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436" r:id="rId2"/>
    <p:sldId id="437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48" r:id="rId14"/>
    <p:sldId id="449" r:id="rId15"/>
    <p:sldId id="450" r:id="rId16"/>
    <p:sldId id="451" r:id="rId17"/>
    <p:sldId id="452" r:id="rId18"/>
    <p:sldId id="453" r:id="rId19"/>
    <p:sldId id="454" r:id="rId20"/>
    <p:sldId id="455" r:id="rId21"/>
    <p:sldId id="459" r:id="rId22"/>
  </p:sldIdLst>
  <p:sldSz cx="9144000" cy="6858000" type="screen4x3"/>
  <p:notesSz cx="9363075" cy="7077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50" d="100"/>
          <a:sy n="50" d="100"/>
        </p:scale>
        <p:origin x="1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71F42B4-36FC-451C-9DF1-BA97EFAE4621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A5C2BF2-FF70-4A97-BBC4-B87BF7DAFB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1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10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823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084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684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1433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828417-896D-4BB6-A9A5-4A91A68042BF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8482796-7FFE-4869-878B-5C6451B0D4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895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26884EC-D072-44FE-82C4-110A12934D8A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321478D1-781B-4FC7-8D66-5114B676D8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035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7455CA-025A-4D0D-9678-C392B80E2FF3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92EAE575-DC6C-4753-B06D-8B80570EAD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52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40"/>
            <a:ext cx="9144000" cy="6181344"/>
          </a:xfrm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 marL="1543050" indent="-1714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 marL="2000250" indent="-171450">
              <a:buFont typeface="Arial" panose="020B0604020202020204" pitchFamily="34" charset="0"/>
              <a:buChar char="•"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3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73B82C6-D0A0-4192-901C-B5E399C44F71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E45F99A5-25F6-4D26-B4E1-D012333713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04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494CB68-2901-446B-9BFA-6D2FCBBBFBBA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6A539807-827A-48C2-9F2B-B1B5819B072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5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902A920-0394-4B05-AEE2-CD10B1D67DD0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FF5FE36B-CA2D-4E1B-A825-55429C99FB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85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00D5A78-E2E1-44F6-A086-B111CAD1905D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5ED3EF2D-ACF0-4B77-993E-2116AA7FC4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590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513383-8073-485E-98AA-2140A5296E21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46EEB9F4-F37F-4918-87DD-AE48C128A0D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97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D56E7BF-DC66-4ACE-B42A-1CC2C74C98AE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9CD79948-CA91-403C-9DAB-663B52EA0B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45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3D02102-C40F-4834-8987-96BF72A170A5}" type="datetimeFigureOut">
              <a:rPr lang="en-US" smtClean="0"/>
              <a:pPr>
                <a:defRPr/>
              </a:pPr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/>
          <a:lstStyle/>
          <a:p>
            <a:fld id="{C9330FA7-FD2F-4AC0-B907-CDA9243D15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18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70104"/>
            <a:ext cx="9136175" cy="6617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19942"/>
            <a:ext cx="9136175" cy="5791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41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CARCINOGENESIS 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5718110" cy="1913466"/>
          </a:xfrm>
        </p:spPr>
        <p:txBody>
          <a:bodyPr/>
          <a:lstStyle/>
          <a:p>
            <a:r>
              <a:rPr lang="en-US" dirty="0" smtClean="0"/>
              <a:t>CLINICAL ASPECTS OF CARCINOGENESIS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31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ANTITUMOR IMMUNE RESPONSES- IMMUNE REGULATORY MECHANISM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spite of host immune </a:t>
            </a:r>
            <a:r>
              <a:rPr lang="en-US" dirty="0" smtClean="0"/>
              <a:t>responses, most </a:t>
            </a:r>
            <a:r>
              <a:rPr lang="en-US" dirty="0"/>
              <a:t>cancers grow relentlessly. This is due to some of the following </a:t>
            </a:r>
            <a:r>
              <a:rPr lang="en-US" dirty="0" smtClean="0"/>
              <a:t>controlling mechanisms</a:t>
            </a:r>
            <a:r>
              <a:rPr lang="en-US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During </a:t>
            </a:r>
            <a:r>
              <a:rPr lang="en-US" dirty="0"/>
              <a:t>progression of the cancer, immunogenic cells </a:t>
            </a:r>
            <a:r>
              <a:rPr lang="en-US" dirty="0" smtClean="0"/>
              <a:t>may disappear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Cytotoxic </a:t>
            </a:r>
            <a:r>
              <a:rPr lang="en-US" dirty="0"/>
              <a:t>T-cells and NK-cells may play a self regulatory role.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Immunosuppression </a:t>
            </a:r>
            <a:r>
              <a:rPr lang="en-US" dirty="0"/>
              <a:t>mediated by various </a:t>
            </a:r>
            <a:r>
              <a:rPr lang="en-US" dirty="0" smtClean="0"/>
              <a:t>acquired carcinogenic agents (viruses</a:t>
            </a:r>
            <a:r>
              <a:rPr lang="en-US" dirty="0"/>
              <a:t>, chemicals, radiation).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Immunosuppressive </a:t>
            </a:r>
            <a:r>
              <a:rPr lang="en-US" dirty="0"/>
              <a:t>role of factors secreted by tumour cells </a:t>
            </a:r>
            <a:r>
              <a:rPr lang="en-US" dirty="0" smtClean="0"/>
              <a:t>e.g. transforming </a:t>
            </a:r>
            <a:r>
              <a:rPr lang="en-US" dirty="0"/>
              <a:t>growth factor-</a:t>
            </a:r>
            <a:r>
              <a:rPr lang="el-GR" dirty="0"/>
              <a:t>β</a:t>
            </a:r>
            <a:r>
              <a:rPr lang="el-GR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22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Despite the existence of anti-tumour </a:t>
            </a:r>
            <a:r>
              <a:rPr lang="en-US" dirty="0" smtClean="0"/>
              <a:t>immune responses</a:t>
            </a:r>
            <a:r>
              <a:rPr lang="en-US" dirty="0"/>
              <a:t>, the cancers still progress and eventually cause death of </a:t>
            </a:r>
            <a:r>
              <a:rPr lang="en-US" dirty="0" smtClean="0"/>
              <a:t>the host</a:t>
            </a:r>
            <a:r>
              <a:rPr lang="en-US" dirty="0"/>
              <a:t>. The immune responses to be effective enough must eliminate </a:t>
            </a:r>
            <a:r>
              <a:rPr lang="en-US" dirty="0" smtClean="0"/>
              <a:t>the </a:t>
            </a:r>
            <a:r>
              <a:rPr lang="en-US" dirty="0"/>
              <a:t>cancer cells more rapidly than their rate of proliferation and hence the role </a:t>
            </a:r>
            <a:r>
              <a:rPr lang="en-US" dirty="0" smtClean="0"/>
              <a:t>of boosting </a:t>
            </a:r>
            <a:r>
              <a:rPr lang="en-US" dirty="0"/>
              <a:t>the immune response or immunotherapy.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Non-specific </a:t>
            </a:r>
            <a:r>
              <a:rPr lang="en-US" b="1" dirty="0"/>
              <a:t>stimulation </a:t>
            </a:r>
            <a:r>
              <a:rPr lang="en-US" dirty="0"/>
              <a:t>of the host immune response was </a:t>
            </a:r>
            <a:r>
              <a:rPr lang="en-US" dirty="0" smtClean="0"/>
              <a:t>initially attempted </a:t>
            </a:r>
            <a:r>
              <a:rPr lang="en-US" dirty="0"/>
              <a:t>with </a:t>
            </a:r>
            <a:r>
              <a:rPr lang="en-US" dirty="0" smtClean="0"/>
              <a:t>BCG.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Specific </a:t>
            </a:r>
            <a:r>
              <a:rPr lang="en-US" b="1" dirty="0"/>
              <a:t>stimulation </a:t>
            </a:r>
            <a:r>
              <a:rPr lang="en-US" dirty="0"/>
              <a:t>of the immune system was attempted.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Current </a:t>
            </a:r>
            <a:r>
              <a:rPr lang="en-US" b="1" dirty="0"/>
              <a:t>status of immunotherapy </a:t>
            </a:r>
            <a:r>
              <a:rPr lang="en-US" dirty="0"/>
              <a:t>is </a:t>
            </a:r>
            <a:r>
              <a:rPr lang="en-US" dirty="0" smtClean="0"/>
              <a:t>focused </a:t>
            </a:r>
            <a:r>
              <a:rPr lang="en-US" dirty="0"/>
              <a:t>on following three </a:t>
            </a:r>
            <a:r>
              <a:rPr lang="en-US" dirty="0" smtClean="0"/>
              <a:t>main approaches</a:t>
            </a:r>
            <a:r>
              <a:rPr lang="en-US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 smtClean="0"/>
              <a:t>Cellular </a:t>
            </a:r>
            <a:r>
              <a:rPr lang="en-US" b="1" i="1" dirty="0"/>
              <a:t>immunotherapy </a:t>
            </a:r>
            <a:r>
              <a:rPr lang="en-US" dirty="0"/>
              <a:t>consists of infusion of tumour-specific </a:t>
            </a:r>
            <a:r>
              <a:rPr lang="en-US" dirty="0" smtClean="0"/>
              <a:t>cytotoxic T </a:t>
            </a:r>
            <a:r>
              <a:rPr lang="en-US" dirty="0"/>
              <a:t>cells which will increase the population of tumour-infiltrating </a:t>
            </a:r>
            <a:r>
              <a:rPr lang="en-US" dirty="0" smtClean="0"/>
              <a:t>lymphocyte (TIL).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 smtClean="0"/>
              <a:t>Cytokine </a:t>
            </a:r>
            <a:r>
              <a:rPr lang="en-US" b="1" i="1" dirty="0"/>
              <a:t>therapy </a:t>
            </a:r>
            <a:r>
              <a:rPr lang="en-US" dirty="0"/>
              <a:t>is used to build up specific and non-specific </a:t>
            </a:r>
            <a:r>
              <a:rPr lang="en-US" dirty="0" smtClean="0"/>
              <a:t>host defenses</a:t>
            </a:r>
            <a:r>
              <a:rPr lang="en-US" dirty="0"/>
              <a:t>. These include: interleukin-2, interferon-α and -γ, tumour </a:t>
            </a:r>
            <a:r>
              <a:rPr lang="en-US" dirty="0" smtClean="0"/>
              <a:t>necrosis factor-α</a:t>
            </a:r>
            <a:r>
              <a:rPr lang="en-US" dirty="0"/>
              <a:t>, and granulocyte-monocyte colony stimulating factor (GM-CSF</a:t>
            </a:r>
            <a:r>
              <a:rPr lang="en-US" dirty="0" smtClean="0"/>
              <a:t>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 smtClean="0"/>
              <a:t>Monoclonal </a:t>
            </a:r>
            <a:r>
              <a:rPr lang="en-US" b="1" i="1" dirty="0"/>
              <a:t>antibody therapy</a:t>
            </a:r>
            <a:r>
              <a:rPr lang="en-US" i="1" dirty="0"/>
              <a:t> </a:t>
            </a:r>
            <a:r>
              <a:rPr lang="en-US" dirty="0"/>
              <a:t>is currently being tried against CD20 </a:t>
            </a:r>
            <a:r>
              <a:rPr lang="en-US" dirty="0" smtClean="0"/>
              <a:t>molecule of </a:t>
            </a:r>
            <a:r>
              <a:rPr lang="en-US" dirty="0"/>
              <a:t>B cells in certain B cell leukaemias and lymphomas.</a:t>
            </a:r>
          </a:p>
        </p:txBody>
      </p:sp>
    </p:spTree>
    <p:extLst>
      <p:ext uri="{BB962C8B-B14F-4D97-AF65-F5344CB8AC3E}">
        <p14:creationId xmlns:p14="http://schemas.microsoft.com/office/powerpoint/2010/main" val="384947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TUMOR ON 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Malignant tumours produce more ill-effects than the benign tumours.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effects </a:t>
            </a:r>
            <a:r>
              <a:rPr lang="en-US" dirty="0"/>
              <a:t>may be local, or </a:t>
            </a:r>
            <a:r>
              <a:rPr lang="en-US" dirty="0" smtClean="0"/>
              <a:t>generalized </a:t>
            </a:r>
            <a:r>
              <a:rPr lang="en-US" dirty="0"/>
              <a:t>and more widespread.</a:t>
            </a:r>
          </a:p>
        </p:txBody>
      </p:sp>
    </p:spTree>
    <p:extLst>
      <p:ext uri="{BB962C8B-B14F-4D97-AF65-F5344CB8AC3E}">
        <p14:creationId xmlns:p14="http://schemas.microsoft.com/office/powerpoint/2010/main" val="963683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1.LOCAL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Both benign and malignant tumours cause </a:t>
            </a:r>
            <a:r>
              <a:rPr lang="en-US" dirty="0" smtClean="0"/>
              <a:t>local effects </a:t>
            </a:r>
            <a:r>
              <a:rPr lang="en-US" dirty="0"/>
              <a:t>on the host due to their size or location. Malignant tumours due </a:t>
            </a:r>
            <a:r>
              <a:rPr lang="en-US" dirty="0" smtClean="0"/>
              <a:t>to rapid </a:t>
            </a:r>
            <a:r>
              <a:rPr lang="en-US" dirty="0"/>
              <a:t>and invasive growth potential have more serious effects. Some of </a:t>
            </a:r>
            <a:r>
              <a:rPr lang="en-US" dirty="0" smtClean="0"/>
              <a:t>the local </a:t>
            </a:r>
            <a:r>
              <a:rPr lang="en-US" dirty="0"/>
              <a:t>effects of tumours are as under: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Compression</a:t>
            </a:r>
            <a:r>
              <a:rPr lang="en-US" b="1" dirty="0"/>
              <a:t>. </a:t>
            </a:r>
            <a:r>
              <a:rPr lang="en-US" dirty="0"/>
              <a:t>Many benign tumours pose only a cosmetic </a:t>
            </a:r>
            <a:r>
              <a:rPr lang="en-US" dirty="0" smtClean="0"/>
              <a:t>problem. Some </a:t>
            </a:r>
            <a:r>
              <a:rPr lang="en-US" dirty="0"/>
              <a:t>benign tumours, however, due to their critical location, have </a:t>
            </a:r>
            <a:r>
              <a:rPr lang="en-US" dirty="0" smtClean="0"/>
              <a:t>more serious </a:t>
            </a:r>
            <a:r>
              <a:rPr lang="en-US" dirty="0"/>
              <a:t>consequences e.g. pituitary adenoma may lead to serious </a:t>
            </a:r>
            <a:r>
              <a:rPr lang="en-US" dirty="0" smtClean="0"/>
              <a:t>endocrinopathy; a </a:t>
            </a:r>
            <a:r>
              <a:rPr lang="en-US" dirty="0"/>
              <a:t>small benign tumour in ampulla of Vater may lead to </a:t>
            </a:r>
            <a:r>
              <a:rPr lang="en-US" dirty="0" smtClean="0"/>
              <a:t>biliary obstruction.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Mechanical </a:t>
            </a:r>
            <a:r>
              <a:rPr lang="en-US" b="1" dirty="0"/>
              <a:t>obstruction. </a:t>
            </a:r>
            <a:r>
              <a:rPr lang="en-US" dirty="0"/>
              <a:t>Benign and malignant tumours in the gut </a:t>
            </a:r>
            <a:r>
              <a:rPr lang="en-US" dirty="0" smtClean="0"/>
              <a:t>may produce </a:t>
            </a:r>
            <a:r>
              <a:rPr lang="en-US" dirty="0"/>
              <a:t>intestinal </a:t>
            </a:r>
            <a:r>
              <a:rPr lang="en-US" dirty="0" smtClean="0"/>
              <a:t>obstruction.</a:t>
            </a:r>
          </a:p>
        </p:txBody>
      </p:sp>
    </p:spTree>
    <p:extLst>
      <p:ext uri="{BB962C8B-B14F-4D97-AF65-F5344CB8AC3E}">
        <p14:creationId xmlns:p14="http://schemas.microsoft.com/office/powerpoint/2010/main" val="1641330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1.LOCAL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b="1" dirty="0" smtClean="0"/>
              <a:t>Tissue </a:t>
            </a:r>
            <a:r>
              <a:rPr lang="en-US" b="1" dirty="0"/>
              <a:t>destruction. </a:t>
            </a:r>
            <a:r>
              <a:rPr lang="en-US" dirty="0"/>
              <a:t>Malignant tumours, both primary and </a:t>
            </a:r>
            <a:r>
              <a:rPr lang="en-US" dirty="0" smtClean="0"/>
              <a:t>metastatic, infiltrate </a:t>
            </a:r>
            <a:r>
              <a:rPr lang="en-US" dirty="0"/>
              <a:t>and destroy the vital </a:t>
            </a:r>
            <a:r>
              <a:rPr lang="en-US" dirty="0" smtClean="0"/>
              <a:t>structures.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b="1" dirty="0" smtClean="0"/>
              <a:t>Infarction</a:t>
            </a:r>
            <a:r>
              <a:rPr lang="en-US" b="1" dirty="0"/>
              <a:t>, ulceration, haemorrhage. </a:t>
            </a:r>
            <a:r>
              <a:rPr lang="en-US" dirty="0"/>
              <a:t>Cancers have a greater </a:t>
            </a:r>
            <a:r>
              <a:rPr lang="en-US" dirty="0" smtClean="0"/>
              <a:t>tendency to </a:t>
            </a:r>
            <a:r>
              <a:rPr lang="en-US" dirty="0"/>
              <a:t>undergo infarction, surface ulceration and haemorrhage than the </a:t>
            </a:r>
            <a:r>
              <a:rPr lang="en-US" dirty="0" smtClean="0"/>
              <a:t>benign tumours</a:t>
            </a:r>
            <a:r>
              <a:rPr lang="en-US" dirty="0"/>
              <a:t>. Secondary bacterial infection may supervene. Large tumours </a:t>
            </a:r>
            <a:r>
              <a:rPr lang="en-US" dirty="0" smtClean="0"/>
              <a:t>in mobile </a:t>
            </a:r>
            <a:r>
              <a:rPr lang="en-US" dirty="0"/>
              <a:t>organs (e.g. an ovarian tumour) may undergo torsion and </a:t>
            </a:r>
            <a:r>
              <a:rPr lang="en-US" dirty="0" smtClean="0"/>
              <a:t>produce infarction </a:t>
            </a:r>
            <a:r>
              <a:rPr lang="en-US" dirty="0"/>
              <a:t>and haemorrhage.</a:t>
            </a:r>
          </a:p>
        </p:txBody>
      </p:sp>
    </p:spTree>
    <p:extLst>
      <p:ext uri="{BB962C8B-B14F-4D97-AF65-F5344CB8AC3E}">
        <p14:creationId xmlns:p14="http://schemas.microsoft.com/office/powerpoint/2010/main" val="3920452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OF TUMOUR ON HOST(Cont.)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b="1" dirty="0"/>
              <a:t>CANCER CACHEXIA. </a:t>
            </a:r>
            <a:r>
              <a:rPr lang="en-US" dirty="0"/>
              <a:t>Patients with advanced and disseminated </a:t>
            </a:r>
            <a:r>
              <a:rPr lang="en-US" dirty="0" smtClean="0"/>
              <a:t>cancers terminally </a:t>
            </a:r>
            <a:r>
              <a:rPr lang="en-US" dirty="0"/>
              <a:t>have asthenia (emaciation), and anorexia, together referred to </a:t>
            </a:r>
            <a:r>
              <a:rPr lang="en-US" dirty="0" smtClean="0"/>
              <a:t>as cancer </a:t>
            </a:r>
            <a:r>
              <a:rPr lang="en-US" dirty="0"/>
              <a:t>cachexia (meaning wasting). Possibly, cachectin or tumour </a:t>
            </a:r>
            <a:r>
              <a:rPr lang="en-US" dirty="0" smtClean="0"/>
              <a:t>necrosis factor </a:t>
            </a:r>
            <a:r>
              <a:rPr lang="en-US" dirty="0"/>
              <a:t>α (TNF-α) and interleukin-1 derived from macrophages play </a:t>
            </a:r>
            <a:r>
              <a:rPr lang="en-US" dirty="0" smtClean="0"/>
              <a:t>a contributory </a:t>
            </a:r>
            <a:r>
              <a:rPr lang="en-US" dirty="0"/>
              <a:t>role in </a:t>
            </a:r>
            <a:r>
              <a:rPr lang="en-US" dirty="0" smtClean="0"/>
              <a:t>cachexia.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b="1" dirty="0" smtClean="0"/>
              <a:t>FEVER</a:t>
            </a:r>
            <a:r>
              <a:rPr lang="en-US" b="1" dirty="0"/>
              <a:t>. </a:t>
            </a:r>
            <a:r>
              <a:rPr lang="en-US" dirty="0"/>
              <a:t>Fever of unexplained origin may be presenting feature in </a:t>
            </a:r>
            <a:r>
              <a:rPr lang="en-US" dirty="0" smtClean="0"/>
              <a:t>some malignancies </a:t>
            </a:r>
            <a:r>
              <a:rPr lang="en-US" dirty="0"/>
              <a:t>such as in Hodgkin’s disease, adenocarcinoma </a:t>
            </a:r>
            <a:r>
              <a:rPr lang="en-US" dirty="0" smtClean="0"/>
              <a:t>kidney, osteogenic </a:t>
            </a:r>
            <a:r>
              <a:rPr lang="en-US" dirty="0"/>
              <a:t>sarcoma and many other </a:t>
            </a:r>
            <a:r>
              <a:rPr lang="en-US" dirty="0" smtClean="0"/>
              <a:t>tumours.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b="1" dirty="0" smtClean="0"/>
              <a:t>TUMOUR </a:t>
            </a:r>
            <a:r>
              <a:rPr lang="en-US" b="1" dirty="0"/>
              <a:t>LYSIS SYNDROME. </a:t>
            </a:r>
            <a:r>
              <a:rPr lang="en-US" dirty="0"/>
              <a:t>This is a condition caused by </a:t>
            </a:r>
            <a:r>
              <a:rPr lang="en-US" dirty="0" smtClean="0"/>
              <a:t>extensive destruction </a:t>
            </a:r>
            <a:r>
              <a:rPr lang="en-US" dirty="0"/>
              <a:t>of a large number of rapidly proliferating tumour cells. </a:t>
            </a:r>
            <a:r>
              <a:rPr lang="en-US" dirty="0" smtClean="0"/>
              <a:t>The condition </a:t>
            </a:r>
            <a:r>
              <a:rPr lang="en-US" dirty="0"/>
              <a:t>is seen more often in cases of lymphomas and leukaemias </a:t>
            </a:r>
            <a:r>
              <a:rPr lang="en-US" dirty="0" smtClean="0"/>
              <a:t>than solid </a:t>
            </a:r>
            <a:r>
              <a:rPr lang="en-US" dirty="0"/>
              <a:t>tumours and may be due to large tumour burden (e.g. in </a:t>
            </a:r>
            <a:r>
              <a:rPr lang="en-US" dirty="0" smtClean="0"/>
              <a:t>Burkitt’s lymphoma</a:t>
            </a:r>
            <a:r>
              <a:rPr lang="en-US" dirty="0"/>
              <a:t>), chemotherapy, administration of glucocorticoids or </a:t>
            </a:r>
            <a:r>
              <a:rPr lang="en-US" dirty="0" smtClean="0"/>
              <a:t>certain hormonal </a:t>
            </a:r>
            <a:r>
              <a:rPr lang="en-US" dirty="0"/>
              <a:t>agents (e.g. tamoxifen).</a:t>
            </a:r>
          </a:p>
        </p:txBody>
      </p:sp>
    </p:spTree>
    <p:extLst>
      <p:ext uri="{BB962C8B-B14F-4D97-AF65-F5344CB8AC3E}">
        <p14:creationId xmlns:p14="http://schemas.microsoft.com/office/powerpoint/2010/main" val="972763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5.PARANEOPLASTIC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Paraneoplastic syndromes (</a:t>
            </a:r>
            <a:r>
              <a:rPr lang="en-US" dirty="0" smtClean="0"/>
              <a:t>PNS) are </a:t>
            </a:r>
            <a:r>
              <a:rPr lang="en-US" dirty="0"/>
              <a:t>a group of conditions developing in patients with advanced cancer </a:t>
            </a:r>
            <a:r>
              <a:rPr lang="en-US" dirty="0" smtClean="0"/>
              <a:t>which are </a:t>
            </a:r>
            <a:r>
              <a:rPr lang="en-US" dirty="0"/>
              <a:t>neither explained by direct and distant spread of the tumour, nor by </a:t>
            </a:r>
            <a:r>
              <a:rPr lang="en-US" dirty="0" smtClean="0"/>
              <a:t>the usual </a:t>
            </a:r>
            <a:r>
              <a:rPr lang="en-US" dirty="0"/>
              <a:t>hormone elaboration by the tissue of origin of the tumour. </a:t>
            </a:r>
            <a:endParaRPr lang="en-US" dirty="0" smtClean="0"/>
          </a:p>
          <a:p>
            <a:r>
              <a:rPr lang="en-US" dirty="0" smtClean="0"/>
              <a:t>About </a:t>
            </a:r>
            <a:r>
              <a:rPr lang="en-US" dirty="0"/>
              <a:t>10 </a:t>
            </a:r>
            <a:r>
              <a:rPr lang="en-US" dirty="0" smtClean="0"/>
              <a:t>to </a:t>
            </a:r>
            <a:r>
              <a:rPr lang="en-US" dirty="0"/>
              <a:t>15% of the patients with advanced cancer develop one or more of </a:t>
            </a:r>
            <a:r>
              <a:rPr lang="en-US" dirty="0" smtClean="0"/>
              <a:t>the syndromes </a:t>
            </a:r>
            <a:r>
              <a:rPr lang="en-US" dirty="0"/>
              <a:t>included in the PNS. </a:t>
            </a:r>
            <a:endParaRPr lang="en-US" dirty="0" smtClean="0"/>
          </a:p>
          <a:p>
            <a:r>
              <a:rPr lang="en-US" dirty="0" smtClean="0"/>
              <a:t>Rarely</a:t>
            </a:r>
            <a:r>
              <a:rPr lang="en-US" dirty="0"/>
              <a:t>, PNS may be the earliest </a:t>
            </a:r>
            <a:r>
              <a:rPr lang="en-US" dirty="0" smtClean="0"/>
              <a:t>manifestation of </a:t>
            </a:r>
            <a:r>
              <a:rPr lang="en-US" dirty="0"/>
              <a:t>a latent cancer.</a:t>
            </a:r>
          </a:p>
        </p:txBody>
      </p:sp>
    </p:spTree>
    <p:extLst>
      <p:ext uri="{BB962C8B-B14F-4D97-AF65-F5344CB8AC3E}">
        <p14:creationId xmlns:p14="http://schemas.microsoft.com/office/powerpoint/2010/main" val="881428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A. ENDOCRINE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Elaboration of hormones or </a:t>
            </a:r>
            <a:r>
              <a:rPr lang="en-US" dirty="0" smtClean="0"/>
              <a:t>hormone-like substances </a:t>
            </a:r>
            <a:r>
              <a:rPr lang="en-US" dirty="0"/>
              <a:t>by cancer cells of non-endocrine origin is called as </a:t>
            </a:r>
            <a:r>
              <a:rPr lang="en-US" dirty="0" smtClean="0"/>
              <a:t>ectopic hormone </a:t>
            </a:r>
            <a:r>
              <a:rPr lang="en-US" dirty="0"/>
              <a:t>production. Some examples are given </a:t>
            </a:r>
            <a:r>
              <a:rPr lang="en-US" dirty="0" smtClean="0"/>
              <a:t>below: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Hypercalcaemia</a:t>
            </a:r>
            <a:r>
              <a:rPr lang="en-US" i="1" dirty="0"/>
              <a:t>. </a:t>
            </a:r>
            <a:r>
              <a:rPr lang="en-US" dirty="0"/>
              <a:t>Symptomatic hypercalcaemia unrelated </a:t>
            </a:r>
            <a:r>
              <a:rPr lang="en-US" dirty="0" smtClean="0"/>
              <a:t>to hyperparathyroidism </a:t>
            </a:r>
            <a:r>
              <a:rPr lang="en-US" dirty="0"/>
              <a:t>is the most common syndrome in PNS. It occurs </a:t>
            </a:r>
            <a:r>
              <a:rPr lang="en-US" dirty="0" smtClean="0"/>
              <a:t>from elaboration </a:t>
            </a:r>
            <a:r>
              <a:rPr lang="en-US" dirty="0"/>
              <a:t>of parathormone-like substance by tumours such as </a:t>
            </a:r>
            <a:r>
              <a:rPr lang="en-US" dirty="0" smtClean="0"/>
              <a:t>squamous cell </a:t>
            </a:r>
            <a:r>
              <a:rPr lang="en-US" dirty="0"/>
              <a:t>carcinoma of the lung, carcinoma kidney, breast and adult T </a:t>
            </a:r>
            <a:r>
              <a:rPr lang="en-US" dirty="0" smtClean="0"/>
              <a:t>cell leukaemia lymphoma.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Cushing’s </a:t>
            </a:r>
            <a:r>
              <a:rPr lang="en-US" b="1" i="1" dirty="0"/>
              <a:t>syndrome</a:t>
            </a:r>
            <a:r>
              <a:rPr lang="en-US" i="1" dirty="0"/>
              <a:t>. </a:t>
            </a:r>
            <a:r>
              <a:rPr lang="en-US" dirty="0"/>
              <a:t>About 10% patients of small cell carcinoma of </a:t>
            </a:r>
            <a:r>
              <a:rPr lang="en-US" dirty="0" smtClean="0"/>
              <a:t>the lung </a:t>
            </a:r>
            <a:r>
              <a:rPr lang="en-US" dirty="0"/>
              <a:t>elaborate ACTH or ACTH-like substance producing Cushing’s </a:t>
            </a:r>
            <a:r>
              <a:rPr lang="en-US" dirty="0" smtClean="0"/>
              <a:t>syndrome.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Polycythaemia</a:t>
            </a:r>
            <a:r>
              <a:rPr lang="en-US" i="1" dirty="0"/>
              <a:t>. </a:t>
            </a:r>
            <a:r>
              <a:rPr lang="en-US" dirty="0"/>
              <a:t>Secretion of erythropoietin by certain tumours such </a:t>
            </a:r>
            <a:r>
              <a:rPr lang="en-US" dirty="0" smtClean="0"/>
              <a:t>as renal </a:t>
            </a:r>
            <a:r>
              <a:rPr lang="en-US" dirty="0"/>
              <a:t>cell carcinoma, hepatocellular carcinoma and cerebellar </a:t>
            </a:r>
            <a:r>
              <a:rPr lang="en-US" dirty="0" smtClean="0"/>
              <a:t>haemangioma may </a:t>
            </a:r>
            <a:r>
              <a:rPr lang="en-US" dirty="0"/>
              <a:t>cause </a:t>
            </a:r>
            <a:r>
              <a:rPr lang="en-US" dirty="0" smtClean="0"/>
              <a:t>polycythaemia.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Hypoglycaemia</a:t>
            </a:r>
            <a:r>
              <a:rPr lang="en-US" i="1" dirty="0"/>
              <a:t>. </a:t>
            </a:r>
            <a:r>
              <a:rPr lang="en-US" dirty="0"/>
              <a:t>Elaboration of insulin-like substance </a:t>
            </a:r>
            <a:r>
              <a:rPr lang="en-US" dirty="0" smtClean="0"/>
              <a:t>by fibrosarcomas, islet </a:t>
            </a:r>
            <a:r>
              <a:rPr lang="en-US" dirty="0"/>
              <a:t>cell tumours of pancreas and mesothelioma may cause hypoglycaemia.</a:t>
            </a:r>
          </a:p>
        </p:txBody>
      </p:sp>
    </p:spTree>
    <p:extLst>
      <p:ext uri="{BB962C8B-B14F-4D97-AF65-F5344CB8AC3E}">
        <p14:creationId xmlns:p14="http://schemas.microsoft.com/office/powerpoint/2010/main" val="3468206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 NEUROMYOPATHIC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5% of cancers are </a:t>
            </a:r>
            <a:r>
              <a:rPr lang="en-US" dirty="0" smtClean="0"/>
              <a:t>associated with </a:t>
            </a:r>
            <a:r>
              <a:rPr lang="en-US" dirty="0"/>
              <a:t>progressive destruction of neurons throughout the nervous </a:t>
            </a:r>
            <a:r>
              <a:rPr lang="en-US" dirty="0" smtClean="0"/>
              <a:t>system without </a:t>
            </a:r>
            <a:r>
              <a:rPr lang="en-US" dirty="0"/>
              <a:t>evidence of metastasis in the brain and spinal cord.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</a:t>
            </a:r>
            <a:r>
              <a:rPr lang="en-US" dirty="0" smtClean="0"/>
              <a:t>probably mediated </a:t>
            </a:r>
            <a:r>
              <a:rPr lang="en-US" dirty="0"/>
              <a:t>by immunologic mechanisms.</a:t>
            </a:r>
          </a:p>
        </p:txBody>
      </p:sp>
    </p:spTree>
    <p:extLst>
      <p:ext uri="{BB962C8B-B14F-4D97-AF65-F5344CB8AC3E}">
        <p14:creationId xmlns:p14="http://schemas.microsoft.com/office/powerpoint/2010/main" val="3197202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 startAt="3"/>
            </a:pPr>
            <a:r>
              <a:rPr lang="en-US" b="1" dirty="0" smtClean="0"/>
              <a:t>Effects </a:t>
            </a:r>
            <a:r>
              <a:rPr lang="en-US" b="1" dirty="0"/>
              <a:t>on osseous, joints and soft tissue. </a:t>
            </a:r>
            <a:r>
              <a:rPr lang="en-US" dirty="0"/>
              <a:t>e.g. </a:t>
            </a:r>
            <a:r>
              <a:rPr lang="en-US" dirty="0" smtClean="0"/>
              <a:t>hypertrophic osteoarthropathy </a:t>
            </a:r>
            <a:r>
              <a:rPr lang="en-US" dirty="0"/>
              <a:t>and clubbing of fingers in cases of bronchogenic </a:t>
            </a:r>
            <a:r>
              <a:rPr lang="en-US" dirty="0" smtClean="0"/>
              <a:t>carcinoma by </a:t>
            </a:r>
            <a:r>
              <a:rPr lang="en-US" dirty="0"/>
              <a:t>unknown </a:t>
            </a:r>
            <a:r>
              <a:rPr lang="en-US" dirty="0" smtClean="0"/>
              <a:t>mechanism.</a:t>
            </a:r>
          </a:p>
          <a:p>
            <a:pPr marL="457200" indent="-457200">
              <a:buFont typeface="+mj-lt"/>
              <a:buAutoNum type="alphaLcPeriod" startAt="3"/>
            </a:pPr>
            <a:r>
              <a:rPr lang="en-US" b="1" dirty="0" smtClean="0"/>
              <a:t>Haematologic </a:t>
            </a:r>
            <a:r>
              <a:rPr lang="en-US" b="1" dirty="0"/>
              <a:t>and vascular syndrome. </a:t>
            </a:r>
            <a:r>
              <a:rPr lang="en-US" dirty="0"/>
              <a:t>e.g. venous </a:t>
            </a:r>
            <a:r>
              <a:rPr lang="en-US" dirty="0" smtClean="0"/>
              <a:t>thrombosis (Trousseau’s </a:t>
            </a:r>
            <a:r>
              <a:rPr lang="en-US" dirty="0"/>
              <a:t>phenomenon), non-bacterial thrombotic </a:t>
            </a:r>
            <a:r>
              <a:rPr lang="en-US" dirty="0" smtClean="0"/>
              <a:t>endocarditis, disseminated </a:t>
            </a:r>
            <a:r>
              <a:rPr lang="en-US" dirty="0"/>
              <a:t>intravascular coagulation (DIC), leukemoid reaction </a:t>
            </a:r>
            <a:r>
              <a:rPr lang="en-US" dirty="0" smtClean="0"/>
              <a:t>and normocytic </a:t>
            </a:r>
            <a:r>
              <a:rPr lang="en-US" dirty="0"/>
              <a:t>normochromic anaemia occurring in advanced </a:t>
            </a:r>
            <a:r>
              <a:rPr lang="en-US" dirty="0" smtClean="0"/>
              <a:t>cancers.</a:t>
            </a:r>
          </a:p>
          <a:p>
            <a:pPr marL="457200" indent="-457200">
              <a:buFont typeface="+mj-lt"/>
              <a:buAutoNum type="alphaLcPeriod" startAt="3"/>
            </a:pPr>
            <a:r>
              <a:rPr lang="en-US" b="1" dirty="0" smtClean="0"/>
              <a:t>Gastrointestinal </a:t>
            </a:r>
            <a:r>
              <a:rPr lang="en-US" b="1" dirty="0"/>
              <a:t>syndromes. </a:t>
            </a:r>
            <a:r>
              <a:rPr lang="en-US" dirty="0"/>
              <a:t>Malabsorption of various </a:t>
            </a:r>
            <a:r>
              <a:rPr lang="en-US" dirty="0" smtClean="0"/>
              <a:t>dietary components </a:t>
            </a:r>
            <a:r>
              <a:rPr lang="en-US" dirty="0"/>
              <a:t>as well as </a:t>
            </a:r>
            <a:r>
              <a:rPr lang="en-US" dirty="0" smtClean="0"/>
              <a:t>hypoalbuminemia </a:t>
            </a:r>
            <a:r>
              <a:rPr lang="en-US" dirty="0"/>
              <a:t>may be associated with a </a:t>
            </a:r>
            <a:r>
              <a:rPr lang="en-US" dirty="0" smtClean="0"/>
              <a:t>variety of </a:t>
            </a:r>
            <a:r>
              <a:rPr lang="en-US" dirty="0"/>
              <a:t>cancers which do not directly involve small bowel.</a:t>
            </a:r>
          </a:p>
        </p:txBody>
      </p:sp>
    </p:spTree>
    <p:extLst>
      <p:ext uri="{BB962C8B-B14F-4D97-AF65-F5344CB8AC3E}">
        <p14:creationId xmlns:p14="http://schemas.microsoft.com/office/powerpoint/2010/main" val="83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TUMOUR-HOST INTERRELATIONSHIP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natural history of a neoplasm depends upon 2 </a:t>
            </a:r>
            <a:r>
              <a:rPr lang="en-US" dirty="0" smtClean="0"/>
              <a:t>features: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Host </a:t>
            </a:r>
            <a:r>
              <a:rPr lang="en-US" dirty="0"/>
              <a:t>response against tumour (Immunology of </a:t>
            </a:r>
            <a:r>
              <a:rPr lang="en-US" dirty="0" smtClean="0"/>
              <a:t>cancer)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Effect </a:t>
            </a:r>
            <a:r>
              <a:rPr lang="en-US" dirty="0"/>
              <a:t>of tumour on host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 startAt="7"/>
            </a:pPr>
            <a:r>
              <a:rPr lang="en-US" b="1" dirty="0" smtClean="0"/>
              <a:t>Renal </a:t>
            </a:r>
            <a:r>
              <a:rPr lang="en-US" b="1" dirty="0"/>
              <a:t>syndromes. </a:t>
            </a:r>
            <a:r>
              <a:rPr lang="en-US" dirty="0"/>
              <a:t>Renal vein thrombosis or systemic amyloidosis </a:t>
            </a:r>
            <a:r>
              <a:rPr lang="en-US" dirty="0" smtClean="0"/>
              <a:t>may produce </a:t>
            </a:r>
            <a:r>
              <a:rPr lang="en-US" dirty="0"/>
              <a:t>nephrotic syndrome in patients with </a:t>
            </a:r>
            <a:r>
              <a:rPr lang="en-US" dirty="0" smtClean="0"/>
              <a:t>cancer.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b="1" dirty="0" smtClean="0"/>
              <a:t>Cutaneous </a:t>
            </a:r>
            <a:r>
              <a:rPr lang="en-US" b="1" dirty="0"/>
              <a:t>syndromes. </a:t>
            </a:r>
            <a:r>
              <a:rPr lang="en-US" dirty="0"/>
              <a:t>Acanthosis nigricans characterised by </a:t>
            </a:r>
            <a:r>
              <a:rPr lang="en-US" dirty="0" smtClean="0"/>
              <a:t>the appearance </a:t>
            </a:r>
            <a:r>
              <a:rPr lang="en-US" dirty="0"/>
              <a:t>of black warty lesions in the axillae and the groins may </a:t>
            </a:r>
            <a:r>
              <a:rPr lang="en-US" dirty="0" smtClean="0"/>
              <a:t>appear in </a:t>
            </a:r>
            <a:r>
              <a:rPr lang="en-US" dirty="0"/>
              <a:t>the course of adenocarcinoma of gastrointestinal </a:t>
            </a:r>
            <a:r>
              <a:rPr lang="en-US" dirty="0" smtClean="0"/>
              <a:t>tract.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b="1" dirty="0" smtClean="0"/>
              <a:t>Amyloidosis</a:t>
            </a:r>
            <a:r>
              <a:rPr lang="en-US" b="1" dirty="0"/>
              <a:t>. </a:t>
            </a:r>
            <a:r>
              <a:rPr lang="en-US" dirty="0"/>
              <a:t>Primary amyloid deposits may occur in </a:t>
            </a:r>
            <a:r>
              <a:rPr lang="en-US" dirty="0" smtClean="0"/>
              <a:t>multiple myeloma </a:t>
            </a:r>
            <a:r>
              <a:rPr lang="en-US" dirty="0"/>
              <a:t>whereas renal cell carcinoma and other solid tumours may </a:t>
            </a:r>
            <a:r>
              <a:rPr lang="en-US" dirty="0" smtClean="0"/>
              <a:t>be associated </a:t>
            </a:r>
            <a:r>
              <a:rPr lang="en-US" dirty="0"/>
              <a:t>with secondary systemic amyloidosis</a:t>
            </a:r>
          </a:p>
        </p:txBody>
      </p:sp>
    </p:spTree>
    <p:extLst>
      <p:ext uri="{BB962C8B-B14F-4D97-AF65-F5344CB8AC3E}">
        <p14:creationId xmlns:p14="http://schemas.microsoft.com/office/powerpoint/2010/main" val="2211671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205778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HOST RESPONSE AGAINST TUMOUR (TUMOUR IMMUNOLOGY)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 has long been known that body’s immune system can recognise </a:t>
            </a:r>
            <a:r>
              <a:rPr lang="en-US" dirty="0" smtClean="0"/>
              <a:t>tumour cells </a:t>
            </a:r>
            <a:r>
              <a:rPr lang="en-US" dirty="0"/>
              <a:t>as ‘non-self’ and attempt to destroy them and limit the spread </a:t>
            </a:r>
            <a:r>
              <a:rPr lang="en-US" dirty="0" smtClean="0"/>
              <a:t>of cancer</a:t>
            </a:r>
            <a:r>
              <a:rPr lang="en-US" dirty="0"/>
              <a:t>. The following observations provide basis for this </a:t>
            </a:r>
            <a:r>
              <a:rPr lang="en-US" dirty="0" smtClean="0"/>
              <a:t>concept: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Certain </a:t>
            </a:r>
            <a:r>
              <a:rPr lang="en-US" dirty="0"/>
              <a:t>cancers evoke significant lymphocytic infiltrates composed </a:t>
            </a:r>
            <a:r>
              <a:rPr lang="en-US" dirty="0" smtClean="0"/>
              <a:t>of immunocompetent </a:t>
            </a:r>
            <a:r>
              <a:rPr lang="en-US" dirty="0"/>
              <a:t>cells and such tumours have somewhat better </a:t>
            </a:r>
            <a:r>
              <a:rPr lang="en-US" dirty="0" smtClean="0"/>
              <a:t>prognosis e.g</a:t>
            </a:r>
            <a:r>
              <a:rPr lang="en-US" dirty="0"/>
              <a:t>. medullary carcinoma breast (as compared with infiltrating </a:t>
            </a:r>
            <a:r>
              <a:rPr lang="en-US" dirty="0" smtClean="0"/>
              <a:t>ductal carcinoma</a:t>
            </a:r>
            <a:r>
              <a:rPr lang="en-US" dirty="0"/>
              <a:t>), seminoma testis (as compared with other germ cell tumours </a:t>
            </a:r>
            <a:r>
              <a:rPr lang="en-US" dirty="0" smtClean="0"/>
              <a:t>of testis).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Rarely</a:t>
            </a:r>
            <a:r>
              <a:rPr lang="en-US" dirty="0"/>
              <a:t>, a cancer may spontaneously regress partially or </a:t>
            </a:r>
            <a:r>
              <a:rPr lang="en-US" dirty="0" smtClean="0"/>
              <a:t>completely, probably </a:t>
            </a:r>
            <a:r>
              <a:rPr lang="en-US" dirty="0"/>
              <a:t>under the influence of host defense mechanism. For example, </a:t>
            </a:r>
            <a:r>
              <a:rPr lang="en-US" dirty="0" smtClean="0"/>
              <a:t>rare spontaneous </a:t>
            </a:r>
            <a:r>
              <a:rPr lang="en-US" dirty="0"/>
              <a:t>disappearance of malignant melanoma temporarily from </a:t>
            </a:r>
            <a:r>
              <a:rPr lang="en-US" dirty="0" smtClean="0"/>
              <a:t>the primary </a:t>
            </a:r>
            <a:r>
              <a:rPr lang="en-US" dirty="0"/>
              <a:t>site which may then reappear as </a:t>
            </a:r>
            <a:r>
              <a:rPr lang="en-US" dirty="0" smtClean="0"/>
              <a:t>metastasis.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is highly unusual to have primary and secondary tumours in the </a:t>
            </a:r>
            <a:r>
              <a:rPr lang="en-US" dirty="0" smtClean="0"/>
              <a:t>spleen due </a:t>
            </a:r>
            <a:r>
              <a:rPr lang="en-US" dirty="0"/>
              <a:t>to its ability to destroy the growth and proliferation of tumour </a:t>
            </a:r>
            <a:r>
              <a:rPr lang="en-US" dirty="0" smtClean="0"/>
              <a:t>cells.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Immune </a:t>
            </a:r>
            <a:r>
              <a:rPr lang="en-US" dirty="0"/>
              <a:t>surveillance </a:t>
            </a:r>
            <a:r>
              <a:rPr lang="en-US" dirty="0" smtClean="0"/>
              <a:t>existence </a:t>
            </a:r>
            <a:r>
              <a:rPr lang="en-US" dirty="0"/>
              <a:t>is substantiated by increased frequency </a:t>
            </a:r>
            <a:r>
              <a:rPr lang="en-US" dirty="0" smtClean="0"/>
              <a:t>of cancers </a:t>
            </a:r>
            <a:r>
              <a:rPr lang="en-US" dirty="0"/>
              <a:t>in immunodeficient host e.g. in AIDS patients, </a:t>
            </a:r>
            <a:r>
              <a:rPr lang="en-US" dirty="0" smtClean="0"/>
              <a:t>or development of post-transplant </a:t>
            </a:r>
            <a:r>
              <a:rPr lang="en-US" dirty="0"/>
              <a:t>lymphoproliferative disease</a:t>
            </a:r>
          </a:p>
        </p:txBody>
      </p:sp>
    </p:spTree>
    <p:extLst>
      <p:ext uri="{BB962C8B-B14F-4D97-AF65-F5344CB8AC3E}">
        <p14:creationId xmlns:p14="http://schemas.microsoft.com/office/powerpoint/2010/main" val="8259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TUMOR ANTIGENS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Tumour cells express surface antigens </a:t>
            </a:r>
            <a:r>
              <a:rPr lang="en-US" dirty="0" smtClean="0"/>
              <a:t>which have </a:t>
            </a:r>
            <a:r>
              <a:rPr lang="en-US" dirty="0"/>
              <a:t>been seen in animals and in some human tumours. </a:t>
            </a:r>
            <a:endParaRPr lang="en-US" dirty="0" smtClean="0"/>
          </a:p>
          <a:p>
            <a:r>
              <a:rPr lang="en-US" dirty="0" smtClean="0"/>
              <a:t>Older classification of </a:t>
            </a:r>
            <a:r>
              <a:rPr lang="en-US" dirty="0"/>
              <a:t>tumour antigens was based on their surface sharing characteristics </a:t>
            </a:r>
            <a:r>
              <a:rPr lang="en-US" dirty="0" smtClean="0"/>
              <a:t>on normal </a:t>
            </a:r>
            <a:r>
              <a:rPr lang="en-US" dirty="0"/>
              <a:t>versus tumour cells and on their recognition by cytotoxic T </a:t>
            </a:r>
            <a:r>
              <a:rPr lang="en-US" dirty="0" smtClean="0"/>
              <a:t>lymphocytes CTL </a:t>
            </a:r>
            <a:r>
              <a:rPr lang="en-US" dirty="0"/>
              <a:t>(CD8+T cells) on the basis of class I MHC molecules. </a:t>
            </a:r>
            <a:endParaRPr lang="en-US" dirty="0" smtClean="0"/>
          </a:p>
          <a:p>
            <a:r>
              <a:rPr lang="en-US" dirty="0" smtClean="0"/>
              <a:t>Accordingly, tumour </a:t>
            </a:r>
            <a:r>
              <a:rPr lang="en-US" dirty="0"/>
              <a:t>antigens were </a:t>
            </a:r>
            <a:r>
              <a:rPr lang="en-US" dirty="0" smtClean="0"/>
              <a:t>categorized </a:t>
            </a:r>
            <a:r>
              <a:rPr lang="en-US" dirty="0"/>
              <a:t>into following two </a:t>
            </a:r>
            <a:r>
              <a:rPr lang="en-US" dirty="0" smtClean="0"/>
              <a:t>types: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Tumour-specific </a:t>
            </a:r>
            <a:r>
              <a:rPr lang="en-US" b="1" i="1" dirty="0"/>
              <a:t>antigens (TSAs</a:t>
            </a:r>
            <a:r>
              <a:rPr lang="en-US" i="1" dirty="0"/>
              <a:t>) </a:t>
            </a:r>
            <a:r>
              <a:rPr lang="en-US" dirty="0"/>
              <a:t>located on tumour cells and are </a:t>
            </a:r>
            <a:r>
              <a:rPr lang="en-US" dirty="0" smtClean="0"/>
              <a:t>unique or </a:t>
            </a:r>
            <a:r>
              <a:rPr lang="en-US" dirty="0"/>
              <a:t>specific antigens for particular tumour and not shared by normal </a:t>
            </a:r>
            <a:r>
              <a:rPr lang="en-US" dirty="0" smtClean="0"/>
              <a:t>cells.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T</a:t>
            </a:r>
            <a:r>
              <a:rPr lang="en-US" b="1" i="1" dirty="0" smtClean="0"/>
              <a:t>umour </a:t>
            </a:r>
            <a:r>
              <a:rPr lang="en-US" b="1" i="1" dirty="0"/>
              <a:t>associated antigens (TAAs)</a:t>
            </a:r>
            <a:r>
              <a:rPr lang="en-US" i="1" dirty="0"/>
              <a:t> </a:t>
            </a:r>
            <a:r>
              <a:rPr lang="en-US" dirty="0"/>
              <a:t>are present on tumour cells as </a:t>
            </a:r>
            <a:r>
              <a:rPr lang="en-US" dirty="0" smtClean="0"/>
              <a:t>well as </a:t>
            </a:r>
            <a:r>
              <a:rPr lang="en-US" dirty="0"/>
              <a:t>on some normal cells from where the tumour originated.</a:t>
            </a:r>
          </a:p>
        </p:txBody>
      </p:sp>
    </p:spTree>
    <p:extLst>
      <p:ext uri="{BB962C8B-B14F-4D97-AF65-F5344CB8AC3E}">
        <p14:creationId xmlns:p14="http://schemas.microsoft.com/office/powerpoint/2010/main" val="1745288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TUMOR ANTIGENS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Currently, various groups of tumour antigens are as </a:t>
            </a:r>
            <a:r>
              <a:rPr lang="en-US" dirty="0" smtClean="0"/>
              <a:t>follows: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Oncoproteins</a:t>
            </a:r>
            <a:r>
              <a:rPr lang="en-US" i="1" dirty="0" smtClean="0"/>
              <a:t> </a:t>
            </a:r>
            <a:r>
              <a:rPr lang="en-US" i="1" dirty="0"/>
              <a:t>from mutated oncogenes</a:t>
            </a:r>
            <a:r>
              <a:rPr lang="en-US" dirty="0"/>
              <a:t>: Protein products derived </a:t>
            </a:r>
            <a:r>
              <a:rPr lang="en-US" dirty="0" smtClean="0"/>
              <a:t>from mutated </a:t>
            </a:r>
            <a:r>
              <a:rPr lang="en-US" dirty="0"/>
              <a:t>oncogenes result in expression of cell surface antigens on </a:t>
            </a:r>
            <a:r>
              <a:rPr lang="en-US" dirty="0" smtClean="0"/>
              <a:t>tumour cells</a:t>
            </a:r>
            <a:r>
              <a:rPr lang="en-US" dirty="0"/>
              <a:t>. The examples include products of </a:t>
            </a:r>
            <a:r>
              <a:rPr lang="en-US" i="1" dirty="0"/>
              <a:t>RAS</a:t>
            </a:r>
            <a:r>
              <a:rPr lang="en-US" dirty="0"/>
              <a:t>, </a:t>
            </a:r>
            <a:r>
              <a:rPr lang="en-US" i="1" dirty="0"/>
              <a:t>BCL/ABL </a:t>
            </a:r>
            <a:r>
              <a:rPr lang="en-US" dirty="0"/>
              <a:t>and </a:t>
            </a:r>
            <a:r>
              <a:rPr lang="en-US" dirty="0" smtClean="0"/>
              <a:t>CDK4.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Protein </a:t>
            </a:r>
            <a:r>
              <a:rPr lang="en-US" b="1" i="1" dirty="0"/>
              <a:t>products of tumour suppressor genes</a:t>
            </a:r>
            <a:r>
              <a:rPr lang="en-US" dirty="0"/>
              <a:t>. In some tumours, </a:t>
            </a:r>
            <a:r>
              <a:rPr lang="en-US" dirty="0" smtClean="0"/>
              <a:t>protein products </a:t>
            </a:r>
            <a:r>
              <a:rPr lang="en-US" dirty="0"/>
              <a:t>of mutated tumour suppressor genes cause expression of </a:t>
            </a:r>
            <a:r>
              <a:rPr lang="en-US" dirty="0" smtClean="0"/>
              <a:t>tumour antigens </a:t>
            </a:r>
            <a:r>
              <a:rPr lang="en-US" dirty="0"/>
              <a:t>on the cell surface. The examples are mutated proteins </a:t>
            </a:r>
            <a:r>
              <a:rPr lang="en-US" i="1" dirty="0"/>
              <a:t>p53 </a:t>
            </a:r>
            <a:r>
              <a:rPr lang="en-US" dirty="0"/>
              <a:t>and </a:t>
            </a:r>
            <a:r>
              <a:rPr lang="en-US" dirty="0" smtClean="0"/>
              <a:t>β- catenin.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Overexpressed </a:t>
            </a:r>
            <a:r>
              <a:rPr lang="en-US" b="1" i="1" dirty="0"/>
              <a:t>cellular proteins</a:t>
            </a:r>
            <a:r>
              <a:rPr lang="en-US" i="1" dirty="0"/>
              <a:t>. </a:t>
            </a:r>
            <a:r>
              <a:rPr lang="en-US" dirty="0"/>
              <a:t>Some tumours are associated with </a:t>
            </a:r>
            <a:r>
              <a:rPr lang="en-US" dirty="0" smtClean="0"/>
              <a:t>a normal </a:t>
            </a:r>
            <a:r>
              <a:rPr lang="en-US" dirty="0"/>
              <a:t>cellular protein but is excessively expressed in tumour cells </a:t>
            </a:r>
            <a:r>
              <a:rPr lang="en-US" dirty="0" smtClean="0"/>
              <a:t>and incite </a:t>
            </a:r>
            <a:r>
              <a:rPr lang="en-US" dirty="0"/>
              <a:t>host immune response. For example, in melanoma the tumour </a:t>
            </a:r>
            <a:r>
              <a:rPr lang="en-US" dirty="0" smtClean="0"/>
              <a:t>antigen is </a:t>
            </a:r>
            <a:r>
              <a:rPr lang="en-US" dirty="0"/>
              <a:t>structurally normal melanocyte specific protein, tyrosinase, which </a:t>
            </a:r>
            <a:r>
              <a:rPr lang="en-US" dirty="0" smtClean="0"/>
              <a:t>is overexpressed </a:t>
            </a:r>
            <a:r>
              <a:rPr lang="en-US" dirty="0"/>
              <a:t>compared with normal cells. Similarly, </a:t>
            </a:r>
            <a:r>
              <a:rPr lang="en-US" i="1" dirty="0"/>
              <a:t>HER2</a:t>
            </a:r>
            <a:r>
              <a:rPr lang="en-US" i="1" dirty="0" smtClean="0"/>
              <a:t>/ neu </a:t>
            </a:r>
            <a:r>
              <a:rPr lang="en-US" dirty="0"/>
              <a:t>protein </a:t>
            </a:r>
            <a:r>
              <a:rPr lang="en-US" dirty="0" smtClean="0"/>
              <a:t>is overexpressed </a:t>
            </a:r>
            <a:r>
              <a:rPr lang="en-US" dirty="0"/>
              <a:t>in many cases of breast </a:t>
            </a:r>
            <a:r>
              <a:rPr lang="en-US" dirty="0" smtClean="0"/>
              <a:t>cancer.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Abnormally expressed cellular proteins</a:t>
            </a:r>
            <a:r>
              <a:rPr lang="en-US" i="1" dirty="0" smtClean="0"/>
              <a:t>. </a:t>
            </a:r>
            <a:r>
              <a:rPr lang="en-US" dirty="0" smtClean="0"/>
              <a:t>Sometimes, a cellular protein is present in some normal cells but is abnormally expressed on the surface of tumour cells of some cancers. The classic example is presence of </a:t>
            </a:r>
            <a:r>
              <a:rPr lang="en-US" i="1" dirty="0" smtClean="0"/>
              <a:t>MAGE </a:t>
            </a:r>
            <a:r>
              <a:rPr lang="en-US" dirty="0" smtClean="0"/>
              <a:t>gene silent in normal adult tissues except in male germ line but </a:t>
            </a:r>
            <a:r>
              <a:rPr lang="en-US" i="1" dirty="0" smtClean="0"/>
              <a:t>MAGE </a:t>
            </a:r>
            <a:r>
              <a:rPr lang="en-US" dirty="0" smtClean="0"/>
              <a:t>genes are expressed on surface of many tumours such as melanoma.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546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TUMOR ANTIGENS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b="1" i="1" dirty="0" smtClean="0"/>
              <a:t>Tumour </a:t>
            </a:r>
            <a:r>
              <a:rPr lang="en-US" b="1" i="1" dirty="0"/>
              <a:t>antigens</a:t>
            </a:r>
            <a:r>
              <a:rPr lang="en-US" i="1" dirty="0"/>
              <a:t> </a:t>
            </a:r>
            <a:r>
              <a:rPr lang="en-US" b="1" i="1" dirty="0"/>
              <a:t>from viral oncoproteins.</a:t>
            </a:r>
            <a:r>
              <a:rPr lang="en-US" i="1" dirty="0"/>
              <a:t> </a:t>
            </a:r>
            <a:r>
              <a:rPr lang="en-US" dirty="0"/>
              <a:t>As already discussed </a:t>
            </a:r>
            <a:r>
              <a:rPr lang="en-US" dirty="0" smtClean="0"/>
              <a:t>above, many </a:t>
            </a:r>
            <a:r>
              <a:rPr lang="en-US" dirty="0"/>
              <a:t>oncogenic viruses express viral oncoproteins which result in </a:t>
            </a:r>
            <a:r>
              <a:rPr lang="en-US" dirty="0" smtClean="0"/>
              <a:t>expression of </a:t>
            </a:r>
            <a:r>
              <a:rPr lang="en-US" dirty="0"/>
              <a:t>antigens on tumour cells e.g. viral oncoproteins of HPV (E6, E7) </a:t>
            </a:r>
            <a:r>
              <a:rPr lang="en-US" dirty="0" smtClean="0"/>
              <a:t>in cervical </a:t>
            </a:r>
            <a:r>
              <a:rPr lang="en-US" dirty="0"/>
              <a:t>cancer and EBNA proteins of EBV in Burkitt’s </a:t>
            </a:r>
            <a:r>
              <a:rPr lang="en-US" dirty="0" smtClean="0"/>
              <a:t>lymphoma.</a:t>
            </a:r>
            <a:r>
              <a:rPr lang="en-US" i="1" dirty="0" smtClean="0"/>
              <a:t>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b="1" i="1" dirty="0" smtClean="0"/>
              <a:t>Tumour </a:t>
            </a:r>
            <a:r>
              <a:rPr lang="en-US" b="1" i="1" dirty="0"/>
              <a:t>antigens from randomly mutated genes</a:t>
            </a:r>
            <a:r>
              <a:rPr lang="en-US" i="1" dirty="0"/>
              <a:t>. </a:t>
            </a:r>
            <a:r>
              <a:rPr lang="en-US" dirty="0"/>
              <a:t>Various other </a:t>
            </a:r>
            <a:r>
              <a:rPr lang="en-US" dirty="0" smtClean="0"/>
              <a:t>carcinogens such </a:t>
            </a:r>
            <a:r>
              <a:rPr lang="en-US" dirty="0"/>
              <a:t>as chemicals and radiation induce random mutations in the </a:t>
            </a:r>
            <a:r>
              <a:rPr lang="en-US" dirty="0" smtClean="0"/>
              <a:t>target </a:t>
            </a:r>
            <a:r>
              <a:rPr lang="en-US" dirty="0"/>
              <a:t>cells. These mutated cells elaborate protein products targeted by the CTL </a:t>
            </a:r>
            <a:r>
              <a:rPr lang="en-US" dirty="0" smtClean="0"/>
              <a:t>of the </a:t>
            </a:r>
            <a:r>
              <a:rPr lang="en-US" dirty="0"/>
              <a:t>immune system causing expression of tumour </a:t>
            </a:r>
            <a:r>
              <a:rPr lang="en-US" dirty="0" smtClean="0"/>
              <a:t>antigens.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b="1" i="1" dirty="0" smtClean="0"/>
              <a:t>Cell </a:t>
            </a:r>
            <a:r>
              <a:rPr lang="en-US" b="1" i="1" dirty="0"/>
              <a:t>specific differentiation antigens</a:t>
            </a:r>
            <a:r>
              <a:rPr lang="en-US" dirty="0"/>
              <a:t>. Normally differentiated cells </a:t>
            </a:r>
            <a:r>
              <a:rPr lang="en-US" dirty="0" smtClean="0"/>
              <a:t>have cellular </a:t>
            </a:r>
            <a:r>
              <a:rPr lang="en-US" dirty="0"/>
              <a:t>antigens which forms the basis of diagnostic </a:t>
            </a:r>
            <a:r>
              <a:rPr lang="en-US" dirty="0" smtClean="0"/>
              <a:t>immunohistochemistry. Cancers </a:t>
            </a:r>
            <a:r>
              <a:rPr lang="en-US" dirty="0"/>
              <a:t>have varying degree of loss of differentiation but particular </a:t>
            </a:r>
            <a:r>
              <a:rPr lang="en-US" dirty="0" smtClean="0"/>
              <a:t>lineage of </a:t>
            </a:r>
            <a:r>
              <a:rPr lang="en-US" dirty="0"/>
              <a:t>the tumour cells can be identified by tumour antigens. For </a:t>
            </a:r>
            <a:r>
              <a:rPr lang="en-US" dirty="0" smtClean="0"/>
              <a:t>example, various </a:t>
            </a:r>
            <a:r>
              <a:rPr lang="en-US" dirty="0"/>
              <a:t>CD markers for various subtypes of lymphomas, prostate </a:t>
            </a:r>
            <a:r>
              <a:rPr lang="en-US" dirty="0" smtClean="0"/>
              <a:t>specific </a:t>
            </a:r>
            <a:r>
              <a:rPr lang="it-IT" dirty="0" smtClean="0"/>
              <a:t>antigen </a:t>
            </a:r>
            <a:r>
              <a:rPr lang="it-IT" dirty="0"/>
              <a:t>(PSA) in carcinoma of </a:t>
            </a:r>
            <a:r>
              <a:rPr lang="it-IT" dirty="0" smtClean="0"/>
              <a:t>prostate.</a:t>
            </a:r>
          </a:p>
        </p:txBody>
      </p:sp>
    </p:spTree>
    <p:extLst>
      <p:ext uri="{BB962C8B-B14F-4D97-AF65-F5344CB8AC3E}">
        <p14:creationId xmlns:p14="http://schemas.microsoft.com/office/powerpoint/2010/main" val="500269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TUMOR ANTIGENS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b="1" i="1" dirty="0" smtClean="0"/>
              <a:t>Oncofoetal </a:t>
            </a:r>
            <a:r>
              <a:rPr lang="en-US" b="1" i="1" dirty="0"/>
              <a:t>antigens</a:t>
            </a:r>
            <a:r>
              <a:rPr lang="en-US" dirty="0"/>
              <a:t>. Oncofoetal antigens such as </a:t>
            </a:r>
            <a:r>
              <a:rPr lang="el-GR" dirty="0"/>
              <a:t>α-</a:t>
            </a:r>
            <a:r>
              <a:rPr lang="en-US" dirty="0"/>
              <a:t>foetoprotein (</a:t>
            </a:r>
            <a:r>
              <a:rPr lang="en-US" dirty="0" smtClean="0"/>
              <a:t>AFP) and </a:t>
            </a:r>
            <a:r>
              <a:rPr lang="en-US" dirty="0"/>
              <a:t>carcinoembryonic antigen (CEA) are normally expressed in </a:t>
            </a:r>
            <a:r>
              <a:rPr lang="en-US" dirty="0" smtClean="0"/>
              <a:t>embryonic life</a:t>
            </a:r>
            <a:r>
              <a:rPr lang="en-US" dirty="0"/>
              <a:t>. But these antigens appear in certain cancers—AFP in liver cancer </a:t>
            </a:r>
            <a:r>
              <a:rPr lang="en-US" dirty="0" smtClean="0"/>
              <a:t>and CEA </a:t>
            </a:r>
            <a:r>
              <a:rPr lang="en-US" dirty="0"/>
              <a:t>in colon cancer which can be detected in serum as cancer </a:t>
            </a:r>
            <a:r>
              <a:rPr lang="en-US" dirty="0" smtClean="0"/>
              <a:t>markers.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b="1" i="1" dirty="0" smtClean="0"/>
              <a:t>Abnormal </a:t>
            </a:r>
            <a:r>
              <a:rPr lang="en-US" b="1" i="1" dirty="0"/>
              <a:t>cell surface molecules</a:t>
            </a:r>
            <a:r>
              <a:rPr lang="en-US" i="1" dirty="0"/>
              <a:t>. </a:t>
            </a:r>
            <a:r>
              <a:rPr lang="en-US" dirty="0"/>
              <a:t>The normal cell expresses </a:t>
            </a:r>
            <a:r>
              <a:rPr lang="en-US" dirty="0" smtClean="0"/>
              <a:t>surface molecules </a:t>
            </a:r>
            <a:r>
              <a:rPr lang="en-US" dirty="0"/>
              <a:t>of glycolipids, glycoproteins, mucins and blood group antigens. </a:t>
            </a:r>
            <a:r>
              <a:rPr lang="en-US" dirty="0" smtClean="0"/>
              <a:t>In some </a:t>
            </a:r>
            <a:r>
              <a:rPr lang="en-US" dirty="0"/>
              <a:t>cancers, there is abnormally changed expression of these </a:t>
            </a:r>
            <a:r>
              <a:rPr lang="en-US" dirty="0" smtClean="0"/>
              <a:t>molecules. For </a:t>
            </a:r>
            <a:r>
              <a:rPr lang="en-US" dirty="0"/>
              <a:t>example, there may be changed blood group antigen, or </a:t>
            </a:r>
            <a:r>
              <a:rPr lang="en-US" dirty="0" smtClean="0"/>
              <a:t>abnormal expression </a:t>
            </a:r>
            <a:r>
              <a:rPr lang="en-US" dirty="0"/>
              <a:t>of mucin in ovarian cancer (CA-125) and in breast cancer (</a:t>
            </a:r>
            <a:r>
              <a:rPr lang="en-US" dirty="0" smtClean="0"/>
              <a:t>MUC-1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94166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ANTITUMOR IMMUNE RESPONSES- CELL-MEDIATED IMMUNITY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is the main mechanism of </a:t>
            </a:r>
            <a:r>
              <a:rPr lang="en-US" dirty="0" smtClean="0"/>
              <a:t>destruction of </a:t>
            </a:r>
            <a:r>
              <a:rPr lang="en-US" dirty="0"/>
              <a:t>tumour cells by the host. The following cellular responses can destroy </a:t>
            </a:r>
            <a:r>
              <a:rPr lang="en-US" dirty="0" smtClean="0"/>
              <a:t>the tumour </a:t>
            </a:r>
            <a:r>
              <a:rPr lang="en-US" dirty="0"/>
              <a:t>cells and induce tumour immunity in </a:t>
            </a:r>
            <a:r>
              <a:rPr lang="en-US" dirty="0" smtClean="0"/>
              <a:t>humans: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Specifically </a:t>
            </a:r>
            <a:r>
              <a:rPr lang="en-US" b="1" i="1" dirty="0"/>
              <a:t>sensitised cytotoxic T lymphocytes (CTL</a:t>
            </a:r>
            <a:r>
              <a:rPr lang="en-US" i="1" dirty="0"/>
              <a:t>) </a:t>
            </a:r>
            <a:r>
              <a:rPr lang="en-US" dirty="0"/>
              <a:t>i.e. CD8+ T </a:t>
            </a:r>
            <a:r>
              <a:rPr lang="en-US" dirty="0" smtClean="0"/>
              <a:t>cells are </a:t>
            </a:r>
            <a:r>
              <a:rPr lang="en-US" dirty="0"/>
              <a:t>directly cytotoxic to the target cell and require contact between them </a:t>
            </a:r>
            <a:r>
              <a:rPr lang="en-US" dirty="0" smtClean="0"/>
              <a:t>and tumour </a:t>
            </a:r>
            <a:r>
              <a:rPr lang="en-US" dirty="0"/>
              <a:t>cells. CTL have been found to be effective against </a:t>
            </a:r>
            <a:r>
              <a:rPr lang="en-US" dirty="0" smtClean="0"/>
              <a:t>virally-induced cancers </a:t>
            </a:r>
            <a:r>
              <a:rPr lang="en-US" dirty="0"/>
              <a:t>e.g. in Burkitt’s lymphoma (EBV-induced), invasive squamous </a:t>
            </a:r>
            <a:r>
              <a:rPr lang="en-US" dirty="0" smtClean="0"/>
              <a:t>cell carcinoma </a:t>
            </a:r>
            <a:r>
              <a:rPr lang="en-US" dirty="0"/>
              <a:t>of cervix (HPV-induced</a:t>
            </a:r>
            <a:r>
              <a:rPr lang="en-US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Natural </a:t>
            </a:r>
            <a:r>
              <a:rPr lang="en-US" b="1" i="1" dirty="0"/>
              <a:t>killer (NK) cells</a:t>
            </a:r>
            <a:r>
              <a:rPr lang="en-US" i="1" dirty="0"/>
              <a:t> </a:t>
            </a:r>
            <a:r>
              <a:rPr lang="en-US" dirty="0"/>
              <a:t>are lymphocytes which after activation by </a:t>
            </a:r>
            <a:r>
              <a:rPr lang="en-US" dirty="0" smtClean="0"/>
              <a:t>IL-2, destroy </a:t>
            </a:r>
            <a:r>
              <a:rPr lang="en-US" dirty="0"/>
              <a:t>tumour cells without </a:t>
            </a:r>
            <a:r>
              <a:rPr lang="en-US" dirty="0" smtClean="0"/>
              <a:t>sensitization, </a:t>
            </a:r>
            <a:r>
              <a:rPr lang="en-US" dirty="0"/>
              <a:t>either directly or by </a:t>
            </a:r>
            <a:r>
              <a:rPr lang="en-US" dirty="0" smtClean="0"/>
              <a:t>antibody dependent cellular </a:t>
            </a:r>
            <a:r>
              <a:rPr lang="en-US" dirty="0"/>
              <a:t>cytotoxicity (ADCC). NK cells together with </a:t>
            </a:r>
            <a:r>
              <a:rPr lang="en-US" dirty="0" smtClean="0"/>
              <a:t>T lymphocytes are </a:t>
            </a:r>
            <a:r>
              <a:rPr lang="en-US" dirty="0"/>
              <a:t>the first line of defense against tumour cells and can lyse tumour </a:t>
            </a:r>
            <a:r>
              <a:rPr lang="en-US" dirty="0" smtClean="0"/>
              <a:t>cells.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Macrophages</a:t>
            </a:r>
            <a:r>
              <a:rPr lang="en-US" i="1" dirty="0" smtClean="0"/>
              <a:t> </a:t>
            </a:r>
            <a:r>
              <a:rPr lang="en-US" dirty="0"/>
              <a:t>are activated by interferon-γ secreted by T-cells and </a:t>
            </a:r>
            <a:r>
              <a:rPr lang="en-US" dirty="0" smtClean="0"/>
              <a:t>NKcells, and </a:t>
            </a:r>
            <a:r>
              <a:rPr lang="en-US" dirty="0"/>
              <a:t>therefore there is close collaboration of these two </a:t>
            </a:r>
            <a:r>
              <a:rPr lang="en-US" dirty="0" smtClean="0"/>
              <a:t>subpopulation of </a:t>
            </a:r>
            <a:r>
              <a:rPr lang="en-US" dirty="0"/>
              <a:t>lymphocytes and macrophages. Activated macrophages </a:t>
            </a:r>
            <a:r>
              <a:rPr lang="en-US" dirty="0" smtClean="0"/>
              <a:t>mediate cytotoxicity </a:t>
            </a:r>
            <a:r>
              <a:rPr lang="en-US" dirty="0"/>
              <a:t>by production of oxygen free radicals or by tumour </a:t>
            </a:r>
            <a:r>
              <a:rPr lang="en-US" dirty="0" smtClean="0"/>
              <a:t>necrosis factor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8614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ANTITUMOR IMMUNE RESPONSES- HUMORAL IMMUNITY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such there are no anti-tumour </a:t>
            </a:r>
            <a:r>
              <a:rPr lang="en-US" dirty="0" smtClean="0"/>
              <a:t>humoral antibodies </a:t>
            </a:r>
            <a:r>
              <a:rPr lang="en-US" dirty="0"/>
              <a:t>which are effective against cancer cells in vivo.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i="1" dirty="0"/>
              <a:t>in </a:t>
            </a:r>
            <a:r>
              <a:rPr lang="en-US" i="1" dirty="0" smtClean="0"/>
              <a:t>vitro </a:t>
            </a:r>
            <a:r>
              <a:rPr lang="en-US" dirty="0" smtClean="0"/>
              <a:t>humoral </a:t>
            </a:r>
            <a:r>
              <a:rPr lang="en-US" dirty="0"/>
              <a:t>antibodies may kill tumour cells by complement activation or </a:t>
            </a:r>
            <a:r>
              <a:rPr lang="en-US" dirty="0" smtClean="0"/>
              <a:t>by antibody-dependent </a:t>
            </a:r>
            <a:r>
              <a:rPr lang="en-US" dirty="0"/>
              <a:t>cytotoxicity. </a:t>
            </a:r>
            <a:endParaRPr lang="en-US" dirty="0" smtClean="0"/>
          </a:p>
          <a:p>
            <a:r>
              <a:rPr lang="en-US" dirty="0" smtClean="0"/>
              <a:t>Based </a:t>
            </a:r>
            <a:r>
              <a:rPr lang="en-US" dirty="0"/>
              <a:t>on this, monoclonal </a:t>
            </a:r>
            <a:r>
              <a:rPr lang="en-US" dirty="0" smtClean="0"/>
              <a:t>antibody treatment </a:t>
            </a:r>
            <a:r>
              <a:rPr lang="en-US" dirty="0"/>
              <a:t>is offered to cases of some non-Hodgkin’s lymphoma.</a:t>
            </a:r>
          </a:p>
        </p:txBody>
      </p:sp>
    </p:spTree>
    <p:extLst>
      <p:ext uri="{BB962C8B-B14F-4D97-AF65-F5344CB8AC3E}">
        <p14:creationId xmlns:p14="http://schemas.microsoft.com/office/powerpoint/2010/main" val="253842406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1978</TotalTime>
  <Words>2088</Words>
  <Application>Microsoft Office PowerPoint</Application>
  <PresentationFormat>On-screen Show (4:3)</PresentationFormat>
  <Paragraphs>89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Slice</vt:lpstr>
      <vt:lpstr>CARCINOGENESIS V</vt:lpstr>
      <vt:lpstr>TUMOUR-HOST INTERRELATIONSHIP</vt:lpstr>
      <vt:lpstr>HOST RESPONSE AGAINST TUMOUR (TUMOUR IMMUNOLOGY)</vt:lpstr>
      <vt:lpstr>TUMOR ANTIGENS</vt:lpstr>
      <vt:lpstr>TUMOR ANTIGENS</vt:lpstr>
      <vt:lpstr>TUMOR ANTIGENS</vt:lpstr>
      <vt:lpstr>TUMOR ANTIGENS</vt:lpstr>
      <vt:lpstr>ANTITUMOR IMMUNE RESPONSES- CELL-MEDIATED IMMUNITY </vt:lpstr>
      <vt:lpstr>ANTITUMOR IMMUNE RESPONSES- HUMORAL IMMUNITY </vt:lpstr>
      <vt:lpstr>ANTITUMOR IMMUNE RESPONSES- IMMUNE REGULATORY MECHANISM</vt:lpstr>
      <vt:lpstr>IMMUNOTHERAPY</vt:lpstr>
      <vt:lpstr>EFFECT OF TUMOR ON HOST</vt:lpstr>
      <vt:lpstr>1.LOCAL EFFECTS</vt:lpstr>
      <vt:lpstr>1.LOCAL EFFECTS</vt:lpstr>
      <vt:lpstr>EFFECTS OF TUMOUR ON HOST(Cont.)</vt:lpstr>
      <vt:lpstr>5.PARANEOPLASTIC SYNDROMES</vt:lpstr>
      <vt:lpstr>A. ENDOCRINE SYNDROME</vt:lpstr>
      <vt:lpstr>B. NEUROMYOPATHIC SYNDROMES</vt:lpstr>
      <vt:lpstr>OTHERS</vt:lpstr>
      <vt:lpstr>OTHERS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NEOPLASIA I</dc:title>
  <dc:creator>Dr. Emanuel Hans</dc:creator>
  <cp:lastModifiedBy>inspurs</cp:lastModifiedBy>
  <cp:revision>97</cp:revision>
  <dcterms:created xsi:type="dcterms:W3CDTF">2015-10-23T17:05:49Z</dcterms:created>
  <dcterms:modified xsi:type="dcterms:W3CDTF">2016-01-07T14:14:27Z</dcterms:modified>
</cp:coreProperties>
</file>