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8"/>
  </p:notesMasterIdLst>
  <p:sldIdLst>
    <p:sldId id="318" r:id="rId3"/>
    <p:sldId id="301" r:id="rId4"/>
    <p:sldId id="302" r:id="rId5"/>
    <p:sldId id="259" r:id="rId6"/>
    <p:sldId id="257" r:id="rId7"/>
    <p:sldId id="303" r:id="rId8"/>
    <p:sldId id="258" r:id="rId9"/>
    <p:sldId id="277" r:id="rId10"/>
    <p:sldId id="261" r:id="rId11"/>
    <p:sldId id="262" r:id="rId12"/>
    <p:sldId id="260" r:id="rId13"/>
    <p:sldId id="263" r:id="rId14"/>
    <p:sldId id="265" r:id="rId15"/>
    <p:sldId id="264" r:id="rId16"/>
    <p:sldId id="276" r:id="rId17"/>
    <p:sldId id="266" r:id="rId18"/>
    <p:sldId id="267" r:id="rId19"/>
    <p:sldId id="282" r:id="rId20"/>
    <p:sldId id="286" r:id="rId21"/>
    <p:sldId id="283" r:id="rId22"/>
    <p:sldId id="284" r:id="rId23"/>
    <p:sldId id="285" r:id="rId24"/>
    <p:sldId id="287" r:id="rId25"/>
    <p:sldId id="289" r:id="rId26"/>
    <p:sldId id="279" r:id="rId27"/>
    <p:sldId id="268" r:id="rId28"/>
    <p:sldId id="281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4" r:id="rId39"/>
    <p:sldId id="305" r:id="rId40"/>
    <p:sldId id="306" r:id="rId41"/>
    <p:sldId id="307" r:id="rId42"/>
    <p:sldId id="317" r:id="rId43"/>
    <p:sldId id="308" r:id="rId44"/>
    <p:sldId id="309" r:id="rId45"/>
    <p:sldId id="310" r:id="rId46"/>
    <p:sldId id="311" r:id="rId47"/>
    <p:sldId id="312" r:id="rId48"/>
    <p:sldId id="315" r:id="rId49"/>
    <p:sldId id="313" r:id="rId50"/>
    <p:sldId id="314" r:id="rId51"/>
    <p:sldId id="323" r:id="rId52"/>
    <p:sldId id="322" r:id="rId53"/>
    <p:sldId id="319" r:id="rId54"/>
    <p:sldId id="320" r:id="rId55"/>
    <p:sldId id="321" r:id="rId56"/>
    <p:sldId id="31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/>
    <p:restoredTop sz="93469"/>
  </p:normalViewPr>
  <p:slideViewPr>
    <p:cSldViewPr>
      <p:cViewPr varScale="1">
        <p:scale>
          <a:sx n="118" d="100"/>
          <a:sy n="118" d="100"/>
        </p:scale>
        <p:origin x="18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521BA-78A7-481C-A9F4-7BAE23860141}" type="datetimeFigureOut">
              <a:rPr lang="en-GB" smtClean="0"/>
              <a:pPr/>
              <a:t>11/02/2019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B00F-9EBB-4588-826D-83E75A8500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98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063BFB-D8DE-430B-8B68-1ADA128A8E5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0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8850C-EF21-4358-B5CE-42D0A0F93E1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91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6F02A3-C6D6-4C58-8442-18009C6D5FE1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6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CEFE0-2A82-41C9-A0E3-29D92015F30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344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A47D-CFA8-470A-90FB-CF6422B7F3FB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A3C6-0867-44DC-AF79-3CB6A375B119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4C99D-80A7-432A-AD0E-5089D491ED4E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2B9E4BAB-E28F-48A8-A873-7C0C061E2447}"/>
              </a:ext>
            </a:extLst>
          </p:cNvPr>
          <p:cNvSpPr/>
          <p:nvPr/>
        </p:nvSpPr>
        <p:spPr>
          <a:xfrm>
            <a:off x="228601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EBC03DB2-89C9-40B2-A4BA-8DC7BC1D76C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28601" y="5181602"/>
            <a:ext cx="8723313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02EB0178-DACC-473C-9DD8-F6B84D2B5F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2" y="4499677"/>
              <a:ext cx="4295218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DA1382E0-7DB7-4F07-88B2-6472FA05D3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7" y="4319028"/>
              <a:ext cx="8280252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2321D75E-AB82-411F-8AD2-EB01E0F0EF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5" y="4334834"/>
              <a:ext cx="8164230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FBE12E7E-EFB6-4E0F-A449-237D569D4B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69"/>
              <a:ext cx="4939264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911E8847-DC63-4BB3-85D2-9B44BB702B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E65D7BE3-07E8-4E83-8F06-5DDD043DF8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5BE3BE-66FC-4017-A08A-9C1C07331F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4800" y="6019802"/>
            <a:ext cx="8686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Nairobi                                 ISO 9001:2008       </a:t>
            </a:r>
            <a:fld id="{5D1C618B-D999-4CA9-ACC0-85650800A39D}" type="slidenum">
              <a:rPr lang="en-US" altLang="en-US"/>
              <a:pPr/>
              <a:t>‹#›</a:t>
            </a:fld>
            <a:r>
              <a:rPr lang="en-US" alt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1572672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ountain 17.JPG">
            <a:extLst>
              <a:ext uri="{FF2B5EF4-FFF2-40B4-BE49-F238E27FC236}">
                <a16:creationId xmlns:a16="http://schemas.microsoft.com/office/drawing/2014/main" id="{AC10F2AC-B378-4659-A2EA-CD84D118A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43800" cy="12525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E9454-20FE-4043-A6DB-0B24C09F0D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9876" y="6172202"/>
            <a:ext cx="879792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Nairobi                                 ISO 9001:2008       </a:t>
            </a:r>
            <a:fld id="{74874073-6C4E-48C2-9F48-FDA87EADC618}" type="slidenum">
              <a:rPr lang="en-US" altLang="en-US"/>
              <a:pPr/>
              <a:t>‹#›</a:t>
            </a:fld>
            <a:r>
              <a:rPr lang="en-US" alt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3026082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C1F73DB3-4D8C-4B42-9DA0-0D35421D56BB}"/>
              </a:ext>
            </a:extLst>
          </p:cNvPr>
          <p:cNvSpPr/>
          <p:nvPr/>
        </p:nvSpPr>
        <p:spPr>
          <a:xfrm>
            <a:off x="228601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47D9AAFF-B011-412A-BAD5-E0624A3C1AF2}"/>
              </a:ext>
            </a:extLst>
          </p:cNvPr>
          <p:cNvSpPr>
            <a:spLocks/>
          </p:cNvSpPr>
          <p:nvPr/>
        </p:nvSpPr>
        <p:spPr bwMode="hidden">
          <a:xfrm>
            <a:off x="6046788" y="4203702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cs typeface="Arial" charset="0"/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9D7B8028-98AA-41F8-9B11-1D70B02332CD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cs typeface="Arial" charset="0"/>
            </a:endParaRPr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57AC7295-2199-42B8-B6CD-5254F39FD1BD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cs typeface="Arial" charset="0"/>
            </a:endParaRPr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25639466-E4CC-47FE-BC9F-353FDDBADD3C}"/>
              </a:ext>
            </a:extLst>
          </p:cNvPr>
          <p:cNvSpPr>
            <a:spLocks/>
          </p:cNvSpPr>
          <p:nvPr/>
        </p:nvSpPr>
        <p:spPr bwMode="hidden">
          <a:xfrm>
            <a:off x="5610226" y="4073527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cs typeface="Arial" charset="0"/>
            </a:endParaRPr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063EFC1C-FBBD-434C-B7D4-3FA7C863B4DB}"/>
              </a:ext>
            </a:extLst>
          </p:cNvPr>
          <p:cNvSpPr>
            <a:spLocks/>
          </p:cNvSpPr>
          <p:nvPr/>
        </p:nvSpPr>
        <p:spPr bwMode="hidden">
          <a:xfrm>
            <a:off x="211138" y="4059240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cs typeface="Arial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DE5CB00-F57C-404C-B274-F7A5007F6A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D85A5E5-2C32-4B8B-A0FD-1B7D7B3F8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1001" y="6172202"/>
            <a:ext cx="849312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Nairobi                                 ISO 9001:2008       </a:t>
            </a:r>
            <a:fld id="{6FD37E52-1116-46FC-BA00-9B12C1CC7B4D}" type="slidenum">
              <a:rPr lang="en-US" altLang="en-US"/>
              <a:pPr/>
              <a:t>‹#›</a:t>
            </a:fld>
            <a:r>
              <a:rPr lang="en-US" alt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759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ountain 17.JPG">
            <a:extLst>
              <a:ext uri="{FF2B5EF4-FFF2-40B4-BE49-F238E27FC236}">
                <a16:creationId xmlns:a16="http://schemas.microsoft.com/office/drawing/2014/main" id="{FE28C2B9-56EA-471C-A7A8-94D7826DF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E1CF46-E578-4EAE-9156-D8EB73F66E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Nairobi                                 ISO 9001:2008       </a:t>
            </a:r>
            <a:fld id="{F185C62E-DABA-4FD7-A31B-2C3A04D6E633}" type="slidenum">
              <a:rPr lang="en-US" altLang="en-US"/>
              <a:pPr/>
              <a:t>‹#›</a:t>
            </a:fld>
            <a:r>
              <a:rPr lang="en-US" alt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18873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669797-1877-4CEF-9D0B-DEF421E947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Nairobi                                 ISO 9001:2008       </a:t>
            </a:r>
            <a:fld id="{B62017C5-CACE-4174-8DCF-D8F73CB1EB2A}" type="slidenum">
              <a:rPr lang="en-US" altLang="en-US"/>
              <a:pPr/>
              <a:t>‹#›</a:t>
            </a:fld>
            <a:r>
              <a:rPr lang="en-US" alt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2254411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B39843-1323-460E-A932-B08FF71B3B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Nairobi                                 ISO 9001:2008       </a:t>
            </a:r>
            <a:fld id="{D224CF31-E78D-465D-A373-DA7880DCFD2B}" type="slidenum">
              <a:rPr lang="en-US" altLang="en-US"/>
              <a:pPr/>
              <a:t>‹#›</a:t>
            </a:fld>
            <a:r>
              <a:rPr lang="en-US" alt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1459266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5C4CB108-D51A-4CA5-9DC0-BCB7E499E298}"/>
              </a:ext>
            </a:extLst>
          </p:cNvPr>
          <p:cNvSpPr/>
          <p:nvPr/>
        </p:nvSpPr>
        <p:spPr>
          <a:xfrm>
            <a:off x="228601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7F1BFEE9-2157-420D-847E-7BD620907C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7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B1D3D150-B886-4CB9-8FCA-3758DBF8C7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id="{959A62ED-0024-4CB5-BAFA-80E7DE0728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C78979FA-F07E-4F57-82BA-7834F4B47F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FDEC2E8F-EDED-4B67-9A67-33BFD88D6A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 useBgFill="1">
          <p:nvSpPr>
            <p:cNvPr id="8" name="Freeform 25">
              <a:extLst>
                <a:ext uri="{FF2B5EF4-FFF2-40B4-BE49-F238E27FC236}">
                  <a16:creationId xmlns:a16="http://schemas.microsoft.com/office/drawing/2014/main" id="{5E76C16B-8A20-4D18-BEE2-2A7E0BB592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ECF74C34-B396-47CB-873E-51B9EB5472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06388"/>
            <a:ext cx="91440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Fountain 17.JPG">
            <a:extLst>
              <a:ext uri="{FF2B5EF4-FFF2-40B4-BE49-F238E27FC236}">
                <a16:creationId xmlns:a16="http://schemas.microsoft.com/office/drawing/2014/main" id="{ADAE6A1F-2D92-4014-A1F1-0B16707BDB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9147DF1-C486-425D-B273-5435A37AF1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Nairobi                                 ISO 9001:2008       </a:t>
            </a:r>
            <a:fld id="{9FF5B2E9-D5B1-4087-85B8-AB2ABC0BD77F}" type="slidenum">
              <a:rPr lang="en-US" altLang="en-US"/>
              <a:pPr/>
              <a:t>‹#›</a:t>
            </a:fld>
            <a:r>
              <a:rPr lang="en-US" alt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3114113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28CD5F9D-D0D3-47AB-8D34-1A6DA2660B0F}"/>
              </a:ext>
            </a:extLst>
          </p:cNvPr>
          <p:cNvSpPr/>
          <p:nvPr/>
        </p:nvSpPr>
        <p:spPr>
          <a:xfrm>
            <a:off x="228601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9D28E34C-8B83-48AD-BC6C-035D56E05E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7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50E56330-5C55-44BD-89EB-453BBBA80A0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7DB66D20-3E21-4AF5-8DD7-EC1681D0FB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85B90D5E-3593-4650-ACDD-129E67B309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B83D8DA4-8D16-4F41-ABD6-99232A2FC0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 useBgFill="1">
          <p:nvSpPr>
            <p:cNvPr id="11" name="Freeform 25">
              <a:extLst>
                <a:ext uri="{FF2B5EF4-FFF2-40B4-BE49-F238E27FC236}">
                  <a16:creationId xmlns:a16="http://schemas.microsoft.com/office/drawing/2014/main" id="{B886CD64-2198-4751-99DE-FEC63BF237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9CBF85EE-1501-4085-8507-26617E5FE7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1001"/>
            <a:ext cx="9906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Fountain 17.JPG">
            <a:extLst>
              <a:ext uri="{FF2B5EF4-FFF2-40B4-BE49-F238E27FC236}">
                <a16:creationId xmlns:a16="http://schemas.microsoft.com/office/drawing/2014/main" id="{AB3B8368-1186-4D53-B5AE-A13A2F5D6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165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5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35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60BB8CC5-EAC5-44E2-BBF8-EBED25360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3676" y="6249990"/>
            <a:ext cx="841692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Nairobi                                 ISO 9001:2008       </a:t>
            </a:r>
            <a:fld id="{D04B193F-27E2-4A48-81EB-D486D931081E}" type="slidenum">
              <a:rPr lang="en-US" altLang="en-US"/>
              <a:pPr/>
              <a:t>‹#›</a:t>
            </a:fld>
            <a:r>
              <a:rPr lang="en-US" alt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144604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6E8ED8DA-7B4B-45CE-93F3-C2FE4E68001E}"/>
              </a:ext>
            </a:extLst>
          </p:cNvPr>
          <p:cNvSpPr/>
          <p:nvPr/>
        </p:nvSpPr>
        <p:spPr>
          <a:xfrm>
            <a:off x="228601" y="228602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764DD9C3-BC0D-4C0C-AFA6-41A513A6E4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40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9DDAA628-B695-45BC-9193-B754A289D9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A7716D17-99FE-47A0-AF55-6F056E93FC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870AD9E1-A377-489F-AE21-4FD092D4A9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DD903B88-28E5-413A-A903-A395AA374D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 useBgFill="1">
          <p:nvSpPr>
            <p:cNvPr id="11" name="Freeform 20">
              <a:extLst>
                <a:ext uri="{FF2B5EF4-FFF2-40B4-BE49-F238E27FC236}">
                  <a16:creationId xmlns:a16="http://schemas.microsoft.com/office/drawing/2014/main" id="{FC7B27B7-C8CB-4EAA-9CC0-83D959952C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635CC4F3-63CF-4118-8497-1ABA16FECF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2"/>
            <a:ext cx="11430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5E05074D-A4BF-4DEB-A290-FBF54EC7BA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3676" y="6249990"/>
            <a:ext cx="856932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Nairobi                                 ISO 9001:2008       </a:t>
            </a:r>
            <a:fld id="{60FD8617-2568-47FE-8EF0-300D68E1C58E}" type="slidenum">
              <a:rPr lang="en-US" altLang="en-US"/>
              <a:pPr/>
              <a:t>‹#›</a:t>
            </a:fld>
            <a:r>
              <a:rPr lang="en-US" alt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4036265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2900BA-7782-4CE9-99EA-9968FCB092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Nairobi                                 ISO 9001:2008       </a:t>
            </a:r>
            <a:fld id="{C0840494-C52B-45C2-9D21-CEF8F32D61EC}" type="slidenum">
              <a:rPr lang="en-US" altLang="en-US"/>
              <a:pPr/>
              <a:t>‹#›</a:t>
            </a:fld>
            <a:r>
              <a:rPr lang="en-US" alt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1424448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290EA3E3-3EB3-4878-961A-5DA52AE395CC}"/>
              </a:ext>
            </a:extLst>
          </p:cNvPr>
          <p:cNvSpPr/>
          <p:nvPr/>
        </p:nvSpPr>
        <p:spPr bwMode="hidden">
          <a:xfrm>
            <a:off x="228601" y="228602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B6BE4B19-C211-4E5E-9A78-6B999B673F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7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EAEBE29-901A-47BC-A04E-09C3F1105E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BD0C37D3-775D-4497-90E2-4011EA0B6B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31D29685-E7B7-4CC2-B844-820C8E05A4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32CAA1FB-3289-4AFF-999F-6996DA8CF5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id="{478B4C13-7912-403E-AF62-630EED5E5C5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74381177-362D-4EF8-9AED-D8A86365F2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2"/>
            <a:ext cx="9906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Fountain 17.JPG">
            <a:extLst>
              <a:ext uri="{FF2B5EF4-FFF2-40B4-BE49-F238E27FC236}">
                <a16:creationId xmlns:a16="http://schemas.microsoft.com/office/drawing/2014/main" id="{21005529-8559-4EDB-A713-AD15AB7B7A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78BAAFC-0662-4384-8E18-555252593A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University of Nairobi                                 ISO 9001:2008       </a:t>
            </a:r>
            <a:fld id="{395DCBC4-F9C9-4C43-9E5E-27862042E47C}" type="slidenum">
              <a:rPr lang="en-US" altLang="en-US"/>
              <a:pPr/>
              <a:t>‹#›</a:t>
            </a:fld>
            <a:r>
              <a:rPr lang="en-US" altLang="en-US"/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198571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6B13-825E-4B9A-9C5C-57ADC313B7CE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41EF-5D7F-4749-937C-6892E3E8915F}" type="datetime1">
              <a:rPr lang="en-US" smtClean="0"/>
              <a:t>2/11/19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AB98-99F1-407E-B31B-11E2C8B9F8FF}" type="datetime1">
              <a:rPr lang="en-US" smtClean="0"/>
              <a:t>2/11/19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F655-7790-4342-AB8D-E3076FA9714A}" type="datetime1">
              <a:rPr lang="en-US" smtClean="0"/>
              <a:t>2/11/19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8AA8-2A4B-4E59-BFEC-2F7375296E7C}" type="datetime1">
              <a:rPr lang="en-US" smtClean="0"/>
              <a:t>2/11/19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1A40-E7EA-4324-8A6A-6A8DEB6AE8AC}" type="datetime1">
              <a:rPr lang="en-US" smtClean="0"/>
              <a:t>2/11/19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41F9-FC10-4EF1-9301-D3F65D5DECB1}" type="datetime1">
              <a:rPr lang="en-US" smtClean="0"/>
              <a:t>2/11/19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7DE3F-7CC3-452D-9F1B-BBEA083B734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334B5-ADAB-4410-8721-16965DD2338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C943054-CBAC-4D80-A694-5AC34B276BF2}"/>
              </a:ext>
            </a:extLst>
          </p:cNvPr>
          <p:cNvSpPr/>
          <p:nvPr/>
        </p:nvSpPr>
        <p:spPr>
          <a:xfrm>
            <a:off x="228601" y="228602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F977A8FA-CB2B-41BC-8656-E524D03D7E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7"/>
            <a:ext cx="8723312" cy="1330325"/>
            <a:chOff x="-3905251" y="4294188"/>
            <a:chExt cx="13027839" cy="1892300"/>
          </a:xfrm>
        </p:grpSpPr>
        <p:sp>
          <p:nvSpPr>
            <p:cNvPr id="2" name="Freeform 14">
              <a:extLst>
                <a:ext uri="{FF2B5EF4-FFF2-40B4-BE49-F238E27FC236}">
                  <a16:creationId xmlns:a16="http://schemas.microsoft.com/office/drawing/2014/main" id="{9EE97D5F-02D4-42A2-AB3E-AAD1237D2F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5A3A8B7D-5B5F-4DFD-B55F-2F0B0B0484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59D4C3E9-6790-4CB8-87F0-3C4C3A9DEE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009903D9-1162-49F3-91DB-B85AC6D2C9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44489594-F006-48F5-9D5E-2BFA6E2DF8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cs typeface="Arial" charset="0"/>
              </a:endParaRPr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8F57555B-DCB6-4953-8B3D-03D716982E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40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1E1F6-6D88-476A-8A51-EA90289CA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1" y="6172202"/>
            <a:ext cx="84931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University of Nairobi                                 ISO 9001:2008       </a:t>
            </a:r>
            <a:fld id="{4047DE42-53A7-4BD0-A55F-0E494E3B84E9}" type="slidenum">
              <a:rPr lang="en-US" altLang="en-US"/>
              <a:pPr/>
              <a:t>‹#›</a:t>
            </a:fld>
            <a:r>
              <a:rPr lang="en-US" altLang="en-US"/>
              <a:t>	 Certified 		http://www.uonbi.ac.ke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0C2CED73-3812-4EB9-A78F-BBCFEA3AF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9" y="2674940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1" name="Picture 2">
            <a:extLst>
              <a:ext uri="{FF2B5EF4-FFF2-40B4-BE49-F238E27FC236}">
                <a16:creationId xmlns:a16="http://schemas.microsoft.com/office/drawing/2014/main" id="{C37E1368-1EAB-4B42-BD3F-E92D33EA60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2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Fountain 17.JPG">
            <a:extLst>
              <a:ext uri="{FF2B5EF4-FFF2-40B4-BE49-F238E27FC236}">
                <a16:creationId xmlns:a16="http://schemas.microsoft.com/office/drawing/2014/main" id="{D507DC7D-71B2-4307-98B5-2440B440477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1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197" indent="-2047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41747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96566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33731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81737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31E91F9-DA67-44BA-AFF4-A9A32C82B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057400"/>
            <a:ext cx="8597284" cy="1334691"/>
          </a:xfrm>
        </p:spPr>
        <p:txBody>
          <a:bodyPr>
            <a:normAutofit/>
          </a:bodyPr>
          <a:lstStyle/>
          <a:p>
            <a:r>
              <a:rPr lang="en-US" altLang="en-US" dirty="0"/>
              <a:t>1. Radiation  Injury</a:t>
            </a:r>
            <a:br>
              <a:rPr lang="en-US" altLang="en-US" dirty="0"/>
            </a:br>
            <a:r>
              <a:rPr lang="en-US" altLang="en-US" dirty="0"/>
              <a:t>2. Iatrogenic </a:t>
            </a:r>
            <a:r>
              <a:rPr lang="en-US" altLang="en-US" dirty="0" err="1"/>
              <a:t>Desease</a:t>
            </a:r>
            <a:endParaRPr lang="en-US" altLang="en-US" dirty="0"/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228CFB5D-4EDC-4251-890D-852FAAA1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3524250"/>
            <a:ext cx="4800600" cy="11049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err="1"/>
              <a:t>Dr</a:t>
            </a:r>
            <a:r>
              <a:rPr lang="en-US" altLang="en-US" dirty="0"/>
              <a:t> Edwin Walong</a:t>
            </a:r>
          </a:p>
          <a:p>
            <a:r>
              <a:rPr lang="en-US" altLang="en-US" dirty="0"/>
              <a:t>Anatomic Pathology Unit</a:t>
            </a:r>
          </a:p>
          <a:p>
            <a:r>
              <a:rPr lang="en-US" altLang="en-US" dirty="0"/>
              <a:t>Department of Human Pathology</a:t>
            </a:r>
          </a:p>
          <a:p>
            <a:r>
              <a:rPr lang="en-US" altLang="en-US" dirty="0"/>
              <a:t>School of Medicine, University of Nairobi</a:t>
            </a:r>
          </a:p>
          <a:p>
            <a:r>
              <a:rPr lang="en-US" altLang="en-US"/>
              <a:t>February 11, 2019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EDF31-E033-49FD-9767-B8109EFEB0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73E87"/>
                </a:solidFill>
              </a:rPr>
              <a:t>University of Nairobi                                 ISO 9001:2008       </a:t>
            </a:r>
            <a:fld id="{E9CA8F99-4E87-44E4-8E6A-58F0F05FC76F}" type="slidenum">
              <a:rPr lang="en-US" altLang="en-US">
                <a:solidFill>
                  <a:srgbClr val="073E87"/>
                </a:solidFill>
              </a:rPr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r>
              <a:rPr lang="en-US" altLang="en-US">
                <a:solidFill>
                  <a:srgbClr val="073E87"/>
                </a:solidFill>
              </a:rPr>
              <a:t>	 Certified 		http://www.uonbi.ac.ke</a:t>
            </a:r>
          </a:p>
        </p:txBody>
      </p:sp>
    </p:spTree>
    <p:extLst>
      <p:ext uri="{BB962C8B-B14F-4D97-AF65-F5344CB8AC3E}">
        <p14:creationId xmlns:p14="http://schemas.microsoft.com/office/powerpoint/2010/main" val="227471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Ionizing radiation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16FF-6C48-4AE3-B9EB-FE64DFE6726E}" type="datetime1">
              <a:rPr lang="en-US" smtClean="0"/>
              <a:t>2/11/19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pture_09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2625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DB05-1EE2-4FD5-AA71-392929475B15}" type="datetime1">
              <a:rPr lang="en-US" smtClean="0"/>
              <a:t>2/11/19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apture_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632848" cy="6874290"/>
          </a:xfrm>
        </p:spPr>
      </p:pic>
      <p:sp>
        <p:nvSpPr>
          <p:cNvPr id="5" name="Oval 4"/>
          <p:cNvSpPr/>
          <p:nvPr/>
        </p:nvSpPr>
        <p:spPr>
          <a:xfrm>
            <a:off x="0" y="4653136"/>
            <a:ext cx="9144000" cy="2204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D465-4DB0-4BCE-A858-EB1E3C93E128}" type="datetime1">
              <a:rPr lang="en-US" smtClean="0"/>
              <a:t>2/11/19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apture_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4290"/>
          </a:xfrm>
        </p:spPr>
      </p:pic>
      <p:pic>
        <p:nvPicPr>
          <p:cNvPr id="5" name="Content Placeholder 3" descr="capture_12.png"/>
          <p:cNvPicPr>
            <a:picLocks noChangeAspect="1"/>
          </p:cNvPicPr>
          <p:nvPr/>
        </p:nvPicPr>
        <p:blipFill>
          <a:blip r:embed="rId2" cstate="print"/>
          <a:srcRect l="3979" t="72379" r="21726"/>
          <a:stretch>
            <a:fillRect/>
          </a:stretch>
        </p:blipFill>
        <p:spPr>
          <a:xfrm>
            <a:off x="0" y="2348880"/>
            <a:ext cx="9144000" cy="402135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67CF-E786-4A1E-BDEB-AD7C1DCEE3B7}" type="datetime1">
              <a:rPr lang="en-US" smtClean="0"/>
              <a:t>2/11/19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Dose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Gray (</a:t>
            </a:r>
            <a:r>
              <a:rPr lang="en-US" b="1" dirty="0" err="1"/>
              <a:t>Gy</a:t>
            </a:r>
            <a:r>
              <a:rPr lang="en-US" b="1" dirty="0"/>
              <a:t>) </a:t>
            </a:r>
            <a:r>
              <a:rPr lang="en-US" dirty="0"/>
              <a:t>– The Unit of ionizing energy absorbed (absorbed dose). I </a:t>
            </a:r>
            <a:r>
              <a:rPr lang="en-US" dirty="0" err="1"/>
              <a:t>Gy</a:t>
            </a:r>
            <a:r>
              <a:rPr lang="en-US" dirty="0"/>
              <a:t> = 1 J/Kg</a:t>
            </a:r>
          </a:p>
          <a:p>
            <a:r>
              <a:rPr lang="en-US" b="1" dirty="0" err="1"/>
              <a:t>Sievert</a:t>
            </a:r>
            <a:r>
              <a:rPr lang="en-US" b="1" dirty="0"/>
              <a:t> (</a:t>
            </a:r>
            <a:r>
              <a:rPr lang="en-US" b="1" dirty="0" err="1"/>
              <a:t>Sv</a:t>
            </a:r>
            <a:r>
              <a:rPr lang="en-US" b="1" dirty="0"/>
              <a:t>) </a:t>
            </a:r>
            <a:r>
              <a:rPr lang="en-US" dirty="0"/>
              <a:t>– The Unit of absorbed dose taking account of Linear Energy Transfer (LET).</a:t>
            </a:r>
            <a:endParaRPr lang="en-GB" b="1" dirty="0"/>
          </a:p>
          <a:p>
            <a:r>
              <a:rPr lang="en-GB" dirty="0"/>
              <a:t>For </a:t>
            </a:r>
            <a:r>
              <a:rPr lang="en-GB" b="1" dirty="0"/>
              <a:t>α particles- 1Sv = </a:t>
            </a:r>
            <a:r>
              <a:rPr lang="en-GB" b="1" dirty="0" err="1"/>
              <a:t>Gy</a:t>
            </a:r>
            <a:r>
              <a:rPr lang="en-GB" b="1" dirty="0"/>
              <a:t> x20, </a:t>
            </a:r>
            <a:r>
              <a:rPr lang="el-GR" b="1" dirty="0"/>
              <a:t>β</a:t>
            </a:r>
            <a:r>
              <a:rPr lang="en-US" b="1" dirty="0"/>
              <a:t> particles: 1Sv = </a:t>
            </a:r>
            <a:r>
              <a:rPr lang="en-US" b="1" dirty="0" err="1"/>
              <a:t>Gy</a:t>
            </a:r>
            <a:r>
              <a:rPr lang="en-US" b="1" dirty="0"/>
              <a:t> x1, </a:t>
            </a:r>
            <a:r>
              <a:rPr lang="el-GR" b="1" dirty="0"/>
              <a:t>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BF248-B868-4F5F-8B33-2AEC29854D90}" type="datetime1">
              <a:rPr lang="en-US" smtClean="0"/>
              <a:t>2/11/19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apture_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02187"/>
            <a:ext cx="6912768" cy="645010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0B6D-DFC7-4D8B-A037-DE77FA120C01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 of Ionizing Radiation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Target Theory – </a:t>
            </a:r>
            <a:r>
              <a:rPr lang="en-US" dirty="0"/>
              <a:t>injury results to ionization of specific cellular components. </a:t>
            </a:r>
          </a:p>
          <a:p>
            <a:r>
              <a:rPr lang="en-US" dirty="0"/>
              <a:t>Targets include nucleic acids, enzymes and proteins that bear the </a:t>
            </a:r>
            <a:r>
              <a:rPr lang="en-US" dirty="0" err="1"/>
              <a:t>SH</a:t>
            </a:r>
            <a:r>
              <a:rPr lang="en-US" dirty="0"/>
              <a:t> group</a:t>
            </a:r>
          </a:p>
          <a:p>
            <a:r>
              <a:rPr lang="en-US" b="1" dirty="0"/>
              <a:t>Poison Theory – </a:t>
            </a:r>
            <a:r>
              <a:rPr lang="en-US" dirty="0"/>
              <a:t>injury results from ionization and production of free radicals. This results in membrane injury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A94B-3482-4385-BDC2-D85E75F75596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upon DNA</a:t>
            </a:r>
            <a:endParaRPr lang="en-GB" dirty="0"/>
          </a:p>
        </p:txBody>
      </p:sp>
      <p:pic>
        <p:nvPicPr>
          <p:cNvPr id="4" name="Content Placeholder 3" descr="DNA INJURY RADI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996" r="48571" b="53229"/>
          <a:stretch>
            <a:fillRect/>
          </a:stretch>
        </p:blipFill>
        <p:spPr>
          <a:xfrm>
            <a:off x="611561" y="1268760"/>
            <a:ext cx="8205498" cy="570152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6FC4-2656-491E-B375-E024C62ECD63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effect on D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178" r="49068" b="29364"/>
          <a:stretch>
            <a:fillRect/>
          </a:stretch>
        </p:blipFill>
        <p:spPr>
          <a:xfrm>
            <a:off x="51844" y="1"/>
            <a:ext cx="9092156" cy="6858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C2F5-EF88-47BD-A401-7B3B0C371C00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 Checkpoints</a:t>
            </a:r>
            <a:endParaRPr lang="en-GB" dirty="0"/>
          </a:p>
        </p:txBody>
      </p:sp>
      <p:pic>
        <p:nvPicPr>
          <p:cNvPr id="4" name="Content Placeholder 3" descr="checkpoints cell 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118" t="35634" r="50000" b="19818"/>
          <a:stretch>
            <a:fillRect/>
          </a:stretch>
        </p:blipFill>
        <p:spPr>
          <a:xfrm>
            <a:off x="0" y="1676071"/>
            <a:ext cx="8676456" cy="5281321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ED4-D584-4F74-9619-C8C169FEA005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capture_0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6809"/>
            <a:ext cx="4038600" cy="3872744"/>
          </a:xfrm>
        </p:spPr>
      </p:pic>
      <p:pic>
        <p:nvPicPr>
          <p:cNvPr id="8" name="Content Placeholder 7" descr="capture_0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80226"/>
            <a:ext cx="4038600" cy="356591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6A663-3261-4BE6-AD99-913AFC9F67AA}" type="datetime1">
              <a:rPr lang="en-US" smtClean="0"/>
              <a:t>2/11/19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Repair</a:t>
            </a:r>
            <a:endParaRPr lang="en-GB" dirty="0"/>
          </a:p>
        </p:txBody>
      </p:sp>
      <p:pic>
        <p:nvPicPr>
          <p:cNvPr id="4" name="Content Placeholder 3" descr="DNA REPAIR BASE EXCISION REPAIR ROLE OF P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178" r="20168" b="16636"/>
          <a:stretch>
            <a:fillRect/>
          </a:stretch>
        </p:blipFill>
        <p:spPr>
          <a:xfrm>
            <a:off x="-228522" y="1484784"/>
            <a:ext cx="9372522" cy="638132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9148-3C36-4D27-8A5D-197CD49E4C89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DNA REPAIR BASE EXCISION REPA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181" r="79831" b="59281"/>
          <a:stretch>
            <a:fillRect/>
          </a:stretch>
        </p:blipFill>
        <p:spPr>
          <a:xfrm>
            <a:off x="2267744" y="0"/>
            <a:ext cx="5040560" cy="6858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ACE9-1FBC-4883-B46C-D11BAEBE4FDB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DNA REPAIR BASE EXCISION REPA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3337" r="79831" b="16636"/>
          <a:stretch>
            <a:fillRect/>
          </a:stretch>
        </p:blipFill>
        <p:spPr>
          <a:xfrm>
            <a:off x="2483768" y="0"/>
            <a:ext cx="5040560" cy="6858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48C9-A71F-45E1-8F82-80405DDEA012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Effect on Cells: Chromosomal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Deletions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Translocations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Fragmentation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Adhesion breaks between chromosomes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/>
              <a:t>Polyploidy and aneuploidy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GB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GB" dirty="0"/>
              <a:t>The number of these mutations is related to the dose of radiation</a:t>
            </a:r>
          </a:p>
        </p:txBody>
      </p:sp>
      <p:pic>
        <p:nvPicPr>
          <p:cNvPr id="20484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16438" y="1484313"/>
            <a:ext cx="3305175" cy="4608512"/>
          </a:xfrm>
        </p:spPr>
      </p:pic>
      <p:sp>
        <p:nvSpPr>
          <p:cNvPr id="20485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AFC38ABD-4FD4-47D7-9F3A-EA182129A6AD}" type="datetime1">
              <a:rPr lang="en-US" smtClean="0"/>
              <a:t>2/11/19</a:t>
            </a:fld>
            <a:endParaRPr lang="en-GB"/>
          </a:p>
        </p:txBody>
      </p:sp>
      <p:sp>
        <p:nvSpPr>
          <p:cNvPr id="2048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GB"/>
              <a:t>Ionising Radiation</a:t>
            </a:r>
          </a:p>
        </p:txBody>
      </p:sp>
      <p:sp>
        <p:nvSpPr>
          <p:cNvPr id="204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4B12FB-1D03-4296-A1A5-4D4442112E20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Consequences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060825"/>
          </a:xfrm>
        </p:spPr>
        <p:txBody>
          <a:bodyPr/>
          <a:lstStyle/>
          <a:p>
            <a:pPr eaLnBrk="1" hangingPunct="1"/>
            <a:r>
              <a:rPr lang="en-GB" dirty="0"/>
              <a:t>Inhibition of cell division</a:t>
            </a:r>
          </a:p>
          <a:p>
            <a:pPr eaLnBrk="1" hangingPunct="1"/>
            <a:r>
              <a:rPr lang="en-GB" dirty="0"/>
              <a:t>Germ-line mutations</a:t>
            </a:r>
          </a:p>
          <a:p>
            <a:pPr eaLnBrk="1" hangingPunct="1"/>
            <a:r>
              <a:rPr lang="en-GB" dirty="0"/>
              <a:t>Carcinogenesis</a:t>
            </a:r>
          </a:p>
        </p:txBody>
      </p:sp>
      <p:pic>
        <p:nvPicPr>
          <p:cNvPr id="23556" name="Content Placeholder 3" descr="Screen Clippi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1557338"/>
            <a:ext cx="4248150" cy="4103687"/>
          </a:xfrm>
        </p:spPr>
      </p:pic>
      <p:sp>
        <p:nvSpPr>
          <p:cNvPr id="2355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GB"/>
              <a:t>Ionising Radiation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391C78F-4118-429E-B2B8-A8BD2FBCAAB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2355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916F165C-8E4F-48DE-85B8-FAA2192092A4}" type="datetime1">
              <a:rPr lang="en-US" smtClean="0"/>
              <a:t>2/11/19</a:t>
            </a:fld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Upon Cell Membranes</a:t>
            </a:r>
            <a:endParaRPr lang="en-GB" dirty="0"/>
          </a:p>
        </p:txBody>
      </p:sp>
      <p:pic>
        <p:nvPicPr>
          <p:cNvPr id="4" name="Content Placeholder 3" descr="dna lipid peroxid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92" t="8587" r="36017" b="13454"/>
          <a:stretch>
            <a:fillRect/>
          </a:stretch>
        </p:blipFill>
        <p:spPr>
          <a:xfrm>
            <a:off x="0" y="1196752"/>
            <a:ext cx="9144000" cy="566124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C224-AD0C-4474-A94D-F4202607A79B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Upon Proteins</a:t>
            </a:r>
            <a:endParaRPr lang="en-GB" dirty="0"/>
          </a:p>
        </p:txBody>
      </p:sp>
      <p:pic>
        <p:nvPicPr>
          <p:cNvPr id="4" name="Content Placeholder 3" descr="oxidative stress prote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40" t="10178" r="38813" b="15045"/>
          <a:stretch>
            <a:fillRect/>
          </a:stretch>
        </p:blipFill>
        <p:spPr>
          <a:xfrm>
            <a:off x="0" y="1268760"/>
            <a:ext cx="9144000" cy="558924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256A-2742-41BB-8AB7-C4750393BD96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adiosensitiv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405" r="62865" b="62775"/>
          <a:stretch>
            <a:fillRect/>
          </a:stretch>
        </p:blipFill>
        <p:spPr>
          <a:xfrm>
            <a:off x="-69315" y="-234784"/>
            <a:ext cx="9213315" cy="7552216"/>
          </a:xfrm>
        </p:spPr>
      </p:pic>
      <p:sp>
        <p:nvSpPr>
          <p:cNvPr id="5" name="TextBox 4"/>
          <p:cNvSpPr txBox="1"/>
          <p:nvPr/>
        </p:nvSpPr>
        <p:spPr>
          <a:xfrm>
            <a:off x="0" y="653483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 Law of </a:t>
            </a:r>
            <a:r>
              <a:rPr lang="en-GB" dirty="0" err="1"/>
              <a:t>Bergonie</a:t>
            </a:r>
            <a:r>
              <a:rPr lang="en-GB" dirty="0"/>
              <a:t> and </a:t>
            </a:r>
            <a:r>
              <a:rPr lang="en-GB" dirty="0" err="1"/>
              <a:t>Tribondeau</a:t>
            </a:r>
            <a:endParaRPr lang="en-GB" dirty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5B09-D9CE-458D-AAC1-A49FCBE28006}" type="datetime1">
              <a:rPr lang="en-US" smtClean="0"/>
              <a:t>2/11/19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Effect of Radiation on Tissues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GB"/>
              <a:t>Acute</a:t>
            </a:r>
          </a:p>
          <a:p>
            <a:pPr lvl="1" eaLnBrk="1" hangingPunct="1"/>
            <a:r>
              <a:rPr lang="en-GB"/>
              <a:t>Occur hours to days following radiation exposure</a:t>
            </a:r>
          </a:p>
          <a:p>
            <a:pPr lvl="1" eaLnBrk="1" hangingPunct="1"/>
            <a:r>
              <a:rPr lang="en-GB"/>
              <a:t>Due to depletion of stem cells in an organ or tissue</a:t>
            </a:r>
          </a:p>
          <a:p>
            <a:pPr lvl="1" eaLnBrk="1" hangingPunct="1"/>
            <a:r>
              <a:rPr lang="en-GB"/>
              <a:t>Apparent when cell number reduction &gt; cell regeneration</a:t>
            </a:r>
          </a:p>
          <a:p>
            <a:pPr lvl="1" eaLnBrk="1" hangingPunct="1"/>
            <a:r>
              <a:rPr lang="en-GB"/>
              <a:t>Further radiation exposure leads to tissue death, irreversible tissue damage</a:t>
            </a:r>
          </a:p>
          <a:p>
            <a:pPr lvl="1" eaLnBrk="1" hangingPunct="1"/>
            <a:r>
              <a:rPr lang="en-GB"/>
              <a:t>Bone marrow, skin, GIT</a:t>
            </a:r>
          </a:p>
        </p:txBody>
      </p:sp>
      <p:sp>
        <p:nvSpPr>
          <p:cNvPr id="24580" name="Footer Placeholder 2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GB"/>
              <a:t>Ionising Radiation</a:t>
            </a:r>
          </a:p>
        </p:txBody>
      </p:sp>
      <p:sp>
        <p:nvSpPr>
          <p:cNvPr id="2458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5F59B73-F0FD-4AA1-A02D-2E1030E7816E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24582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7505CE40-F9F8-4B2D-9628-E9317E49D564}" type="datetime1">
              <a:rPr lang="en-US" smtClean="0"/>
              <a:t>2/11/19</a:t>
            </a:fld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Effect of Radiation on small blood vessels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38538" cy="4572000"/>
          </a:xfrm>
        </p:spPr>
        <p:txBody>
          <a:bodyPr/>
          <a:lstStyle/>
          <a:p>
            <a:pPr eaLnBrk="1" hangingPunct="1"/>
            <a:r>
              <a:rPr lang="en-GB"/>
              <a:t>Late</a:t>
            </a:r>
          </a:p>
          <a:p>
            <a:pPr lvl="1" eaLnBrk="1" hangingPunct="1"/>
            <a:r>
              <a:rPr lang="en-GB"/>
              <a:t>Occur months to years following radiation exposure</a:t>
            </a:r>
          </a:p>
          <a:p>
            <a:pPr lvl="1" eaLnBrk="1" hangingPunct="1"/>
            <a:r>
              <a:rPr lang="en-GB"/>
              <a:t>Related to endothelial damage → intimal thickening, occlusion → ischaemic fibrosis, necrosis</a:t>
            </a:r>
          </a:p>
        </p:txBody>
      </p:sp>
      <p:pic>
        <p:nvPicPr>
          <p:cNvPr id="25604" name="Content Placeholder 2" descr="Screen Clippi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0663" y="2349500"/>
            <a:ext cx="4389437" cy="2635250"/>
          </a:xfrm>
        </p:spPr>
      </p:pic>
      <p:sp>
        <p:nvSpPr>
          <p:cNvPr id="2560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GB"/>
              <a:t>Ionising Radiation</a:t>
            </a:r>
          </a:p>
        </p:txBody>
      </p:sp>
      <p:sp>
        <p:nvSpPr>
          <p:cNvPr id="256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BDE8C0B-EEDC-4322-82D0-101F47E2CBCE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25607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0B744F5F-74B9-40FA-9B01-DBF39098A0FB}" type="datetime1">
              <a:rPr lang="en-US" smtClean="0"/>
              <a:t>2/11/19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applications of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Diagnostic radiology</a:t>
            </a:r>
          </a:p>
          <a:p>
            <a:r>
              <a:rPr lang="en-GB" dirty="0"/>
              <a:t>Radiotherapy: Malignant neoplasms</a:t>
            </a:r>
          </a:p>
          <a:p>
            <a:r>
              <a:rPr lang="en-GB" dirty="0"/>
              <a:t>Radiation therapy for other diseases: Radioactive Iodine, radiation for keloids/hypertrophic scars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ED88E-168E-4A60-A5E5-E956425C5804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912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Effects, large blood </a:t>
            </a:r>
            <a:r>
              <a:rPr lang="en-US" dirty="0" err="1"/>
              <a:t>bessels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Due to injury involving </a:t>
            </a:r>
            <a:r>
              <a:rPr lang="en-US" dirty="0" err="1"/>
              <a:t>vasa</a:t>
            </a:r>
            <a:r>
              <a:rPr lang="en-US" dirty="0"/>
              <a:t> </a:t>
            </a:r>
            <a:r>
              <a:rPr lang="en-US" dirty="0" err="1"/>
              <a:t>vasora</a:t>
            </a:r>
            <a:endParaRPr lang="en-US" dirty="0"/>
          </a:p>
          <a:p>
            <a:r>
              <a:rPr lang="en-US" dirty="0" err="1"/>
              <a:t>Transmural</a:t>
            </a:r>
            <a:r>
              <a:rPr lang="en-US" dirty="0"/>
              <a:t> necrosis</a:t>
            </a:r>
          </a:p>
          <a:p>
            <a:r>
              <a:rPr lang="en-US" dirty="0"/>
              <a:t>Aneurisms</a:t>
            </a:r>
          </a:p>
        </p:txBody>
      </p:sp>
      <p:pic>
        <p:nvPicPr>
          <p:cNvPr id="11" name="Content Placeholder 10" descr="aortic aneur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8929"/>
          <a:stretch>
            <a:fillRect/>
          </a:stretch>
        </p:blipFill>
        <p:spPr>
          <a:xfrm>
            <a:off x="4422155" y="1628800"/>
            <a:ext cx="4721846" cy="3672408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FB24-D4C3-4796-B099-1ACDF9F8EA90}" type="datetime1">
              <a:rPr lang="en-US" smtClean="0"/>
              <a:t>2/11/19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Pericardium – Fibrosis</a:t>
            </a:r>
          </a:p>
          <a:p>
            <a:r>
              <a:rPr lang="en-US" dirty="0"/>
              <a:t>Myocardium -Radiation induced </a:t>
            </a:r>
            <a:r>
              <a:rPr lang="en-US" dirty="0" err="1"/>
              <a:t>cardiomyopathy</a:t>
            </a:r>
            <a:r>
              <a:rPr lang="en-US" dirty="0"/>
              <a:t> – minimal inflammatory infiltrate</a:t>
            </a:r>
          </a:p>
          <a:p>
            <a:r>
              <a:rPr lang="en-US" dirty="0"/>
              <a:t>Worse when </a:t>
            </a:r>
            <a:r>
              <a:rPr lang="en-US" dirty="0" err="1"/>
              <a:t>cardiotoxic</a:t>
            </a:r>
            <a:r>
              <a:rPr lang="en-US" dirty="0"/>
              <a:t> drugs are used</a:t>
            </a:r>
          </a:p>
          <a:p>
            <a:r>
              <a:rPr lang="en-US" dirty="0" err="1"/>
              <a:t>Endocardium</a:t>
            </a:r>
            <a:r>
              <a:rPr lang="en-US" dirty="0"/>
              <a:t> – </a:t>
            </a:r>
            <a:r>
              <a:rPr lang="en-US" dirty="0" err="1"/>
              <a:t>valvular</a:t>
            </a:r>
            <a:r>
              <a:rPr lang="en-US" dirty="0"/>
              <a:t> thickening, fibrosis, calcification</a:t>
            </a:r>
          </a:p>
          <a:p>
            <a:r>
              <a:rPr lang="en-US" dirty="0"/>
              <a:t>Coronary – </a:t>
            </a:r>
            <a:r>
              <a:rPr lang="en-US" dirty="0" err="1"/>
              <a:t>intimal</a:t>
            </a:r>
            <a:r>
              <a:rPr lang="en-US" dirty="0"/>
              <a:t> foam cell accumulation</a:t>
            </a:r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F398-7A43-40DC-8FC8-F42C4AC789A9}" type="datetime1">
              <a:rPr lang="en-US" smtClean="0"/>
              <a:t>2/11/19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Nervous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Brain, spinal cord, peripheral nerve</a:t>
            </a:r>
          </a:p>
          <a:p>
            <a:r>
              <a:rPr lang="en-US" dirty="0"/>
              <a:t>Neurons – resistant</a:t>
            </a:r>
          </a:p>
          <a:p>
            <a:r>
              <a:rPr lang="en-US" dirty="0"/>
              <a:t>Injury to </a:t>
            </a:r>
            <a:r>
              <a:rPr lang="en-US" dirty="0" err="1"/>
              <a:t>glial</a:t>
            </a:r>
            <a:r>
              <a:rPr lang="en-US" dirty="0"/>
              <a:t> and </a:t>
            </a:r>
            <a:r>
              <a:rPr lang="en-US" dirty="0" err="1"/>
              <a:t>oligodendrocytes</a:t>
            </a:r>
            <a:endParaRPr lang="en-US" dirty="0"/>
          </a:p>
          <a:p>
            <a:r>
              <a:rPr lang="en-US" dirty="0" err="1"/>
              <a:t>Glial</a:t>
            </a:r>
            <a:r>
              <a:rPr lang="en-US" dirty="0"/>
              <a:t> and vascular injury – </a:t>
            </a:r>
            <a:r>
              <a:rPr lang="en-US" dirty="0" err="1"/>
              <a:t>vasogenic</a:t>
            </a:r>
            <a:r>
              <a:rPr lang="en-US" dirty="0"/>
              <a:t> </a:t>
            </a:r>
            <a:r>
              <a:rPr lang="en-US" dirty="0" err="1"/>
              <a:t>oedema</a:t>
            </a:r>
            <a:r>
              <a:rPr lang="en-US" dirty="0"/>
              <a:t> due to Blood Brain Barrier </a:t>
            </a:r>
            <a:r>
              <a:rPr lang="en-US" dirty="0" err="1"/>
              <a:t>Dysruption</a:t>
            </a:r>
            <a:endParaRPr lang="en-US" dirty="0"/>
          </a:p>
          <a:p>
            <a:r>
              <a:rPr lang="en-US" dirty="0"/>
              <a:t>Endothelial </a:t>
            </a:r>
            <a:r>
              <a:rPr lang="en-US" dirty="0" err="1"/>
              <a:t>vasculopathy</a:t>
            </a:r>
            <a:endParaRPr lang="en-US" dirty="0"/>
          </a:p>
          <a:p>
            <a:r>
              <a:rPr lang="en-US" dirty="0"/>
              <a:t>Spinal cord – transient </a:t>
            </a:r>
            <a:r>
              <a:rPr lang="en-US" dirty="0" err="1"/>
              <a:t>myelitis</a:t>
            </a:r>
            <a:r>
              <a:rPr lang="en-US" dirty="0"/>
              <a:t> (2-4 months)</a:t>
            </a:r>
          </a:p>
          <a:p>
            <a:r>
              <a:rPr lang="en-US" dirty="0"/>
              <a:t>Delayed </a:t>
            </a:r>
            <a:r>
              <a:rPr lang="en-US" dirty="0" err="1"/>
              <a:t>myelitis</a:t>
            </a:r>
            <a:r>
              <a:rPr lang="en-US" dirty="0"/>
              <a:t> (20-30 months)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A7DB-1DCD-4E19-A31C-FE369C1B4A1E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Nerves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Fairly resistant</a:t>
            </a:r>
          </a:p>
          <a:p>
            <a:r>
              <a:rPr lang="en-US" dirty="0"/>
              <a:t>Peripheral neuropathy </a:t>
            </a:r>
          </a:p>
          <a:p>
            <a:r>
              <a:rPr lang="en-US" dirty="0" err="1"/>
              <a:t>Perineural</a:t>
            </a:r>
            <a:r>
              <a:rPr lang="en-US" dirty="0"/>
              <a:t> inflammation and </a:t>
            </a:r>
            <a:r>
              <a:rPr lang="en-US" dirty="0" err="1"/>
              <a:t>ganglionitis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448D-1362-4641-84D6-234081987F34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Marrow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sensitive</a:t>
            </a:r>
          </a:p>
          <a:p>
            <a:r>
              <a:rPr lang="en-US" dirty="0"/>
              <a:t>Stem cell injury leading to </a:t>
            </a:r>
            <a:r>
              <a:rPr lang="en-US" dirty="0" err="1"/>
              <a:t>pancytopenia</a:t>
            </a:r>
            <a:endParaRPr lang="en-US" dirty="0"/>
          </a:p>
          <a:p>
            <a:r>
              <a:rPr lang="en-US" dirty="0" err="1"/>
              <a:t>Myelodysplasia</a:t>
            </a:r>
            <a:r>
              <a:rPr lang="en-US" dirty="0"/>
              <a:t> may predominate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4549-32E4-4F6A-BFAA-2B47F88D5E10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Ovaries/Testes, highly susceptible – germ cell necrosis, supporting cells are retained</a:t>
            </a:r>
          </a:p>
          <a:p>
            <a:r>
              <a:rPr lang="en-US" dirty="0"/>
              <a:t>Eye – optic neuropathy, lens opacity, retinal injury</a:t>
            </a:r>
          </a:p>
          <a:p>
            <a:r>
              <a:rPr lang="en-US" dirty="0"/>
              <a:t>Lymphoid cells – disorders in homing and recirculation</a:t>
            </a:r>
          </a:p>
          <a:p>
            <a:r>
              <a:rPr lang="en-US" dirty="0"/>
              <a:t>Endocrine – hyperplasia - </a:t>
            </a:r>
            <a:r>
              <a:rPr lang="en-US" dirty="0" err="1"/>
              <a:t>hypoplasia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6703C-72BD-4F48-830A-6130EC8C77B6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– Radiation Injury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Ionizing induced injury affects the DNA/Proteins/lipid membranes</a:t>
            </a:r>
          </a:p>
          <a:p>
            <a:r>
              <a:rPr lang="en-US" dirty="0" err="1"/>
              <a:t>Microvascular</a:t>
            </a:r>
            <a:r>
              <a:rPr lang="en-US" dirty="0"/>
              <a:t> injury is associated  with acute injury</a:t>
            </a:r>
          </a:p>
          <a:p>
            <a:r>
              <a:rPr lang="en-US" dirty="0"/>
              <a:t>Repair with fibrosis is an intermediate manifestation</a:t>
            </a:r>
          </a:p>
          <a:p>
            <a:r>
              <a:rPr lang="en-US" dirty="0"/>
              <a:t>Long term - </a:t>
            </a:r>
            <a:r>
              <a:rPr lang="en-US" dirty="0" err="1"/>
              <a:t>neoplasia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F5BF-22DC-4B52-A98E-0A58721BF3DB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IATROGENIC DISEASE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74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Objectives, Iatrogenic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Description</a:t>
            </a:r>
          </a:p>
          <a:p>
            <a:r>
              <a:rPr lang="en-GB" dirty="0"/>
              <a:t>Iatrogenic disease due to pharmacological agents</a:t>
            </a:r>
          </a:p>
          <a:p>
            <a:r>
              <a:rPr lang="en-GB" dirty="0"/>
              <a:t>Iatrogenic disease due to invasive diagnostic or therapeutic procedures</a:t>
            </a:r>
          </a:p>
          <a:p>
            <a:r>
              <a:rPr lang="en-GB" dirty="0"/>
              <a:t>Diagnosis of iatrogenic disease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67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Iatrogenic (of a disease or symptoms) induced in a patient by the treatment or comments of a physician.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Chambers English Dictionary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0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nature and effects of ‘ionizing radiation’ and ‘non ionizing radiation’ in cells, tissue and the individual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A64F6-0D55-4A05-8A54-369F844F38C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48" y="-229393"/>
            <a:ext cx="8229600" cy="1143000"/>
          </a:xfrm>
        </p:spPr>
        <p:txBody>
          <a:bodyPr/>
          <a:lstStyle/>
          <a:p>
            <a:r>
              <a:rPr lang="en-GB" dirty="0"/>
              <a:t>Iatrogenic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4357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One of the basic principles in treatment stated by Hippocrates is “First do no harm”.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 iatrogenic disorder occurs when the deleterious effects of the therapeutic or diagnostic regimen causes pathology independent of the condition for which the regimen is advised. </a:t>
            </a:r>
          </a:p>
          <a:p>
            <a:r>
              <a:rPr lang="en-GB" dirty="0"/>
              <a:t>A landmark study in 1991 identified that the majority were due to substandard medical care (PDF attached)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15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 Series, Iatrogenic Disease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4" t="35634" r="26743" b="38910"/>
          <a:stretch/>
        </p:blipFill>
        <p:spPr>
          <a:xfrm>
            <a:off x="1169621" y="1628800"/>
            <a:ext cx="6975775" cy="44644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18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GB" dirty="0" err="1"/>
              <a:t>Etiology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Diagnostic procedures (mechanical and radiological) </a:t>
            </a:r>
          </a:p>
          <a:p>
            <a:r>
              <a:rPr lang="en-GB" dirty="0"/>
              <a:t>therapeutic regimen (drugs, surgery, other invasive procedures) </a:t>
            </a:r>
          </a:p>
          <a:p>
            <a:r>
              <a:rPr lang="en-GB" dirty="0"/>
              <a:t>hospitalization </a:t>
            </a:r>
          </a:p>
          <a:p>
            <a:r>
              <a:rPr lang="en-GB" dirty="0"/>
              <a:t>the medical practitioner and their assistants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78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Mechanical procedures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Diagnostic aspiration of fluids may lead to haemorrhage, secondary infection, etc. </a:t>
            </a:r>
          </a:p>
          <a:p>
            <a:r>
              <a:rPr lang="en-GB" dirty="0"/>
              <a:t>Rapid pleural or peritoneal fluid aspiration and needle biopsies may lead to shock and even death. </a:t>
            </a:r>
          </a:p>
          <a:p>
            <a:r>
              <a:rPr lang="en-GB" dirty="0"/>
              <a:t>Endoscopic procedure may cause perforation of hollow viscus.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22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Diagnostic Radiology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Reactions to contrast media </a:t>
            </a:r>
          </a:p>
          <a:p>
            <a:r>
              <a:rPr lang="en-GB" dirty="0"/>
              <a:t>Intravascular contrast media may be nephrotoxic reaction</a:t>
            </a:r>
          </a:p>
          <a:p>
            <a:r>
              <a:rPr lang="en-GB" dirty="0"/>
              <a:t>Cerebral angiography may cause transient or permanent neurological deficits.</a:t>
            </a:r>
          </a:p>
          <a:p>
            <a:r>
              <a:rPr lang="en-GB" dirty="0"/>
              <a:t>Radiation injury (radioactive isotopes) – </a:t>
            </a:r>
            <a:r>
              <a:rPr lang="en-GB" dirty="0" err="1"/>
              <a:t>fetus</a:t>
            </a:r>
            <a:r>
              <a:rPr lang="en-GB" dirty="0"/>
              <a:t>,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096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dirty="0"/>
              <a:t>Adverse Drug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n-GB" dirty="0"/>
              <a:t>defined by WHO as any response for a drug which is noxious, unintended and which occurs at doses normally used for prophylaxis, diagnosis and therapy of disease]. </a:t>
            </a:r>
          </a:p>
          <a:p>
            <a:r>
              <a:rPr lang="en-GB" dirty="0"/>
              <a:t>ADR can be classified as predictable (side effects, toxicity, super infection, drug interactions) and unpredictable (intolerance, idiosyncrasy, allergy or pseudo allergy) 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110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When fewer than 6 different drugs are given in hospitalized patients, the probability of an adverse reaction is about 5%, but if more than 15 drugs are given, the probability is more than 20%. </a:t>
            </a:r>
          </a:p>
          <a:p>
            <a:r>
              <a:rPr lang="en-GB" dirty="0"/>
              <a:t>General hospital, 2 to 5% are due to ADR and fatality in patients with ADR varies from 2-12%. ADR occurs in the elderly more frequently [5].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390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overcome the inadequacies in the WHO definition, new definition for adverse drug reaction is “an appreciably harmful or unpleasant reaction, resulting from an interaction related to the use of a medicinal product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999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59598"/>
          </a:xfrm>
        </p:spPr>
        <p:txBody>
          <a:bodyPr>
            <a:normAutofit fontScale="92500"/>
          </a:bodyPr>
          <a:lstStyle/>
          <a:p>
            <a:r>
              <a:rPr lang="en-GB" dirty="0"/>
              <a:t>which predicts hazard from future administration and warrants prevention or specific treatment or alteration of the dosage regimen or withdrawal of the product”. </a:t>
            </a:r>
          </a:p>
          <a:p>
            <a:r>
              <a:rPr lang="en-GB" dirty="0"/>
              <a:t>six types </a:t>
            </a:r>
          </a:p>
          <a:p>
            <a:pPr lvl="1"/>
            <a:r>
              <a:rPr lang="en-GB" dirty="0" err="1"/>
              <a:t>doserelated</a:t>
            </a:r>
            <a:r>
              <a:rPr lang="en-GB" dirty="0"/>
              <a:t> (Augmented), </a:t>
            </a:r>
          </a:p>
          <a:p>
            <a:pPr lvl="1"/>
            <a:r>
              <a:rPr lang="en-GB" dirty="0"/>
              <a:t>non-dose-related (Bizarre),</a:t>
            </a:r>
          </a:p>
          <a:p>
            <a:pPr lvl="1"/>
            <a:r>
              <a:rPr lang="en-GB" dirty="0"/>
              <a:t> </a:t>
            </a:r>
            <a:r>
              <a:rPr lang="en-GB" dirty="0" err="1"/>
              <a:t>doserelated</a:t>
            </a:r>
            <a:r>
              <a:rPr lang="en-GB" dirty="0"/>
              <a:t> and time-related (Chronic), </a:t>
            </a:r>
          </a:p>
          <a:p>
            <a:pPr lvl="1"/>
            <a:r>
              <a:rPr lang="en-GB" dirty="0"/>
              <a:t>time-related (Delayed), </a:t>
            </a:r>
          </a:p>
          <a:p>
            <a:pPr lvl="1"/>
            <a:r>
              <a:rPr lang="en-GB" dirty="0"/>
              <a:t>withdrawal (End of use), </a:t>
            </a:r>
          </a:p>
          <a:p>
            <a:pPr lvl="1"/>
            <a:r>
              <a:rPr lang="en-GB" dirty="0"/>
              <a:t>failure of therapy (Failure).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832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GB" dirty="0"/>
              <a:t>Physician as a cause of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3160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imprudent use of medicine or procedure</a:t>
            </a:r>
          </a:p>
          <a:p>
            <a:r>
              <a:rPr lang="en-GB" dirty="0"/>
              <a:t>unjustified remarks and misinterpretation of investigational data</a:t>
            </a:r>
          </a:p>
          <a:p>
            <a:r>
              <a:rPr lang="en-GB" dirty="0"/>
              <a:t>The physician should be aware of the properties of drugs that he prescribes and their potential dangers. </a:t>
            </a:r>
          </a:p>
          <a:p>
            <a:r>
              <a:rPr lang="en-GB" dirty="0"/>
              <a:t>Ignorance of the possibility of a reaction is a clear evidence of negligence. </a:t>
            </a:r>
          </a:p>
          <a:p>
            <a:r>
              <a:rPr lang="en-GB" dirty="0"/>
              <a:t>The physician should warn the patient of the likely side effects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4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– Radiation Injury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the physical nature of radiation</a:t>
            </a:r>
          </a:p>
          <a:p>
            <a:r>
              <a:rPr lang="en-US" dirty="0"/>
              <a:t>To understand the cellular changes induced by radiation </a:t>
            </a:r>
          </a:p>
          <a:p>
            <a:r>
              <a:rPr lang="en-US" dirty="0"/>
              <a:t>To discuss tissue and organ changes due to ionizing radiation in humans</a:t>
            </a:r>
          </a:p>
          <a:p>
            <a:r>
              <a:rPr lang="en-US" dirty="0"/>
              <a:t>To discuss the </a:t>
            </a:r>
            <a:r>
              <a:rPr lang="en-US" dirty="0" err="1"/>
              <a:t>sequelae</a:t>
            </a:r>
            <a:r>
              <a:rPr lang="en-US" dirty="0"/>
              <a:t> of total body irradiation 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B83-60BB-4E2B-9516-ED4C3B590FF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92ED-B132-45B9-86D9-4A9309AC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1A4BB5-94B5-46E6-A42F-DE1BD63A9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t="632" r="12413"/>
          <a:stretch/>
        </p:blipFill>
        <p:spPr>
          <a:xfrm>
            <a:off x="173314" y="-10435"/>
            <a:ext cx="8970686" cy="636678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3AB27-A7D7-45B2-87C3-E90A1FA4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6CAD0-09F9-401B-84CF-FCF5D27B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4191-EB11-48A8-A15B-6D2BC8F9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3843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905B7-B10A-431F-840F-B98D4557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12968B-3710-42C3-8D28-F7C29CAB0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64981"/>
            <a:ext cx="5616623" cy="679301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58247-7E59-4693-9DE7-BDD71537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A6C2A-BABD-452C-9B64-4A49A91A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90817-FF4F-4B6F-9471-3934E5FA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391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8A1BF-2E86-4343-BE71-EC819B1D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88C07F-39D7-4F73-A757-813872C81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50770"/>
            <a:ext cx="3744416" cy="665674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4BC2C-C260-4BC4-A9E6-6BC34BD4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30636-C47F-4673-B283-B3423F58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1E2F6-D25B-4413-9B17-58D48130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2644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C3BE-2978-49A9-88D6-F7A762CE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96F5B1-DFF9-4A3D-BA55-A0AE2F84A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7" y="1052736"/>
            <a:ext cx="8370711" cy="510170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681EC-1788-4F1A-8DE0-33E6B6CB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579C3-B52E-4F22-A81F-1A2CF479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0D14-DD1B-4068-AA84-82EFF3A3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2630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FF9C-9EAD-4F4E-928E-EA76B861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9DC51D-D48F-434E-B1F4-CD239BC5D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18" t="5405" r="11517" b="11863"/>
          <a:stretch/>
        </p:blipFill>
        <p:spPr>
          <a:xfrm>
            <a:off x="77038" y="476672"/>
            <a:ext cx="8989924" cy="543576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54C10-AA38-4477-A42A-8E447A0F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18E43-9731-41C6-920F-58590C43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F912-B6FA-4F67-8C2C-F9465F8A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896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Radiation Injury: Walter and Israel, General Pathology (text) and a small section in </a:t>
            </a:r>
            <a:r>
              <a:rPr lang="en-GB" dirty="0" err="1"/>
              <a:t>Robbin’s</a:t>
            </a:r>
            <a:r>
              <a:rPr lang="en-GB" dirty="0"/>
              <a:t> Pathology</a:t>
            </a:r>
          </a:p>
          <a:p>
            <a:endParaRPr lang="en-GB" dirty="0"/>
          </a:p>
          <a:p>
            <a:r>
              <a:rPr lang="en-GB" dirty="0"/>
              <a:t>Iatrogenic Disease: </a:t>
            </a:r>
          </a:p>
          <a:p>
            <a:pPr lvl="1"/>
            <a:r>
              <a:rPr lang="en-GB" dirty="0"/>
              <a:t>http://www.aegris.org/blog/Harvard_I.pdf</a:t>
            </a:r>
          </a:p>
          <a:p>
            <a:pPr lvl="1"/>
            <a:r>
              <a:rPr lang="en-GB" dirty="0"/>
              <a:t>http://www.yourmedicaldetective.com/public/335.cfm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95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Objectives, Iatrogenic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Description</a:t>
            </a:r>
          </a:p>
          <a:p>
            <a:r>
              <a:rPr lang="en-GB" dirty="0"/>
              <a:t>Iatrogenic disease due to pharmacological agents</a:t>
            </a:r>
          </a:p>
          <a:p>
            <a:r>
              <a:rPr lang="en-GB" dirty="0"/>
              <a:t>Iatrogenic disease due to invasive diagnostic or therapeutic procedures</a:t>
            </a:r>
          </a:p>
          <a:p>
            <a:r>
              <a:rPr lang="en-GB" dirty="0"/>
              <a:t>Diagnosis of iatrogenic disease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DB12-3334-4605-B715-D895B2753BA7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6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bearing particles or waves travel through a vacuum</a:t>
            </a:r>
          </a:p>
          <a:p>
            <a:r>
              <a:rPr lang="en-US" dirty="0"/>
              <a:t>Includes travel through matter containing media</a:t>
            </a:r>
          </a:p>
          <a:p>
            <a:r>
              <a:rPr lang="en-US" dirty="0"/>
              <a:t>This media is not required for their propagation.</a:t>
            </a:r>
          </a:p>
        </p:txBody>
      </p:sp>
      <p:pic>
        <p:nvPicPr>
          <p:cNvPr id="6" name="Content Placeholder 5" descr="capture_08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37077" y="1600200"/>
            <a:ext cx="3060846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CD01-74C3-438F-969F-3F89B425E60D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ADIATION INJU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92" t="10178" r="61187" b="42092"/>
          <a:stretch>
            <a:fillRect/>
          </a:stretch>
        </p:blipFill>
        <p:spPr>
          <a:xfrm>
            <a:off x="683568" y="476672"/>
            <a:ext cx="7824869" cy="572551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9E397-B037-435F-BDEF-8D520B74734B}" type="datetime1">
              <a:rPr lang="en-US" smtClean="0"/>
              <a:t>2/11/19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Radiation- Ionizing or Non Ionizing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Ionizing</a:t>
            </a:r>
          </a:p>
          <a:p>
            <a:r>
              <a:rPr lang="en-US" dirty="0"/>
              <a:t>Non ionizing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01E7-6E37-40AE-88A6-5DBB600002DB}" type="datetime1">
              <a:rPr lang="en-US" smtClean="0"/>
              <a:t>2/11/19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Ionising Radiation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34B5-ADAB-4410-8721-16965DD2338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6259</TotalTime>
  <Words>1394</Words>
  <Application>Microsoft Macintosh PowerPoint</Application>
  <PresentationFormat>On-screen Show (4:3)</PresentationFormat>
  <Paragraphs>332</Paragraphs>
  <Slides>55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Candara</vt:lpstr>
      <vt:lpstr>Symbol</vt:lpstr>
      <vt:lpstr>Wingdings</vt:lpstr>
      <vt:lpstr>Office Theme</vt:lpstr>
      <vt:lpstr>Waveform</vt:lpstr>
      <vt:lpstr>1. Radiation  Injury 2. Iatrogenic Desease</vt:lpstr>
      <vt:lpstr>PowerPoint Presentation</vt:lpstr>
      <vt:lpstr>Clinical applications of Radiation</vt:lpstr>
      <vt:lpstr>Scope</vt:lpstr>
      <vt:lpstr>Objectives – Radiation Injury</vt:lpstr>
      <vt:lpstr>Objectives, Iatrogenic Disease</vt:lpstr>
      <vt:lpstr>Radiation</vt:lpstr>
      <vt:lpstr>PowerPoint Presentation</vt:lpstr>
      <vt:lpstr>Radiation- Ionizing or Non Ionizing</vt:lpstr>
      <vt:lpstr>Ionizing radiation</vt:lpstr>
      <vt:lpstr>PowerPoint Presentation</vt:lpstr>
      <vt:lpstr>PowerPoint Presentation</vt:lpstr>
      <vt:lpstr>PowerPoint Presentation</vt:lpstr>
      <vt:lpstr>Units of Dose</vt:lpstr>
      <vt:lpstr>PowerPoint Presentation</vt:lpstr>
      <vt:lpstr>Effects of Ionizing Radiation</vt:lpstr>
      <vt:lpstr>Effects upon DNA</vt:lpstr>
      <vt:lpstr>PowerPoint Presentation</vt:lpstr>
      <vt:lpstr>Cell Cycle Checkpoints</vt:lpstr>
      <vt:lpstr>DNA Repair</vt:lpstr>
      <vt:lpstr>PowerPoint Presentation</vt:lpstr>
      <vt:lpstr>PowerPoint Presentation</vt:lpstr>
      <vt:lpstr>Effect on Cells: Chromosomal Changes</vt:lpstr>
      <vt:lpstr>Consequences</vt:lpstr>
      <vt:lpstr>Effect Upon Cell Membranes</vt:lpstr>
      <vt:lpstr>Effects Upon Proteins</vt:lpstr>
      <vt:lpstr>PowerPoint Presentation</vt:lpstr>
      <vt:lpstr>Effect of Radiation on Tissues</vt:lpstr>
      <vt:lpstr>Effect of Radiation on small blood vessels</vt:lpstr>
      <vt:lpstr>Effects, large blood bessels</vt:lpstr>
      <vt:lpstr>Heart</vt:lpstr>
      <vt:lpstr>Nervous System</vt:lpstr>
      <vt:lpstr>Peripheral Nerves</vt:lpstr>
      <vt:lpstr>Bone Marrow</vt:lpstr>
      <vt:lpstr>Other tissues</vt:lpstr>
      <vt:lpstr>Conclusion – Radiation Injury </vt:lpstr>
      <vt:lpstr>IATROGENIC DISEASE</vt:lpstr>
      <vt:lpstr>Objectives, Iatrogenic Disease</vt:lpstr>
      <vt:lpstr>definition</vt:lpstr>
      <vt:lpstr>Iatrogenic Disease</vt:lpstr>
      <vt:lpstr>US Series, Iatrogenic Disease</vt:lpstr>
      <vt:lpstr>Etiology</vt:lpstr>
      <vt:lpstr>Mechanical procedures </vt:lpstr>
      <vt:lpstr>Diagnostic Radiology</vt:lpstr>
      <vt:lpstr>Adverse Drug Reactions</vt:lpstr>
      <vt:lpstr>ADR</vt:lpstr>
      <vt:lpstr>ADR</vt:lpstr>
      <vt:lpstr>ADR</vt:lpstr>
      <vt:lpstr>Physician as a cause of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Suggested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INJURY  - The Effect of Ionizing Radiation</dc:title>
  <dc:creator>Walong EOO</dc:creator>
  <cp:lastModifiedBy>Edwin Walong</cp:lastModifiedBy>
  <cp:revision>25</cp:revision>
  <dcterms:created xsi:type="dcterms:W3CDTF">2013-02-10T09:01:39Z</dcterms:created>
  <dcterms:modified xsi:type="dcterms:W3CDTF">2019-02-11T13:13:38Z</dcterms:modified>
</cp:coreProperties>
</file>