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86" r:id="rId3"/>
    <p:sldId id="289" r:id="rId4"/>
    <p:sldId id="288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9" r:id="rId14"/>
    <p:sldId id="298" r:id="rId15"/>
    <p:sldId id="300" r:id="rId16"/>
    <p:sldId id="301" r:id="rId17"/>
    <p:sldId id="305" r:id="rId18"/>
    <p:sldId id="306" r:id="rId19"/>
    <p:sldId id="308" r:id="rId20"/>
    <p:sldId id="307" r:id="rId21"/>
    <p:sldId id="309" r:id="rId22"/>
    <p:sldId id="303" r:id="rId23"/>
    <p:sldId id="304" r:id="rId24"/>
    <p:sldId id="302" r:id="rId25"/>
    <p:sldId id="310" r:id="rId26"/>
    <p:sldId id="311" r:id="rId27"/>
    <p:sldId id="312" r:id="rId28"/>
    <p:sldId id="313" r:id="rId29"/>
    <p:sldId id="314" r:id="rId30"/>
    <p:sldId id="315" r:id="rId31"/>
    <p:sldId id="317" r:id="rId32"/>
    <p:sldId id="322" r:id="rId33"/>
    <p:sldId id="318" r:id="rId34"/>
    <p:sldId id="316" r:id="rId35"/>
    <p:sldId id="319" r:id="rId36"/>
    <p:sldId id="320" r:id="rId37"/>
    <p:sldId id="321" r:id="rId38"/>
    <p:sldId id="324" r:id="rId39"/>
    <p:sldId id="326" r:id="rId40"/>
    <p:sldId id="327" r:id="rId41"/>
    <p:sldId id="328" r:id="rId42"/>
    <p:sldId id="329" r:id="rId43"/>
    <p:sldId id="323" r:id="rId44"/>
    <p:sldId id="330" r:id="rId45"/>
    <p:sldId id="325" r:id="rId46"/>
    <p:sldId id="28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6A2AC-F26B-4D88-A2C8-E6B855E383C3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0FB96-C29F-477A-8FDD-810115BDB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74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598-13B7-4996-9C9E-40E0BA071DDB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541-4FB0-44F1-B166-F7C42FFD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95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760-8511-4590-8D99-8D46825A8129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541-4FB0-44F1-B166-F7C42FFD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11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02C3-6852-45EC-B4E3-A549A25FCD53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541-4FB0-44F1-B166-F7C42FFD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77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 9"/>
          <p:cNvGrpSpPr>
            <a:grpSpLocks noChangeAspect="1"/>
          </p:cNvGrpSpPr>
          <p:nvPr userDrawn="1"/>
        </p:nvGrpSpPr>
        <p:grpSpPr bwMode="auto">
          <a:xfrm>
            <a:off x="304801" y="5181601"/>
            <a:ext cx="11631084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2" y="4499677"/>
              <a:ext cx="4295218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hidden">
            <a:xfrm>
              <a:off x="-308537" y="4319028"/>
              <a:ext cx="8280252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5" y="4334834"/>
              <a:ext cx="8164230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4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304800"/>
            <a:ext cx="142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6400" y="6019801"/>
            <a:ext cx="115824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916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ountain 1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04800"/>
            <a:ext cx="10058400" cy="12525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9834" y="6172201"/>
            <a:ext cx="11730567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267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Freeform 4"/>
          <p:cNvSpPr>
            <a:spLocks/>
          </p:cNvSpPr>
          <p:nvPr/>
        </p:nvSpPr>
        <p:spPr bwMode="hidden">
          <a:xfrm>
            <a:off x="8062384" y="4203701"/>
            <a:ext cx="383540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01" y="4073526"/>
            <a:ext cx="4409017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9239"/>
            <a:ext cx="11631083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304800"/>
            <a:ext cx="132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8001" y="6172201"/>
            <a:ext cx="11324167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492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Fountain 1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552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624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138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06388"/>
            <a:ext cx="12192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Fountain 1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643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381001"/>
            <a:ext cx="13208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Fountain 1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8234" y="6249989"/>
            <a:ext cx="11222567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6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4E13-1285-4C0E-A748-373EC50D13CC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541-4FB0-44F1-B166-F7C42FFD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091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1"/>
            <a:ext cx="152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8234" y="6249989"/>
            <a:ext cx="11425767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189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407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304801"/>
            <a:ext cx="13208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 descr="Fountain 1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6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4058-A4C5-4D07-9E83-F2AACB82CC1F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541-4FB0-44F1-B166-F7C42FFD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70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B8D-DC00-403B-AB32-EA2280D925C2}" type="datetime1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541-4FB0-44F1-B166-F7C42FFD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3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8C27-D0B2-4939-9288-487482891F2E}" type="datetime1">
              <a:rPr lang="en-GB" smtClean="0"/>
              <a:t>11/02/2019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541-4FB0-44F1-B166-F7C42FFD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9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FAF3-C01A-44E4-A3EA-EBF00CFA6579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541-4FB0-44F1-B166-F7C42FFD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10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0103-EB2C-4558-9908-5273667762A4}" type="datetime1">
              <a:rPr lang="en-GB" smtClean="0"/>
              <a:t>11/02/2019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541-4FB0-44F1-B166-F7C42FFD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1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AE93-B952-44E0-B1FF-43DF352FE58B}" type="datetime1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541-4FB0-44F1-B166-F7C42FFD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5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7041-456F-458A-AB38-F144C8F0E69C}" type="datetime1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541-4FB0-44F1-B166-F7C42FFD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68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EF1EC-CFD0-4BF3-A422-0735B0421FC1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EC541-4FB0-44F1-B166-F7C42FFD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33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1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81517" y="1679576"/>
            <a:ext cx="11631083" cy="1330325"/>
            <a:chOff x="-3905251" y="4294188"/>
            <a:chExt cx="13027839" cy="1892300"/>
          </a:xfrm>
        </p:grpSpPr>
        <p:sp>
          <p:nvSpPr>
            <p:cNvPr id="2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1" y="6172201"/>
            <a:ext cx="1132416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1" y="2674939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57200"/>
            <a:ext cx="111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" descr="Fountain 17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4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503583" y="1600199"/>
            <a:ext cx="11277600" cy="257423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 err="1"/>
              <a:t>MBChB</a:t>
            </a:r>
            <a:r>
              <a:rPr lang="en-US" altLang="en-US" dirty="0"/>
              <a:t> General Pathology Series:</a:t>
            </a:r>
            <a:br>
              <a:rPr lang="en-US" altLang="en-US" dirty="0"/>
            </a:br>
            <a:r>
              <a:rPr lang="en-US" altLang="en-US" dirty="0"/>
              <a:t>1. NUTRITIONAL DISEASES</a:t>
            </a:r>
            <a:br>
              <a:rPr lang="en-US" altLang="en-US" dirty="0"/>
            </a:br>
            <a:r>
              <a:rPr lang="en-US" altLang="en-US" dirty="0"/>
              <a:t>2. ENVIRONMENTAL DISEASE</a:t>
            </a:r>
            <a:br>
              <a:rPr lang="en-US" altLang="en-US" dirty="0"/>
            </a:br>
            <a:r>
              <a:rPr lang="en-US" altLang="en-US" dirty="0"/>
              <a:t>3. OCCUPATIONAL DISEASE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2875723" y="4863548"/>
            <a:ext cx="7759148" cy="987287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err="1"/>
              <a:t>Dr</a:t>
            </a:r>
            <a:r>
              <a:rPr lang="en-US" altLang="en-US" dirty="0"/>
              <a:t> Edwin Walong. MBChB, </a:t>
            </a:r>
            <a:r>
              <a:rPr lang="en-US" altLang="en-US" dirty="0" err="1"/>
              <a:t>Mmed</a:t>
            </a:r>
            <a:r>
              <a:rPr lang="en-US" altLang="en-US" dirty="0"/>
              <a:t> (Pathology), FCPATH ECSA</a:t>
            </a:r>
          </a:p>
          <a:p>
            <a:endParaRPr lang="en-US" altLang="en-US" dirty="0"/>
          </a:p>
          <a:p>
            <a:r>
              <a:rPr lang="en-US" altLang="en-US"/>
              <a:t>11 February 2019  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b="0" ker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27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Marasmus</a:t>
            </a:r>
          </a:p>
        </p:txBody>
      </p:sp>
      <p:pic>
        <p:nvPicPr>
          <p:cNvPr id="19458" name="Picture 2" descr="http://image.slidesharecdn.com/pem-140712003603-phpapp02/95/protein-energy-malnutrition-28-638.jpg?cb=140884655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70" y="0"/>
            <a:ext cx="9551504" cy="717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73E69-A3C3-4A70-80F4-C0CE4A2A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74E3-7C22-45CE-89C4-AA59797F358F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5D6F3-1F0E-4EA0-93CA-4887B673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74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kwashiakor</a:t>
            </a:r>
            <a:endParaRPr lang="en-GB" dirty="0"/>
          </a:p>
        </p:txBody>
      </p:sp>
      <p:pic>
        <p:nvPicPr>
          <p:cNvPr id="21506" name="Picture 2" descr="http://img.wikinut.com/img/2dumjw8za9aib0ax/jpeg/700x1000/Kwashiorkor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895" y="1825625"/>
            <a:ext cx="373220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Ga (Coastal Ghana) ‘when the second child comes’</a:t>
            </a:r>
          </a:p>
          <a:p>
            <a:r>
              <a:rPr lang="en-GB" dirty="0"/>
              <a:t>Predominantly protein malnutrition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DADBAE-54CC-444D-8839-48F91F26C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4279-57B0-4E9D-B9A3-8179940A6189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0A729-208F-46A7-86B2-E88A4147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0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 descr="http://www.physio-pedia.com/images/2/24/Kwashiork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43" y="112985"/>
            <a:ext cx="4413605" cy="660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C4521-6456-48BA-947C-6A5F0EDC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4233-5AC6-4DA9-9E91-CDB92AD78556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D846C-079D-4961-A8BA-AD86E4DDF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7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http://image.slidesharecdn.com/nutritional-disorders1090-111221012305-phpapp02/95/nutritional-disorders-9-728.jpg?cb=132443133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D9928-6DF0-4C5F-8BAC-EABC5AA5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CFD8-A4C8-4830-AA97-6521D82BF78A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B7703B-68A1-4A7A-913C-7552CA98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46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Micronutrient Deficiency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Deficiency of micronutrients vitamins (A, B1-12, C, D, E, folate) Minerals (Iron, Zinc, Iodine, Copper)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0E9163-3DB9-4987-AC51-D3C99191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9AC3-9723-47CD-811A-C1A093DFC34A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09C3E-E788-4A6A-BD09-39E3F232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15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 descr="http://jn.nutrition.org/content/140/3/437/F1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64" y="-111230"/>
            <a:ext cx="9051235" cy="696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E52C4A-8E93-4142-AD71-1EABEC2B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F079-AAB5-4CF2-BB78-BCAC55219F8F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95490-5C33-437A-B64B-26223CD6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668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6626" name="Picture 2" descr="http://www.unicef.org/pon99/vitamina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02" y="229357"/>
            <a:ext cx="9049342" cy="662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0B021-E33C-47F2-9C81-D3EEFEB2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2ECA-E6C4-41EF-B9FE-873DF95B3D17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3829D-0CE4-4215-9383-2496BCB3E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25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http://image.slidesharecdn.com/3-140918062238-phpapp01/95/3-vit-a-deficiency-15-638.jpg?cb=14110214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18" y="339239"/>
            <a:ext cx="8500764" cy="638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26DCDB-808F-40EC-9F9E-B8B8F703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C3F2-144E-43B5-8E08-454E2DC8CFBF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EA29C8-B90F-411B-8E89-E51ADF36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39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698" name="Picture 2" descr="http://image.slidesharecdn.com/141vitaminadeficiency2-150827110919-lva1-app6892/95/141-vitamin-a-deficiency-2-11-638.jpg?cb=14406738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5" y="209226"/>
            <a:ext cx="11815927" cy="66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E71748-55B0-488B-BFAF-9453C31B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A48E-6D2B-4FBB-89F2-152C4D2705CE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52EEF-18C2-4BEB-8744-5E6BC336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20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Right – corneal scar, left </a:t>
            </a:r>
            <a:r>
              <a:rPr lang="en-GB" dirty="0" err="1"/>
              <a:t>xerophthalmia</a:t>
            </a:r>
            <a:endParaRPr lang="en-GB" dirty="0"/>
          </a:p>
        </p:txBody>
      </p:sp>
      <p:pic>
        <p:nvPicPr>
          <p:cNvPr id="28674" name="Picture 2" descr="https://i.ytimg.com/vi/JTfHngGCYjQ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EC9746-2BD1-410B-89C7-76A446C2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4782-D8CF-40A3-AB21-C29A202452DA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88F20-EF7C-4C6A-A11C-0BC35F44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57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Intended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Identify risk factors and describe the pathology nutritional, occupational and environmental disease</a:t>
            </a:r>
          </a:p>
          <a:p>
            <a:r>
              <a:rPr lang="en-GB" dirty="0"/>
              <a:t>Establish the role of the physician in prevention and management of nutritional, occupational and environmental disease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43C1B-DBF8-48C4-B8D4-F87F005C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B654-500A-4085-A1D3-055143CE0A7D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D0700-B422-4237-BCE9-FCA5804C6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43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Vitamin C</a:t>
            </a:r>
          </a:p>
        </p:txBody>
      </p:sp>
      <p:pic>
        <p:nvPicPr>
          <p:cNvPr id="31752" name="Picture 8" descr="http://positivemed.com/wp-content/uploads/2015/09/6-Warning-Signs-of-Vitamin-C-Deficienc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085" y="1545302"/>
            <a:ext cx="7219279" cy="511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C5495-8E22-49B0-BE4F-31762F52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03D-211B-456E-9B82-37D0DBEFD701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96545-A5E7-4A6D-A7D2-85C3EFFF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561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Vitamin D - Rickets</a:t>
            </a:r>
          </a:p>
        </p:txBody>
      </p:sp>
      <p:pic>
        <p:nvPicPr>
          <p:cNvPr id="25602" name="Picture 2" descr="http://270c81.medialib.glogster.com/media/ff/ff627b8ab93aa2818fafc13653d001be17d482594d4b7977bb168793064a540d/ricke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14" y="1754035"/>
            <a:ext cx="7472964" cy="425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808FD5-5DC8-462F-B8C4-91BFBF6C3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D375-9B1B-4018-B8D8-65660965B22B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3E11D-FE2F-4978-B633-F5324DFB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847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;;;;;;;;</a:t>
            </a:r>
            <a:br>
              <a:rPr lang="en-GB"/>
            </a:br>
            <a:r>
              <a:rPr lang="en-GB"/>
              <a:t>444</a:t>
            </a:r>
            <a:br>
              <a:rPr lang="en-GB"/>
            </a:br>
            <a:br>
              <a:rPr lang="en-GB"/>
            </a:br>
            <a:r>
              <a:rPr lang="en-GB"/>
              <a:t>44</a:t>
            </a:r>
            <a:br>
              <a:rPr lang="en-GB"/>
            </a:br>
            <a:r>
              <a:rPr lang="en-GB"/>
              <a:t>.</a:t>
            </a:r>
          </a:p>
        </p:txBody>
      </p:sp>
      <p:pic>
        <p:nvPicPr>
          <p:cNvPr id="32770" name="Picture 2" descr="http://www.alternative-medicine-digest.com/images/vitamin-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17" y="0"/>
            <a:ext cx="9286461" cy="697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CFBB7-BBE5-49B8-911B-24BBE6B7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6255-1F6E-4C53-A1DB-E4594F15142E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FA001-6F42-44DA-9F21-0D5A41C3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916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Beriberi</a:t>
            </a:r>
          </a:p>
        </p:txBody>
      </p:sp>
      <p:pic>
        <p:nvPicPr>
          <p:cNvPr id="33794" name="Picture 2" descr="http://www.magazine.ayurvediccure.com/wp-content/uploads/2008/09/beriber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43" y="-4649"/>
            <a:ext cx="5124805" cy="68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BCACD-DADA-4CA8-A3DA-CCFB1BF4D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8FC0-150C-4773-B498-F5F5661129FD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D10A5-6277-4601-A72C-88C91C2E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317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 descr="http://cdn.ipsnews.net/Library/2015/03/A-crowd-gathers-to-watch-an-intoxicated-youth-as-a-police-officer-comes-to-his-rescue-in-Nyeri-town-Central-Kenya.-Photo-Miriam-Gathigah-629x4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10" y="251791"/>
            <a:ext cx="9723808" cy="647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3B2AE-1C51-4CA8-AA43-F166057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BDA-5EF8-41C0-B4D5-154DF909BF25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F3FD-0801-4DAE-A759-B6C652A7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76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5842" name="Picture 2" descr="http://2.bp.blogspot.com/-vm_uWaJOSn4/U6GNJyxv0VI/AAAAAAAAHAc/0CI8zm4TPTA/s1600/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29" y="12814"/>
            <a:ext cx="5254171" cy="671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D60DC-1028-4615-8578-8DAC4B15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78B-B603-4CFF-96A9-46567F78212C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42D87-001F-49B9-BF71-0D474388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368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B vitamin deficiencies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B2 – riboflavin – </a:t>
            </a:r>
            <a:r>
              <a:rPr lang="en-GB" dirty="0" err="1"/>
              <a:t>arabiflavinosis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B3 – Niacin – Pellagra</a:t>
            </a:r>
          </a:p>
          <a:p>
            <a:pPr marL="0" indent="0">
              <a:buNone/>
            </a:pPr>
            <a:r>
              <a:rPr lang="en-GB" dirty="0"/>
              <a:t>Folic acid/B12 – Megaloblastic Anaemia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08EB6-B48C-45B8-AB2E-D70122E18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79A8-5169-40F4-99BE-BCA10BF543BB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CB1C8-641C-427C-B947-2102825CB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039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866" name="Picture 2" descr="https://encrypted-tbn3.gstatic.com/images?q=tbn:ANd9GcSa0bxG57KxcHfsQbJdD3csEApxKZS9Eu5Qb1zcYNbRlW6ZqCdJz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84" y="834887"/>
            <a:ext cx="7593232" cy="568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07D11F-DF80-47A8-8776-42285358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9A37-8171-4240-AC18-C84C5B21D33E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F8F8D-7268-40D4-A243-CCABBC8F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087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Nutritional disorders due to increase in nutrients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Hypervitaminosis</a:t>
            </a:r>
            <a:r>
              <a:rPr lang="en-GB" dirty="0"/>
              <a:t> A</a:t>
            </a:r>
          </a:p>
          <a:p>
            <a:r>
              <a:rPr lang="en-GB" dirty="0" err="1"/>
              <a:t>Hypervitaminosis</a:t>
            </a:r>
            <a:r>
              <a:rPr lang="en-GB" dirty="0"/>
              <a:t> C (acidification of urine)</a:t>
            </a:r>
          </a:p>
          <a:p>
            <a:r>
              <a:rPr lang="en-GB" dirty="0" err="1"/>
              <a:t>Hypervitaminosis</a:t>
            </a:r>
            <a:r>
              <a:rPr lang="en-GB" dirty="0"/>
              <a:t> D</a:t>
            </a:r>
          </a:p>
          <a:p>
            <a:r>
              <a:rPr lang="en-GB" dirty="0"/>
              <a:t>Iron Overload</a:t>
            </a:r>
          </a:p>
          <a:p>
            <a:r>
              <a:rPr lang="en-GB" dirty="0"/>
              <a:t>Copper overload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2CEA4-A1F3-4105-ABA9-7C2A1034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B8DF-15F5-4F97-B4DD-EC52BE18CEE8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43994-E93B-42F0-9F0F-4C2E8494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89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7890" name="Picture 2" descr="http://mhadegree.org/files/2013/12/MedicalComplicationsofObesi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76" y="311265"/>
            <a:ext cx="8726216" cy="65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2C333B-ADE6-4C8C-A950-432F452C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9A55-BB5E-4B0B-8D63-8F5D37268D53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5E8CE-BD4B-4B81-B8F1-8F545DD7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03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722" y="1825624"/>
            <a:ext cx="9236765" cy="50323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Nutritional Disease</a:t>
            </a:r>
          </a:p>
          <a:p>
            <a:pPr marL="457200" lvl="1" indent="0">
              <a:buNone/>
            </a:pPr>
            <a:r>
              <a:rPr lang="en-GB" dirty="0"/>
              <a:t>	- Macronutrient deficiency</a:t>
            </a:r>
          </a:p>
          <a:p>
            <a:pPr marL="457200" lvl="1" indent="0">
              <a:buNone/>
            </a:pPr>
            <a:r>
              <a:rPr lang="en-GB" dirty="0"/>
              <a:t>	- Micronutrient deficiency</a:t>
            </a:r>
          </a:p>
          <a:p>
            <a:pPr marL="457200" lvl="1" indent="0">
              <a:buNone/>
            </a:pPr>
            <a:r>
              <a:rPr lang="en-GB" dirty="0"/>
              <a:t>	- Obesity</a:t>
            </a:r>
          </a:p>
          <a:p>
            <a:pPr marL="514350" indent="-514350">
              <a:buAutoNum type="arabicPeriod"/>
            </a:pPr>
            <a:r>
              <a:rPr lang="en-GB" dirty="0"/>
              <a:t>Environmental Disease</a:t>
            </a:r>
          </a:p>
          <a:p>
            <a:pPr marL="457200" lvl="1" indent="0">
              <a:buNone/>
            </a:pPr>
            <a:r>
              <a:rPr lang="en-GB" dirty="0"/>
              <a:t>	- Particles</a:t>
            </a:r>
          </a:p>
          <a:p>
            <a:pPr marL="457200" lvl="1" indent="0">
              <a:buNone/>
            </a:pPr>
            <a:r>
              <a:rPr lang="en-GB" dirty="0"/>
              <a:t>	- Chemicals</a:t>
            </a:r>
          </a:p>
          <a:p>
            <a:pPr marL="457200" lvl="1" indent="0">
              <a:buNone/>
            </a:pPr>
            <a:r>
              <a:rPr lang="en-GB" dirty="0"/>
              <a:t>	- Radiation</a:t>
            </a:r>
          </a:p>
          <a:p>
            <a:pPr marL="457200" lvl="1" indent="0">
              <a:buNone/>
            </a:pPr>
            <a:r>
              <a:rPr lang="en-GB" dirty="0"/>
              <a:t>	- trauma</a:t>
            </a:r>
          </a:p>
          <a:p>
            <a:pPr marL="514350" indent="-514350">
              <a:buAutoNum type="arabicPeriod"/>
            </a:pPr>
            <a:r>
              <a:rPr lang="en-GB" dirty="0"/>
              <a:t>Occupational Disease</a:t>
            </a:r>
          </a:p>
          <a:p>
            <a:pPr marL="457200" lvl="1" indent="0">
              <a:buNone/>
            </a:pPr>
            <a:r>
              <a:rPr lang="en-GB" dirty="0"/>
              <a:t>	- physical agents, occupational </a:t>
            </a:r>
            <a:r>
              <a:rPr lang="en-GB"/>
              <a:t>disease in health care ergonomics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A2668-A564-4463-B90F-05435664B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B3C6-42EB-4869-B935-4E2309FFC831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BA3C5-1815-4F67-B625-550B9423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054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722" y="1825624"/>
            <a:ext cx="9236765" cy="50323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Nutritional Disease</a:t>
            </a:r>
          </a:p>
          <a:p>
            <a:pPr marL="457200" lvl="1" indent="0">
              <a:buNone/>
            </a:pPr>
            <a:r>
              <a:rPr lang="en-GB" dirty="0"/>
              <a:t>	- Macronutrient deficiency</a:t>
            </a:r>
          </a:p>
          <a:p>
            <a:pPr marL="457200" lvl="1" indent="0">
              <a:buNone/>
            </a:pPr>
            <a:r>
              <a:rPr lang="en-GB" dirty="0"/>
              <a:t>	- Micronutrient deficiency</a:t>
            </a:r>
          </a:p>
          <a:p>
            <a:pPr marL="457200" lvl="1" indent="0">
              <a:buNone/>
            </a:pPr>
            <a:r>
              <a:rPr lang="en-GB" dirty="0"/>
              <a:t>	- Obesity</a:t>
            </a:r>
          </a:p>
          <a:p>
            <a:pPr marL="514350" indent="-514350">
              <a:buAutoNum type="arabicPeriod"/>
            </a:pPr>
            <a:r>
              <a:rPr lang="en-GB" dirty="0"/>
              <a:t>Environmental Disease</a:t>
            </a:r>
          </a:p>
          <a:p>
            <a:pPr marL="457200" lvl="1" indent="0">
              <a:buNone/>
            </a:pPr>
            <a:r>
              <a:rPr lang="en-GB" dirty="0"/>
              <a:t>	- Particles</a:t>
            </a:r>
          </a:p>
          <a:p>
            <a:pPr marL="457200" lvl="1" indent="0">
              <a:buNone/>
            </a:pPr>
            <a:r>
              <a:rPr lang="en-GB" dirty="0"/>
              <a:t>	- Chemicals</a:t>
            </a:r>
          </a:p>
          <a:p>
            <a:pPr marL="457200" lvl="1" indent="0">
              <a:buNone/>
            </a:pPr>
            <a:r>
              <a:rPr lang="en-GB" dirty="0"/>
              <a:t>	- Radiation</a:t>
            </a:r>
          </a:p>
          <a:p>
            <a:pPr marL="457200" lvl="1" indent="0">
              <a:buNone/>
            </a:pPr>
            <a:r>
              <a:rPr lang="en-GB" dirty="0"/>
              <a:t>	- trauma</a:t>
            </a:r>
          </a:p>
          <a:p>
            <a:pPr marL="514350" indent="-514350">
              <a:buAutoNum type="arabicPeriod"/>
            </a:pPr>
            <a:r>
              <a:rPr lang="en-GB" dirty="0"/>
              <a:t>Occupational Disease</a:t>
            </a:r>
          </a:p>
          <a:p>
            <a:pPr marL="457200" lvl="1" indent="0">
              <a:buNone/>
            </a:pPr>
            <a:r>
              <a:rPr lang="en-GB" dirty="0"/>
              <a:t>	- physical agents, occupational disease in health care ergonomics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3E715-7ECC-4034-A395-A7555F9C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3772-9A68-4EAF-A976-4E4673B59DF2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C5853-7109-40F2-A0C3-E3C41FEC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951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DA778-956D-4033-BAE0-E6AD8420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15659A-0378-4C7D-91B1-8703F899E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529" y="56823"/>
            <a:ext cx="6777318" cy="677731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797D3-7E84-46C6-A3E3-3012E10A1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D8D-EFB6-470B-A86F-FFA09A8C8911}" type="datetime1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951BB-BC39-4B54-AE13-C7EA74C1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821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38" name="Picture 2" descr="http://pbs.twimg.com/media/B0RnAIhCIAEEMW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24" y="133153"/>
            <a:ext cx="10595502" cy="659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366D8-87E1-410E-8124-5086680B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F8CE-5B14-48C6-B28C-3FD4E8004B9A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25C0D-0C89-4FA2-9557-660B1B96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31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914" name="Picture 2" descr="http://si.wsj.net/public/resources/images/AM-BH009_CPOLLU_G_201501050618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219" y="0"/>
            <a:ext cx="7773561" cy="687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00A49-9DC7-4650-B2D4-2B2636E3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BCC8-A378-4CF4-A057-815DF84FC6B2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6591F-B385-4848-B657-13355E11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44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587" y="365125"/>
            <a:ext cx="10509507" cy="639328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6594F-E220-4FE4-BD4D-58F3C6FB1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958-850F-44E5-B597-C58E2E3DBE68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DC5E4-ADA3-4145-B49D-40D12CCF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698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163" y="693510"/>
            <a:ext cx="10226593" cy="55350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72667-729B-44A2-B082-50C0478A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9D3E-10C0-4D33-A151-1B79E54B49AA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32A98-70D6-4918-89BB-DB2E81A8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829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EA758-73BB-4B81-B973-2BA06707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4A613F-858B-41A4-8A91-D7E557B74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919" y="148667"/>
            <a:ext cx="8700246" cy="697569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641C7-6D4A-4E26-AF65-62B378F6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A5E6-21C9-4BD6-B52A-8FA79594FFF1}" type="datetime1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57760-4ED7-4C64-BC43-25A19540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646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1A768-EE48-4F32-A733-E9AB0D08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Others: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06EEC-F520-4264-BB20-18356FE6C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Injuries resulting from accidents, homicides, suicides</a:t>
            </a:r>
          </a:p>
          <a:p>
            <a:r>
              <a:rPr lang="en-GB" dirty="0"/>
              <a:t>Accidents: diseases/injuries due to the external environment</a:t>
            </a:r>
          </a:p>
          <a:p>
            <a:r>
              <a:rPr lang="en-GB" dirty="0"/>
              <a:t>Accidents: includes natural disasters, agents</a:t>
            </a:r>
          </a:p>
          <a:p>
            <a:r>
              <a:rPr lang="en-GB" dirty="0"/>
              <a:t>Accidents don’t just happen</a:t>
            </a:r>
          </a:p>
          <a:p>
            <a:r>
              <a:rPr lang="en-GB" dirty="0"/>
              <a:t>These result from a chain of critical events that lead to disaster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4AABA-2BAA-423D-89C7-2E301553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2450-1D94-4B3B-A90E-F637F92E9DF5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EA51F-5325-4730-B543-06BA7738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862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682B0-3FF7-41E4-A000-25A37C1C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55C523-1A8F-41B0-9C65-86622EC92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062" y="365125"/>
            <a:ext cx="10265193" cy="579157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09963-F8A0-41C3-839A-A4A864CF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4E13-1285-4C0E-A748-373EC50D13CC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BC5A6-E09A-4933-85E7-5CD8C970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099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E76A0-CFDF-4612-A212-37474124F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39C0E8-858B-46BF-9A15-F03888476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011" y="136525"/>
            <a:ext cx="10515600" cy="62847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6DE1E-DEF5-4E14-9C50-1512FB074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4E13-1285-4C0E-A748-373EC50D13CC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E4837-43A3-4C6C-9C2F-3C633786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6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Nutritional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caused by an insufficient intake of food or of certain nutrients</a:t>
            </a:r>
          </a:p>
          <a:p>
            <a:r>
              <a:rPr lang="en-GB" dirty="0"/>
              <a:t>inability of the body to absorb and use nutrients</a:t>
            </a:r>
          </a:p>
          <a:p>
            <a:r>
              <a:rPr lang="en-GB" dirty="0"/>
              <a:t>overconsumption of certain foods</a:t>
            </a:r>
          </a:p>
          <a:p>
            <a:r>
              <a:rPr lang="en-GB" dirty="0"/>
              <a:t>Nutrition disorders can be particularly serious in children, since they interfere with growth and development, and may predispose to many health problems, such as infection and chronic disease.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53D32-3062-4B0A-8F01-51B0FB899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B8B2-EA4C-42FC-B202-5D139BF2A992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05F34-B1BD-46D4-BCBC-DB5161FAD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7547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41AE-38A2-4882-8003-F9E97E21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Manner of Death (or Injury)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CBD79-CCBA-48AB-86DD-E38FB1209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Natural</a:t>
            </a:r>
          </a:p>
          <a:p>
            <a:pPr marL="514350" indent="-514350">
              <a:buAutoNum type="arabicPeriod"/>
            </a:pPr>
            <a:r>
              <a:rPr lang="en-GB" dirty="0"/>
              <a:t>Unnatural</a:t>
            </a:r>
          </a:p>
          <a:p>
            <a:pPr marL="971550" lvl="1" indent="-514350">
              <a:buAutoNum type="romanLcPeriod"/>
            </a:pPr>
            <a:r>
              <a:rPr lang="en-GB" dirty="0"/>
              <a:t>Homicide</a:t>
            </a:r>
          </a:p>
          <a:p>
            <a:pPr marL="971550" lvl="1" indent="-514350">
              <a:buAutoNum type="romanLcPeriod"/>
            </a:pPr>
            <a:r>
              <a:rPr lang="en-GB" dirty="0"/>
              <a:t>Accidental</a:t>
            </a:r>
          </a:p>
          <a:p>
            <a:pPr marL="971550" lvl="1" indent="-514350">
              <a:buAutoNum type="romanLcPeriod"/>
            </a:pPr>
            <a:r>
              <a:rPr lang="en-GB" dirty="0"/>
              <a:t>Suicide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BF1C2-BC8B-456E-B968-13CD9326B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4E13-1285-4C0E-A748-373EC50D13CC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AD929-740E-4862-82D8-67BAE19C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813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41AE-38A2-4882-8003-F9E97E21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Manner of Death (or Injury)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CBD79-CCBA-48AB-86DD-E38FB1209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Natural</a:t>
            </a:r>
          </a:p>
          <a:p>
            <a:pPr marL="514350" indent="-514350">
              <a:buAutoNum type="arabicPeriod"/>
            </a:pPr>
            <a:r>
              <a:rPr lang="en-GB" dirty="0"/>
              <a:t>Unnatural</a:t>
            </a:r>
          </a:p>
          <a:p>
            <a:pPr marL="971550" lvl="1" indent="-514350">
              <a:buAutoNum type="romanLcPeriod"/>
            </a:pPr>
            <a:r>
              <a:rPr lang="en-GB" dirty="0"/>
              <a:t>Homicide</a:t>
            </a:r>
          </a:p>
          <a:p>
            <a:pPr marL="971550" lvl="1" indent="-514350">
              <a:buAutoNum type="romanLcPeriod"/>
            </a:pPr>
            <a:r>
              <a:rPr lang="en-GB" b="1" dirty="0"/>
              <a:t>Accidental (due to the external environment)</a:t>
            </a:r>
          </a:p>
          <a:p>
            <a:pPr marL="971550" lvl="1" indent="-514350">
              <a:buAutoNum type="romanLcPeriod"/>
            </a:pPr>
            <a:r>
              <a:rPr lang="en-GB" dirty="0"/>
              <a:t>Suicide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BF1C2-BC8B-456E-B968-13CD9326B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4E13-1285-4C0E-A748-373EC50D13CC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AD929-740E-4862-82D8-67BAE19C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534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841D-585A-4BA0-AD1A-81F49C88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Occupational Health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EC4051-2418-4AC5-8BF3-70B62F0CC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15812"/>
            <a:ext cx="9099176" cy="51157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24929-A028-418F-BD57-724FAD7D6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DDC4-2754-449F-9A25-7E371CF46E19}" type="datetime1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7ADAF-82D2-4E86-8B99-EBB3DAC6A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2082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26FB-D7CB-4E64-9551-DA77E1D6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20E30A-5550-4374-B7CD-C15BB8C6E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228" y="1559457"/>
            <a:ext cx="11689543" cy="436367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B1F3B-699D-43FC-ACAE-26077876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4E13-1285-4C0E-A748-373EC50D13CC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FABE9-2ED9-491C-BD1A-503249AE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5972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E181-F3BF-444B-9FFD-51735233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8BF5E-BE5E-40CA-9E2F-A13C8B75E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Significant causes of morbidity and mortality</a:t>
            </a:r>
          </a:p>
          <a:p>
            <a:r>
              <a:rPr lang="en-GB" dirty="0"/>
              <a:t>Result from behavioural factors</a:t>
            </a:r>
          </a:p>
          <a:p>
            <a:r>
              <a:rPr lang="en-GB" dirty="0"/>
              <a:t>The built environment contributes to these</a:t>
            </a:r>
          </a:p>
          <a:p>
            <a:r>
              <a:rPr lang="en-GB" dirty="0"/>
              <a:t>Their identification is essential for public safety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B9D79-9FD9-4164-BBA7-41A84664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4E13-1285-4C0E-A748-373EC50D13CC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DC15D-F35E-4223-B6C4-2F79D90E5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5540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/>
              <a:t>Vision: </a:t>
            </a:r>
          </a:p>
          <a:p>
            <a:pPr lvl="1" algn="ctr">
              <a:buFont typeface="Symbol" panose="05050102010706020507" pitchFamily="18" charset="2"/>
              <a:buNone/>
            </a:pPr>
            <a:r>
              <a:rPr lang="en-US" altLang="en-US" sz="2400"/>
              <a:t>A world-class university committed to scholarly excellence</a:t>
            </a:r>
          </a:p>
          <a:p>
            <a:endParaRPr lang="en-US" altLang="en-US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2971800" y="304800"/>
            <a:ext cx="6324600" cy="1252538"/>
          </a:xfrm>
        </p:spPr>
        <p:txBody>
          <a:bodyPr/>
          <a:lstStyle/>
          <a:p>
            <a:r>
              <a:rPr lang="en-US" altLang="en-US"/>
              <a:t>The University of Nairobi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b="0" ker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2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Classification of nutritional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Deficiency</a:t>
            </a:r>
          </a:p>
          <a:p>
            <a:pPr marL="457200" lvl="1" indent="0">
              <a:buNone/>
            </a:pPr>
            <a:r>
              <a:rPr lang="en-GB" dirty="0"/>
              <a:t>-macronutrient</a:t>
            </a:r>
          </a:p>
          <a:p>
            <a:pPr marL="457200" lvl="1" indent="0">
              <a:buNone/>
            </a:pPr>
            <a:r>
              <a:rPr lang="en-GB" dirty="0"/>
              <a:t>-micronutrient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Excessive nutrient consumption</a:t>
            </a:r>
          </a:p>
          <a:p>
            <a:pPr lvl="1">
              <a:buFontTx/>
              <a:buChar char="-"/>
            </a:pPr>
            <a:r>
              <a:rPr lang="en-GB" dirty="0"/>
              <a:t>Macronutrient</a:t>
            </a:r>
          </a:p>
          <a:p>
            <a:pPr lvl="1">
              <a:buFontTx/>
              <a:buChar char="-"/>
            </a:pPr>
            <a:r>
              <a:rPr lang="en-GB" dirty="0"/>
              <a:t>Micronutrient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E1232-98D2-49A9-A8C3-F4B9A315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6FF3-E398-47EA-AD26-5EB91B0F35F6}" type="datetime1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85519-A216-4772-A9FE-6FCCBDA0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76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RDA</a:t>
            </a:r>
          </a:p>
        </p:txBody>
      </p:sp>
      <p:pic>
        <p:nvPicPr>
          <p:cNvPr id="1026" name="Picture 2" descr="http://stillinlovewithdinner.files.wordpress.com/2012/05/rda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69" y="1550504"/>
            <a:ext cx="8812695" cy="52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45C084-5FB1-4DC1-84C6-33A9B59D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4EE8-F0B3-4AFE-AA0D-DE7BC5DAF5D7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CBBB3-5EDC-4CA5-A60D-DCF76A525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9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https://upload.wikimedia.org/wikipedia/commons/1/18/Loma_Linda_University_Vegetarian_Food_Pyrami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31" y="0"/>
            <a:ext cx="7411752" cy="65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B2AA77-6086-4DEA-85C4-2EBF50C4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3C8B-4F77-4A57-9AF1-04F4D628E68A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45F67-DD59-460F-9B99-6ACFD471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86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Nutritional Disorders, Macronutrients</a:t>
            </a:r>
          </a:p>
        </p:txBody>
      </p:sp>
      <p:pic>
        <p:nvPicPr>
          <p:cNvPr id="17410" name="Picture 2" descr="http://www.fao.org/docrep/w0073e/p13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97488"/>
            <a:ext cx="7063409" cy="464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6313C-D84A-4A42-95A9-BB54E304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17F0-AA5A-445D-AB76-7601B1B98327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F1DEE-EE72-4C88-8417-AA429D07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8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http://img.medscape.com/pi/emed/ckb/pediatrics_general/984494-984496-14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02" y="365125"/>
            <a:ext cx="7960346" cy="64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2E8E7-7EE2-4A2D-ACD2-58528B3C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2403-8A2D-46DE-A41E-9018DBE992E1}" type="datetime1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C0893-749A-48CD-8975-19CFD066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34467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10470</TotalTime>
  <Words>397</Words>
  <Application>Microsoft Macintosh PowerPoint</Application>
  <PresentationFormat>Widescreen</PresentationFormat>
  <Paragraphs>138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Candara</vt:lpstr>
      <vt:lpstr>Symbol</vt:lpstr>
      <vt:lpstr>Office Theme</vt:lpstr>
      <vt:lpstr>Waveform</vt:lpstr>
      <vt:lpstr>MBChB General Pathology Series: 1. NUTRITIONAL DISEASES 2. ENVIRONMENTAL DISEASE 3. OCCUPATIONAL DISEASE</vt:lpstr>
      <vt:lpstr>Intended Learning Outcomes</vt:lpstr>
      <vt:lpstr>Outline</vt:lpstr>
      <vt:lpstr>Nutritional Disorders</vt:lpstr>
      <vt:lpstr>Classification of nutritional disorders</vt:lpstr>
      <vt:lpstr>RDA</vt:lpstr>
      <vt:lpstr>PowerPoint Presentation</vt:lpstr>
      <vt:lpstr>Nutritional Disorders, Macronutrients</vt:lpstr>
      <vt:lpstr>PowerPoint Presentation</vt:lpstr>
      <vt:lpstr>Marasmus</vt:lpstr>
      <vt:lpstr>kwashiakor</vt:lpstr>
      <vt:lpstr>PowerPoint Presentation</vt:lpstr>
      <vt:lpstr>PowerPoint Presentation</vt:lpstr>
      <vt:lpstr>Micronutrient Deficiency</vt:lpstr>
      <vt:lpstr>PowerPoint Presentation</vt:lpstr>
      <vt:lpstr>PowerPoint Presentation</vt:lpstr>
      <vt:lpstr>PowerPoint Presentation</vt:lpstr>
      <vt:lpstr>PowerPoint Presentation</vt:lpstr>
      <vt:lpstr>Right – corneal scar, left xerophthalmia</vt:lpstr>
      <vt:lpstr>Vitamin C</vt:lpstr>
      <vt:lpstr>Vitamin D - Rickets</vt:lpstr>
      <vt:lpstr>;;;;;;;; 444  44 .</vt:lpstr>
      <vt:lpstr>Beriberi</vt:lpstr>
      <vt:lpstr>PowerPoint Presentation</vt:lpstr>
      <vt:lpstr>PowerPoint Presentation</vt:lpstr>
      <vt:lpstr>Other B vitamin deficiencies</vt:lpstr>
      <vt:lpstr>PowerPoint Presentation</vt:lpstr>
      <vt:lpstr>Nutritional disorders due to increase in nutrients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Others: Trauma</vt:lpstr>
      <vt:lpstr>PowerPoint Presentation</vt:lpstr>
      <vt:lpstr>PowerPoint Presentation</vt:lpstr>
      <vt:lpstr>Manner of Death (or Injury)</vt:lpstr>
      <vt:lpstr>Manner of Death (or Injury)</vt:lpstr>
      <vt:lpstr>Occupational Health</vt:lpstr>
      <vt:lpstr>PowerPoint Presentation</vt:lpstr>
      <vt:lpstr>Conclusion</vt:lpstr>
      <vt:lpstr>The University of Nairobi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Death, its Definition, establishment. 2. Transplantation, Statutes 3.  Autopsy</dc:title>
  <dc:creator>Edwin Walong</dc:creator>
  <cp:lastModifiedBy>Edwin Walong</cp:lastModifiedBy>
  <cp:revision>30</cp:revision>
  <dcterms:created xsi:type="dcterms:W3CDTF">2015-07-06T05:05:10Z</dcterms:created>
  <dcterms:modified xsi:type="dcterms:W3CDTF">2019-02-11T13:13:01Z</dcterms:modified>
</cp:coreProperties>
</file>