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2"/>
  </p:notesMasterIdLst>
  <p:handoutMasterIdLst>
    <p:handoutMasterId r:id="rId43"/>
  </p:handoutMasterIdLst>
  <p:sldIdLst>
    <p:sldId id="256" r:id="rId2"/>
    <p:sldId id="334" r:id="rId3"/>
    <p:sldId id="323" r:id="rId4"/>
    <p:sldId id="324" r:id="rId5"/>
    <p:sldId id="329" r:id="rId6"/>
    <p:sldId id="326" r:id="rId7"/>
    <p:sldId id="325" r:id="rId8"/>
    <p:sldId id="285" r:id="rId9"/>
    <p:sldId id="292" r:id="rId10"/>
    <p:sldId id="332" r:id="rId11"/>
    <p:sldId id="333" r:id="rId12"/>
    <p:sldId id="294" r:id="rId13"/>
    <p:sldId id="293" r:id="rId14"/>
    <p:sldId id="335" r:id="rId15"/>
    <p:sldId id="336" r:id="rId16"/>
    <p:sldId id="337" r:id="rId17"/>
    <p:sldId id="330" r:id="rId18"/>
    <p:sldId id="327" r:id="rId19"/>
    <p:sldId id="331" r:id="rId20"/>
    <p:sldId id="295" r:id="rId21"/>
    <p:sldId id="296" r:id="rId22"/>
    <p:sldId id="308" r:id="rId23"/>
    <p:sldId id="297" r:id="rId24"/>
    <p:sldId id="309" r:id="rId25"/>
    <p:sldId id="303" r:id="rId26"/>
    <p:sldId id="310" r:id="rId27"/>
    <p:sldId id="298" r:id="rId28"/>
    <p:sldId id="301" r:id="rId29"/>
    <p:sldId id="311" r:id="rId30"/>
    <p:sldId id="317" r:id="rId31"/>
    <p:sldId id="318" r:id="rId32"/>
    <p:sldId id="319" r:id="rId33"/>
    <p:sldId id="320" r:id="rId34"/>
    <p:sldId id="321" r:id="rId35"/>
    <p:sldId id="322" r:id="rId36"/>
    <p:sldId id="328" r:id="rId37"/>
    <p:sldId id="316" r:id="rId38"/>
    <p:sldId id="339" r:id="rId39"/>
    <p:sldId id="338" r:id="rId40"/>
    <p:sldId id="312"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7" autoAdjust="0"/>
    <p:restoredTop sz="94660"/>
  </p:normalViewPr>
  <p:slideViewPr>
    <p:cSldViewPr>
      <p:cViewPr varScale="1">
        <p:scale>
          <a:sx n="80" d="100"/>
          <a:sy n="80" d="100"/>
        </p:scale>
        <p:origin x="-17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64"/>
    </p:cViewPr>
  </p:sorterViewPr>
  <p:notesViewPr>
    <p:cSldViewPr>
      <p:cViewPr varScale="1">
        <p:scale>
          <a:sx n="39" d="100"/>
          <a:sy n="39" d="100"/>
        </p:scale>
        <p:origin x="-156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CEC5B80-01BF-4ADE-8C1C-FD8E675D9B95}" type="datetimeFigureOut">
              <a:rPr lang="en-US"/>
              <a:pPr>
                <a:defRPr/>
              </a:pPr>
              <a:t>3/11/2019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0E51F7A-F4A4-400E-95DF-C572883E569E}" type="slidenum">
              <a:rPr lang="en-US"/>
              <a:pPr>
                <a:defRPr/>
              </a:pPr>
              <a:t>‹#›</a:t>
            </a:fld>
            <a:endParaRPr lang="en-US"/>
          </a:p>
        </p:txBody>
      </p:sp>
    </p:spTree>
    <p:extLst>
      <p:ext uri="{BB962C8B-B14F-4D97-AF65-F5344CB8AC3E}">
        <p14:creationId xmlns:p14="http://schemas.microsoft.com/office/powerpoint/2010/main" xmlns="" val="2575861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2E4E5EC-4056-4860-9AA5-83C55C608807}" type="datetimeFigureOut">
              <a:rPr lang="en-US"/>
              <a:pPr>
                <a:defRPr/>
              </a:pPr>
              <a:t>3/11/2019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D1955CA-30A9-4D8F-B970-00B6A7061D37}" type="slidenum">
              <a:rPr lang="en-US"/>
              <a:pPr>
                <a:defRPr/>
              </a:pPr>
              <a:t>‹#›</a:t>
            </a:fld>
            <a:endParaRPr lang="en-US"/>
          </a:p>
        </p:txBody>
      </p:sp>
    </p:spTree>
    <p:extLst>
      <p:ext uri="{BB962C8B-B14F-4D97-AF65-F5344CB8AC3E}">
        <p14:creationId xmlns:p14="http://schemas.microsoft.com/office/powerpoint/2010/main" xmlns="" val="12098859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22C4E6-3A70-4405-A787-784CCD182303}"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463CF7-9F12-4AFB-B737-D629BB875F76}" type="slidenum">
              <a:rPr lang="en-US"/>
              <a:pPr/>
              <a:t>6</a:t>
            </a:fld>
            <a:endParaRPr lang="en-US"/>
          </a:p>
        </p:txBody>
      </p:sp>
      <p:sp>
        <p:nvSpPr>
          <p:cNvPr id="168962" name="Rectangle 2"/>
          <p:cNvSpPr>
            <a:spLocks noGrp="1" noRot="1" noChangeAspect="1" noChangeArrowheads="1" noTextEdit="1"/>
          </p:cNvSpPr>
          <p:nvPr>
            <p:ph type="sldImg"/>
          </p:nvPr>
        </p:nvSpPr>
        <p:spPr>
          <a:xfrm>
            <a:off x="1143000" y="685800"/>
            <a:ext cx="4573588" cy="3430588"/>
          </a:xfrm>
          <a:ln/>
        </p:spPr>
      </p:sp>
      <p:sp>
        <p:nvSpPr>
          <p:cNvPr id="168963" name="Rectangle 3"/>
          <p:cNvSpPr>
            <a:spLocks noGrp="1" noChangeArrowheads="1"/>
          </p:cNvSpPr>
          <p:nvPr>
            <p:ph type="body" idx="1"/>
          </p:nvPr>
        </p:nvSpPr>
        <p:spPr>
          <a:xfrm>
            <a:off x="685800" y="4344988"/>
            <a:ext cx="5486400" cy="4113212"/>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D5C16-6912-43EB-9AD0-238779783749}" type="slidenum">
              <a:rPr lang="en-US"/>
              <a:pPr/>
              <a:t>30</a:t>
            </a:fld>
            <a:endParaRPr 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xfrm>
            <a:off x="914400" y="4343400"/>
            <a:ext cx="5029200" cy="4114800"/>
          </a:xfrm>
        </p:spPr>
        <p:txBody>
          <a:bodyPr/>
          <a:lstStyle/>
          <a:p>
            <a:r>
              <a:rPr lang="en-US"/>
              <a:t>Outline format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940A89-4915-47E6-9F8F-39CB68DC8DDA}" type="slidenum">
              <a:rPr lang="en-US"/>
              <a:pPr/>
              <a:t>31</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xfrm>
            <a:off x="914400" y="4343400"/>
            <a:ext cx="5029200" cy="4114800"/>
          </a:xfrm>
        </p:spPr>
        <p:txBody>
          <a:bodyPr/>
          <a:lstStyle/>
          <a:p>
            <a:r>
              <a:rPr lang="en-US"/>
              <a:t>Outline format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A0CD4E-10C7-4ABF-8381-0E2555E242EC}" type="slidenum">
              <a:rPr lang="en-US"/>
              <a:pPr/>
              <a:t>32</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xfrm>
            <a:off x="914400" y="4343400"/>
            <a:ext cx="5029200" cy="4114800"/>
          </a:xfrm>
        </p:spPr>
        <p:txBody>
          <a:bodyPr/>
          <a:lstStyle/>
          <a:p>
            <a:r>
              <a:rPr lang="en-US"/>
              <a:t>Outline format</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408E68C0-E04D-4F96-BFC0-2B5D5C38C128}" type="datetimeFigureOut">
              <a:rPr lang="en-US"/>
              <a:pPr>
                <a:defRPr/>
              </a:pPr>
              <a:t>3/11/2019</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0C7ACF88-1A1E-4472-A37A-24DF6253439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5E8632-A8ED-4B0C-A138-733B19B07C7A}" type="datetimeFigureOut">
              <a:rPr lang="en-US"/>
              <a:pPr>
                <a:defRPr/>
              </a:pPr>
              <a:t>3/11/2019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5C976-A536-4019-B8DB-CAB0B39D51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B533BC2-65F7-4DF5-8A15-B9CD5C534D50}" type="datetimeFigureOut">
              <a:rPr lang="en-US"/>
              <a:pPr>
                <a:defRPr/>
              </a:pPr>
              <a:t>3/11/2019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6263811-AA7D-4B00-A8B6-178BB70BA24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2AF0B2D3-3BFB-41CD-BC77-37686CF48B2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EC6540BE-7FE2-4C18-8CFF-DDD241C7190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C6D8314-DC47-4322-9EDB-87665888FEDD}" type="datetimeFigureOut">
              <a:rPr lang="en-US"/>
              <a:pPr>
                <a:defRPr/>
              </a:pPr>
              <a:t>3/11/2019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C17F47B-DEFB-4EC6-8DDD-CE3E2A40E36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FAA1588-1D16-4413-9156-2C3DD9EBF868}" type="datetimeFigureOut">
              <a:rPr lang="en-US"/>
              <a:pPr>
                <a:defRPr/>
              </a:pPr>
              <a:t>3/11/2019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FC46C8-EB2A-4864-B881-165D74D7FD4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F77B5C6-C917-4044-AC01-886E6475591E}" type="datetimeFigureOut">
              <a:rPr lang="en-US"/>
              <a:pPr>
                <a:defRPr/>
              </a:pPr>
              <a:t>3/11/2019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B5E6473-EF0C-4794-AFDB-D0CC2081B2C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6C35BBE-4F77-47D1-9570-4268FBB26258}" type="datetimeFigureOut">
              <a:rPr lang="en-US"/>
              <a:pPr>
                <a:defRPr/>
              </a:pPr>
              <a:t>3/11/2019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65087DC1-4F2E-4FD0-AE07-519D6DF76E7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2928F4D-278B-410A-8FC8-4FF253D4FA36}" type="datetimeFigureOut">
              <a:rPr lang="en-US"/>
              <a:pPr>
                <a:defRPr/>
              </a:pPr>
              <a:t>3/11/2019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77A7774-2E63-4599-9C48-4A295DBD2C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AC3E193-09ED-4B79-91FC-49913E1D38FA}" type="datetimeFigureOut">
              <a:rPr lang="en-US"/>
              <a:pPr>
                <a:defRPr/>
              </a:pPr>
              <a:t>3/11/2019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1FB6CC6-A90C-4C8B-94D0-14D51AF4332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2B6C75C-FD1E-4C00-BC48-0608B4DDAE49}" type="datetimeFigureOut">
              <a:rPr lang="en-US"/>
              <a:pPr>
                <a:defRPr/>
              </a:pPr>
              <a:t>3/11/2019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BB1A46D-225D-42F5-90DC-B186C3DB4CF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F40F213-1BB2-4B8D-8E89-DC031F6C26F7}" type="datetimeFigureOut">
              <a:rPr lang="en-US"/>
              <a:pPr>
                <a:defRPr/>
              </a:pPr>
              <a:t>3/11/2019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04EE7A2-3BE2-41E2-B485-6BD88B014E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AC94A9E-4345-44DE-9AFE-9DBB119FE5DC}" type="datetimeFigureOut">
              <a:rPr lang="en-US"/>
              <a:pPr>
                <a:defRPr/>
              </a:pPr>
              <a:t>3/11/2019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1E0B101-51BB-458D-BB75-BC054870ABD1}"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83" r:id="rId1"/>
    <p:sldLayoutId id="2147483775" r:id="rId2"/>
    <p:sldLayoutId id="2147483784" r:id="rId3"/>
    <p:sldLayoutId id="2147483776" r:id="rId4"/>
    <p:sldLayoutId id="2147483777" r:id="rId5"/>
    <p:sldLayoutId id="2147483778" r:id="rId6"/>
    <p:sldLayoutId id="2147483779" r:id="rId7"/>
    <p:sldLayoutId id="2147483780" r:id="rId8"/>
    <p:sldLayoutId id="2147483785" r:id="rId9"/>
    <p:sldLayoutId id="2147483781" r:id="rId10"/>
    <p:sldLayoutId id="2147483782" r:id="rId11"/>
    <p:sldLayoutId id="2147483786" r:id="rId12"/>
    <p:sldLayoutId id="2147483787" r:id="rId13"/>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Wnt_signaling_pathway" TargetMode="External"/><Relationship Id="rId3" Type="http://schemas.openxmlformats.org/officeDocument/2006/relationships/hyperlink" Target="http://en.wikipedia.org/wiki/Cell_growth" TargetMode="External"/><Relationship Id="rId7" Type="http://schemas.openxmlformats.org/officeDocument/2006/relationships/hyperlink" Target="http://en.wikipedia.org/wiki/Ras_(protein)" TargetMode="External"/><Relationship Id="rId2" Type="http://schemas.openxmlformats.org/officeDocument/2006/relationships/hyperlink" Target="http://en.wikipedia.org/wiki/Protein" TargetMode="External"/><Relationship Id="rId1" Type="http://schemas.openxmlformats.org/officeDocument/2006/relationships/slideLayout" Target="../slideLayouts/slideLayout2.xml"/><Relationship Id="rId6" Type="http://schemas.openxmlformats.org/officeDocument/2006/relationships/hyperlink" Target="http://en.wikipedia.org/wiki/Mitosis" TargetMode="External"/><Relationship Id="rId11" Type="http://schemas.openxmlformats.org/officeDocument/2006/relationships/hyperlink" Target="http://en.wikipedia.org/wiki/Trk_receptor" TargetMode="External"/><Relationship Id="rId5" Type="http://schemas.openxmlformats.org/officeDocument/2006/relationships/hyperlink" Target="http://en.wikipedia.org/wiki/Signal_transduction" TargetMode="External"/><Relationship Id="rId10" Type="http://schemas.openxmlformats.org/officeDocument/2006/relationships/hyperlink" Target="http://en.wikipedia.org/wiki/Extracellular_signal-regulated_kinases" TargetMode="External"/><Relationship Id="rId4" Type="http://schemas.openxmlformats.org/officeDocument/2006/relationships/hyperlink" Target="http://en.wikipedia.org/wiki/Cell_differentiation" TargetMode="External"/><Relationship Id="rId9" Type="http://schemas.openxmlformats.org/officeDocument/2006/relationships/hyperlink" Target="http://en.wikipedia.org/wiki/My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nas.com/downsy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image" Target="../media/image10.jpeg"/></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www.biotec.or.th/Genome/chromosome.JPG"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www.biotec.or.th/Genome/whatGenome.html"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1371600" y="3886200"/>
            <a:ext cx="6400800" cy="1752600"/>
          </a:xfrm>
        </p:spPr>
        <p:txBody>
          <a:bodyPr/>
          <a:lstStyle/>
          <a:p>
            <a:pPr marR="0" eaLnBrk="1" hangingPunct="1"/>
            <a:endParaRPr lang="en-US" sz="3200" dirty="0" smtClean="0"/>
          </a:p>
          <a:p>
            <a:pPr marR="0" eaLnBrk="1" hangingPunct="1"/>
            <a:endParaRPr lang="en-US" sz="3200" dirty="0" smtClean="0"/>
          </a:p>
          <a:p>
            <a:pPr marR="0" eaLnBrk="1" hangingPunct="1"/>
            <a:r>
              <a:rPr lang="en-US" sz="3200" dirty="0" smtClean="0"/>
              <a:t>                  DR M.P. OKEMWA</a:t>
            </a:r>
          </a:p>
          <a:p>
            <a:pPr marR="0" eaLnBrk="1" hangingPunct="1"/>
            <a:endParaRPr lang="en-US" sz="3200" dirty="0" smtClean="0"/>
          </a:p>
          <a:p>
            <a:pPr marR="0" eaLnBrk="1" hangingPunct="1"/>
            <a:endParaRPr lang="en-US" sz="3200" dirty="0" smtClean="0"/>
          </a:p>
          <a:p>
            <a:pPr marR="0" eaLnBrk="1" hangingPunct="1"/>
            <a:r>
              <a:rPr lang="en-US" sz="3200" dirty="0" smtClean="0"/>
              <a:t> </a:t>
            </a:r>
          </a:p>
        </p:txBody>
      </p:sp>
      <p:sp>
        <p:nvSpPr>
          <p:cNvPr id="5125" name="Rectangle 5"/>
          <p:cNvSpPr>
            <a:spLocks noGrp="1"/>
          </p:cNvSpPr>
          <p:nvPr>
            <p:ph type="ctrTitle" idx="4294967295"/>
          </p:nvPr>
        </p:nvSpPr>
        <p:spPr>
          <a:xfrm>
            <a:off x="685800" y="2130425"/>
            <a:ext cx="7772400" cy="1470025"/>
          </a:xfrm>
        </p:spPr>
        <p:txBody>
          <a:bodyPr/>
          <a:lstStyle/>
          <a:p>
            <a:r>
              <a:rPr lang="en-US" sz="4600" smtClean="0"/>
              <a:t>        GENETIC BASIS OF          DISEASE AND DISORDERS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    PROTOONCOGENES</a:t>
            </a:r>
            <a:endParaRPr lang="en-US" dirty="0"/>
          </a:p>
        </p:txBody>
      </p:sp>
      <p:sp>
        <p:nvSpPr>
          <p:cNvPr id="3" name="Content Placeholder 2"/>
          <p:cNvSpPr>
            <a:spLocks noGrp="1"/>
          </p:cNvSpPr>
          <p:nvPr>
            <p:ph idx="1"/>
          </p:nvPr>
        </p:nvSpPr>
        <p:spPr>
          <a:xfrm>
            <a:off x="457200" y="1676400"/>
            <a:ext cx="8229600" cy="4389437"/>
          </a:xfrm>
        </p:spPr>
        <p:txBody>
          <a:bodyPr/>
          <a:lstStyle/>
          <a:p>
            <a:r>
              <a:rPr lang="en-US" dirty="0"/>
              <a:t>A </a:t>
            </a:r>
            <a:r>
              <a:rPr lang="en-US" b="1" dirty="0"/>
              <a:t>proto-oncogene</a:t>
            </a:r>
            <a:r>
              <a:rPr lang="en-US" dirty="0"/>
              <a:t> is a normal gene that can become an </a:t>
            </a:r>
            <a:r>
              <a:rPr lang="en-US" b="1" dirty="0"/>
              <a:t>oncogene</a:t>
            </a:r>
            <a:r>
              <a:rPr lang="en-US" dirty="0"/>
              <a:t> due to </a:t>
            </a:r>
            <a:r>
              <a:rPr lang="en-US" dirty="0" smtClean="0"/>
              <a:t>mutations.</a:t>
            </a:r>
          </a:p>
          <a:p>
            <a:r>
              <a:rPr lang="en-US" dirty="0" smtClean="0"/>
              <a:t>Proto-oncogenes </a:t>
            </a:r>
            <a:r>
              <a:rPr lang="en-US" dirty="0"/>
              <a:t>code for </a:t>
            </a:r>
            <a:r>
              <a:rPr lang="en-US" b="1" u="sng" dirty="0">
                <a:hlinkClick r:id="rId2" tooltip="Protein"/>
              </a:rPr>
              <a:t>proteins</a:t>
            </a:r>
            <a:r>
              <a:rPr lang="en-US" dirty="0"/>
              <a:t> that help to regulate </a:t>
            </a:r>
            <a:r>
              <a:rPr lang="en-US" u="sng" dirty="0">
                <a:hlinkClick r:id="rId3" tooltip="Cell growth"/>
              </a:rPr>
              <a:t>cell growth</a:t>
            </a:r>
            <a:r>
              <a:rPr lang="en-US" dirty="0"/>
              <a:t> and </a:t>
            </a:r>
            <a:r>
              <a:rPr lang="en-US" u="sng" dirty="0">
                <a:hlinkClick r:id="rId4" tooltip="Cell differentiation"/>
              </a:rPr>
              <a:t>differentiation</a:t>
            </a:r>
            <a:r>
              <a:rPr lang="en-US" dirty="0"/>
              <a:t>. </a:t>
            </a:r>
            <a:endParaRPr lang="en-US" dirty="0" smtClean="0"/>
          </a:p>
          <a:p>
            <a:r>
              <a:rPr lang="en-US" dirty="0" smtClean="0"/>
              <a:t>Proto-oncogenes </a:t>
            </a:r>
            <a:r>
              <a:rPr lang="en-US" dirty="0"/>
              <a:t>are often involved in </a:t>
            </a:r>
            <a:r>
              <a:rPr lang="en-US" u="sng" dirty="0">
                <a:hlinkClick r:id="rId5" tooltip="Signal transduction"/>
              </a:rPr>
              <a:t>signal transduction</a:t>
            </a:r>
            <a:r>
              <a:rPr lang="en-US" dirty="0"/>
              <a:t> and execution of </a:t>
            </a:r>
            <a:r>
              <a:rPr lang="en-US" u="sng" dirty="0" err="1">
                <a:hlinkClick r:id="rId6" tooltip="Mitosis"/>
              </a:rPr>
              <a:t>mitogenic</a:t>
            </a:r>
            <a:r>
              <a:rPr lang="en-US" dirty="0"/>
              <a:t> signals, usually through their </a:t>
            </a:r>
            <a:r>
              <a:rPr lang="en-US" u="sng" dirty="0">
                <a:hlinkClick r:id="rId2" tooltip="Protein"/>
              </a:rPr>
              <a:t>protein</a:t>
            </a:r>
            <a:r>
              <a:rPr lang="en-US" dirty="0"/>
              <a:t> products. </a:t>
            </a:r>
            <a:endParaRPr lang="en-US" dirty="0" smtClean="0"/>
          </a:p>
          <a:p>
            <a:r>
              <a:rPr lang="en-US" dirty="0" smtClean="0"/>
              <a:t>Upon </a:t>
            </a:r>
            <a:r>
              <a:rPr lang="en-US" i="1" dirty="0"/>
              <a:t>activation</a:t>
            </a:r>
            <a:r>
              <a:rPr lang="en-US" dirty="0"/>
              <a:t>, a proto-oncogene (or its product) becomes a tumor-inducing agent, an oncogene</a:t>
            </a:r>
            <a:r>
              <a:rPr lang="en-US" dirty="0" smtClean="0"/>
              <a:t>. </a:t>
            </a:r>
            <a:r>
              <a:rPr lang="en-US" dirty="0"/>
              <a:t>Examples of proto-oncogenes include </a:t>
            </a:r>
            <a:r>
              <a:rPr lang="en-US" u="sng" dirty="0">
                <a:hlinkClick r:id="rId7" tooltip="Ras (protein)"/>
              </a:rPr>
              <a:t>RAS</a:t>
            </a:r>
            <a:r>
              <a:rPr lang="en-US" dirty="0"/>
              <a:t>, </a:t>
            </a:r>
            <a:r>
              <a:rPr lang="en-US" u="sng" dirty="0">
                <a:hlinkClick r:id="rId8" tooltip="Wnt signaling pathway"/>
              </a:rPr>
              <a:t>WNT</a:t>
            </a:r>
            <a:r>
              <a:rPr lang="en-US" dirty="0"/>
              <a:t>, </a:t>
            </a:r>
            <a:r>
              <a:rPr lang="en-US" u="sng" dirty="0">
                <a:hlinkClick r:id="rId9" tooltip="Myc"/>
              </a:rPr>
              <a:t>MYC</a:t>
            </a:r>
            <a:r>
              <a:rPr lang="en-US" dirty="0"/>
              <a:t>, </a:t>
            </a:r>
            <a:r>
              <a:rPr lang="en-US" u="sng" dirty="0">
                <a:hlinkClick r:id="rId10" tooltip="Extracellular signal-regulated kinases"/>
              </a:rPr>
              <a:t>ERK</a:t>
            </a:r>
            <a:r>
              <a:rPr lang="en-US" dirty="0"/>
              <a:t>, and </a:t>
            </a:r>
            <a:r>
              <a:rPr lang="en-US" u="sng" dirty="0">
                <a:hlinkClick r:id="rId11" tooltip="Trk receptor"/>
              </a:rPr>
              <a:t>TRK</a:t>
            </a:r>
            <a:r>
              <a:rPr lang="en-US" dirty="0"/>
              <a:t>.</a:t>
            </a:r>
          </a:p>
          <a:p>
            <a:endParaRPr lang="en-US" dirty="0"/>
          </a:p>
        </p:txBody>
      </p:sp>
    </p:spTree>
    <p:extLst>
      <p:ext uri="{BB962C8B-B14F-4D97-AF65-F5344CB8AC3E}">
        <p14:creationId xmlns:p14="http://schemas.microsoft.com/office/powerpoint/2010/main" xmlns="" val="1478845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PROTOONCOGENES</a:t>
            </a:r>
            <a:endParaRPr lang="en-US" dirty="0"/>
          </a:p>
        </p:txBody>
      </p:sp>
      <p:sp>
        <p:nvSpPr>
          <p:cNvPr id="3" name="Content Placeholder 2"/>
          <p:cNvSpPr>
            <a:spLocks noGrp="1"/>
          </p:cNvSpPr>
          <p:nvPr>
            <p:ph idx="1"/>
          </p:nvPr>
        </p:nvSpPr>
        <p:spPr/>
        <p:txBody>
          <a:bodyPr/>
          <a:lstStyle/>
          <a:p>
            <a:r>
              <a:rPr lang="en-US" dirty="0"/>
              <a:t>There are two mechanisms by which proto-oncogenes can be converted to cellular oncogenes:</a:t>
            </a:r>
          </a:p>
          <a:p>
            <a:r>
              <a:rPr lang="en-US" b="1" dirty="0"/>
              <a:t>Quantitative</a:t>
            </a:r>
            <a:r>
              <a:rPr lang="en-US" dirty="0"/>
              <a:t>: Tumor formation is induced by an increase in the absolute number of proto-oncogene products or by its production in inappropriate cell types.</a:t>
            </a:r>
          </a:p>
          <a:p>
            <a:r>
              <a:rPr lang="en-US" b="1" dirty="0"/>
              <a:t>Qualitative</a:t>
            </a:r>
            <a:r>
              <a:rPr lang="en-US" dirty="0"/>
              <a:t>: Conversion from proto-oncogene to transforming gene (c-</a:t>
            </a:r>
            <a:r>
              <a:rPr lang="en-US" dirty="0" err="1"/>
              <a:t>onc</a:t>
            </a:r>
            <a:r>
              <a:rPr lang="en-US" dirty="0"/>
              <a:t>) with changes in the nucleotide sequence which are responsible for the acquisition of the new properties</a:t>
            </a:r>
          </a:p>
        </p:txBody>
      </p:sp>
    </p:spTree>
    <p:extLst>
      <p:ext uri="{BB962C8B-B14F-4D97-AF65-F5344CB8AC3E}">
        <p14:creationId xmlns:p14="http://schemas.microsoft.com/office/powerpoint/2010/main" xmlns="" val="162409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r>
              <a:rPr lang="en-US" smtClean="0"/>
              <a:t>       MUTATIONS</a:t>
            </a:r>
          </a:p>
        </p:txBody>
      </p:sp>
      <p:sp>
        <p:nvSpPr>
          <p:cNvPr id="61443" name="Rectangle 3"/>
          <p:cNvSpPr>
            <a:spLocks noGrp="1"/>
          </p:cNvSpPr>
          <p:nvPr>
            <p:ph type="body" idx="1"/>
          </p:nvPr>
        </p:nvSpPr>
        <p:spPr/>
        <p:txBody>
          <a:bodyPr/>
          <a:lstStyle/>
          <a:p>
            <a:r>
              <a:rPr lang="en-US" dirty="0" smtClean="0"/>
              <a:t>Genetic mutations can involve </a:t>
            </a:r>
            <a:r>
              <a:rPr lang="en-US" dirty="0" err="1" smtClean="0"/>
              <a:t>autosomes</a:t>
            </a:r>
            <a:r>
              <a:rPr lang="en-US" dirty="0" smtClean="0"/>
              <a:t> or the sex chromosomes.</a:t>
            </a:r>
          </a:p>
          <a:p>
            <a:r>
              <a:rPr lang="en-US" dirty="0" smtClean="0"/>
              <a:t>The effect  depends on the function of the region affected.</a:t>
            </a:r>
          </a:p>
          <a:p>
            <a:r>
              <a:rPr lang="en-US" dirty="0" smtClean="0"/>
              <a:t>A mutation involving a gene coding for an enzyme appears as a recessive trait because, in the heterozygote, one gene copy is present and enough enzyme is made to provide for sufficient metabolic function. </a:t>
            </a:r>
          </a:p>
          <a:p>
            <a:r>
              <a:rPr lang="en-US" dirty="0" smtClean="0"/>
              <a:t>A mutation involving a gene coding for a structural protein appears as a dominant trait, because one copy of the abnormal gene leads to formation of an abnormal protein that interferes with formation of tissues </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en-US" smtClean="0"/>
              <a:t>SINGLE GENE MUTATIONS</a:t>
            </a:r>
          </a:p>
        </p:txBody>
      </p:sp>
      <p:sp>
        <p:nvSpPr>
          <p:cNvPr id="60419" name="Rectangle 3"/>
          <p:cNvSpPr>
            <a:spLocks noGrp="1"/>
          </p:cNvSpPr>
          <p:nvPr>
            <p:ph type="body" idx="1"/>
          </p:nvPr>
        </p:nvSpPr>
        <p:spPr/>
        <p:txBody>
          <a:bodyPr/>
          <a:lstStyle/>
          <a:p>
            <a:r>
              <a:rPr lang="en-US" smtClean="0"/>
              <a:t>Mutations can occur in many forms:</a:t>
            </a:r>
          </a:p>
          <a:p>
            <a:r>
              <a:rPr lang="en-US" smtClean="0"/>
              <a:t>Missense: Change in a single amino acid </a:t>
            </a:r>
          </a:p>
          <a:p>
            <a:r>
              <a:rPr lang="en-US" smtClean="0"/>
              <a:t>Nonsense: Change in a stop codon </a:t>
            </a:r>
          </a:p>
          <a:p>
            <a:r>
              <a:rPr lang="en-US" smtClean="0"/>
              <a:t>Deletion: Loss of a single base pair, with frameshift </a:t>
            </a:r>
          </a:p>
          <a:p>
            <a:r>
              <a:rPr lang="en-US" smtClean="0"/>
              <a:t>Insertion: Gain of a single base pair, with frameshift </a:t>
            </a:r>
          </a:p>
          <a:p>
            <a:r>
              <a:rPr lang="en-US" smtClean="0"/>
              <a:t>Duplication: An extra gene with more protein production </a:t>
            </a:r>
          </a:p>
          <a:p>
            <a:r>
              <a:rPr lang="en-US" smtClean="0"/>
              <a:t>Splice site: Abnormalities at the intron-exon boundary </a:t>
            </a:r>
          </a:p>
          <a:p>
            <a:r>
              <a:rPr lang="en-US" smtClean="0"/>
              <a:t>Triple repeats: Increased tandem repeats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Chromosomal disorders</a:t>
            </a:r>
            <a:endParaRPr lang="en-US" dirty="0"/>
          </a:p>
        </p:txBody>
      </p:sp>
      <p:sp>
        <p:nvSpPr>
          <p:cNvPr id="3" name="Content Placeholder 2"/>
          <p:cNvSpPr>
            <a:spLocks noGrp="1"/>
          </p:cNvSpPr>
          <p:nvPr>
            <p:ph idx="1"/>
          </p:nvPr>
        </p:nvSpPr>
        <p:spPr/>
        <p:txBody>
          <a:bodyPr/>
          <a:lstStyle/>
          <a:p>
            <a:r>
              <a:rPr lang="en-US" sz="2400" dirty="0" smtClean="0"/>
              <a:t>DNA is packaged into individual </a:t>
            </a:r>
            <a:r>
              <a:rPr lang="en-US" sz="2400" i="1" dirty="0" smtClean="0"/>
              <a:t>chromosomes </a:t>
            </a:r>
            <a:r>
              <a:rPr lang="en-US" sz="2400" dirty="0" smtClean="0"/>
              <a:t>(along with proteins)</a:t>
            </a:r>
          </a:p>
          <a:p>
            <a:r>
              <a:rPr lang="en-US" dirty="0" smtClean="0"/>
              <a:t>Humans have 23 pairs- 22 </a:t>
            </a:r>
            <a:r>
              <a:rPr lang="en-US" dirty="0" err="1" smtClean="0"/>
              <a:t>autosomes</a:t>
            </a:r>
            <a:r>
              <a:rPr lang="en-US" dirty="0" smtClean="0"/>
              <a:t> and a pair of sex chromosomes (X,Y)</a:t>
            </a:r>
          </a:p>
          <a:p>
            <a:r>
              <a:rPr lang="en-US" dirty="0" smtClean="0"/>
              <a:t>Haploid(N) –describes a cell that contains a single set of chromosomes usually gametes in human beings.</a:t>
            </a:r>
          </a:p>
          <a:p>
            <a:r>
              <a:rPr lang="en-US" dirty="0" smtClean="0"/>
              <a:t>Normal eukaryotic organism is composed of diploid cells, one set of chromosomes from each parent hence 46 chromosomes in humans= 23N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r>
              <a:rPr lang="en-US" dirty="0" smtClean="0"/>
              <a:t>Chromosomal disorders</a:t>
            </a:r>
            <a:endParaRPr lang="en-US" dirty="0"/>
          </a:p>
        </p:txBody>
      </p:sp>
      <p:sp>
        <p:nvSpPr>
          <p:cNvPr id="3" name="Content Placeholder 2"/>
          <p:cNvSpPr>
            <a:spLocks noGrp="1"/>
          </p:cNvSpPr>
          <p:nvPr>
            <p:ph idx="1"/>
          </p:nvPr>
        </p:nvSpPr>
        <p:spPr>
          <a:xfrm>
            <a:off x="457200" y="1295400"/>
            <a:ext cx="8229600" cy="4389437"/>
          </a:xfrm>
        </p:spPr>
        <p:txBody>
          <a:bodyPr/>
          <a:lstStyle/>
          <a:p>
            <a:r>
              <a:rPr lang="en-US" dirty="0" smtClean="0"/>
              <a:t>Numerical </a:t>
            </a:r>
          </a:p>
          <a:p>
            <a:pPr>
              <a:buNone/>
            </a:pPr>
            <a:r>
              <a:rPr lang="en-US" dirty="0" smtClean="0"/>
              <a:t>   -</a:t>
            </a:r>
            <a:r>
              <a:rPr lang="en-US" dirty="0" err="1" smtClean="0"/>
              <a:t>euploid</a:t>
            </a:r>
            <a:r>
              <a:rPr lang="en-US" dirty="0" smtClean="0"/>
              <a:t>= multiple of haploid number (N)</a:t>
            </a:r>
          </a:p>
          <a:p>
            <a:pPr>
              <a:buNone/>
            </a:pPr>
            <a:r>
              <a:rPr lang="en-US" dirty="0" smtClean="0"/>
              <a:t>   -</a:t>
            </a:r>
            <a:r>
              <a:rPr lang="en-US" dirty="0" err="1" smtClean="0"/>
              <a:t>aneuploid</a:t>
            </a:r>
            <a:r>
              <a:rPr lang="en-US" dirty="0" smtClean="0"/>
              <a:t>= </a:t>
            </a:r>
            <a:r>
              <a:rPr lang="en-US" dirty="0" err="1" smtClean="0"/>
              <a:t>trisomy</a:t>
            </a:r>
            <a:r>
              <a:rPr lang="en-US" dirty="0" smtClean="0"/>
              <a:t> or </a:t>
            </a:r>
            <a:r>
              <a:rPr lang="en-US" dirty="0" err="1" smtClean="0"/>
              <a:t>monosomy</a:t>
            </a:r>
            <a:r>
              <a:rPr lang="en-US" dirty="0" smtClean="0"/>
              <a:t> meaning one extra or one less number of chromosomes caused by a non disjunction during meiosis</a:t>
            </a:r>
          </a:p>
          <a:p>
            <a:r>
              <a:rPr lang="en-US" dirty="0" smtClean="0"/>
              <a:t>Structural </a:t>
            </a:r>
          </a:p>
          <a:p>
            <a:pPr>
              <a:buNone/>
            </a:pPr>
            <a:r>
              <a:rPr lang="en-US" dirty="0" smtClean="0"/>
              <a:t>     - translocation; movement of a segment of a </a:t>
            </a:r>
            <a:r>
              <a:rPr lang="en-US" dirty="0" err="1" smtClean="0"/>
              <a:t>chrom</a:t>
            </a:r>
            <a:endParaRPr lang="en-US" dirty="0" smtClean="0"/>
          </a:p>
          <a:p>
            <a:pPr>
              <a:buNone/>
            </a:pPr>
            <a:r>
              <a:rPr lang="en-US" dirty="0" smtClean="0"/>
              <a:t>     - deletion; removes a chromosome segment</a:t>
            </a:r>
          </a:p>
          <a:p>
            <a:pPr>
              <a:buNone/>
            </a:pPr>
            <a:r>
              <a:rPr lang="en-US" dirty="0" smtClean="0"/>
              <a:t>     -inversion; reverse of a segment within a chromosome</a:t>
            </a:r>
          </a:p>
          <a:p>
            <a:pPr>
              <a:buNone/>
            </a:pPr>
            <a:r>
              <a:rPr lang="en-US" dirty="0" smtClean="0"/>
              <a:t>     - duplication; repeat of a chromosome segment</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Chromosomal disorders</a:t>
            </a:r>
            <a:endParaRPr lang="en-US" dirty="0"/>
          </a:p>
        </p:txBody>
      </p:sp>
      <p:sp>
        <p:nvSpPr>
          <p:cNvPr id="3" name="Content Placeholder 2"/>
          <p:cNvSpPr>
            <a:spLocks noGrp="1"/>
          </p:cNvSpPr>
          <p:nvPr>
            <p:ph idx="1"/>
          </p:nvPr>
        </p:nvSpPr>
        <p:spPr/>
        <p:txBody>
          <a:bodyPr/>
          <a:lstStyle/>
          <a:p>
            <a:r>
              <a:rPr lang="en-US" dirty="0" smtClean="0"/>
              <a:t>50% of first trimester miscarriages</a:t>
            </a:r>
          </a:p>
          <a:p>
            <a:r>
              <a:rPr lang="en-US" dirty="0" smtClean="0"/>
              <a:t>5% of still births</a:t>
            </a:r>
          </a:p>
          <a:p>
            <a:r>
              <a:rPr lang="en-US" dirty="0" smtClean="0"/>
              <a:t>0.5% of live </a:t>
            </a:r>
            <a:r>
              <a:rPr lang="en-US" dirty="0" err="1" smtClean="0"/>
              <a:t>borns</a:t>
            </a:r>
            <a:endParaRPr lang="en-US" dirty="0" smtClean="0"/>
          </a:p>
          <a:p>
            <a:pPr>
              <a:buNone/>
            </a:pPr>
            <a:r>
              <a:rPr lang="en-US" dirty="0" smtClean="0"/>
              <a:t>     -Down’s syndrome- </a:t>
            </a:r>
            <a:r>
              <a:rPr lang="en-US" dirty="0" err="1" smtClean="0"/>
              <a:t>trisomy</a:t>
            </a:r>
            <a:r>
              <a:rPr lang="en-US" dirty="0" smtClean="0"/>
              <a:t> 21</a:t>
            </a:r>
          </a:p>
          <a:p>
            <a:pPr>
              <a:buNone/>
            </a:pPr>
            <a:r>
              <a:rPr lang="en-US" dirty="0" smtClean="0"/>
              <a:t>     - Fragile X syndrome</a:t>
            </a:r>
          </a:p>
          <a:p>
            <a:r>
              <a:rPr lang="en-US" dirty="0" smtClean="0"/>
              <a:t>Somatic cell abnormalities in cancers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rPr>
              <a:t>Down syndrome</a:t>
            </a:r>
            <a:r>
              <a:rPr lang="en-US" dirty="0"/>
              <a:t> </a:t>
            </a:r>
            <a:r>
              <a:rPr lang="en-US" b="1" dirty="0"/>
              <a:t>(trisomy 21)</a:t>
            </a:r>
            <a:endParaRPr lang="en-US" dirty="0"/>
          </a:p>
        </p:txBody>
      </p:sp>
      <p:sp>
        <p:nvSpPr>
          <p:cNvPr id="3" name="Content Placeholder 2"/>
          <p:cNvSpPr>
            <a:spLocks noGrp="1"/>
          </p:cNvSpPr>
          <p:nvPr>
            <p:ph idx="1"/>
          </p:nvPr>
        </p:nvSpPr>
        <p:spPr/>
        <p:txBody>
          <a:bodyPr/>
          <a:lstStyle/>
          <a:p>
            <a:r>
              <a:rPr lang="en-US" dirty="0"/>
              <a:t>The result of an extra copy of chromosome 21</a:t>
            </a:r>
            <a:r>
              <a:rPr lang="en-US" dirty="0" smtClean="0"/>
              <a:t>.</a:t>
            </a:r>
          </a:p>
          <a:p>
            <a:r>
              <a:rPr lang="en-US" dirty="0"/>
              <a:t>47, 21</a:t>
            </a:r>
            <a:r>
              <a:rPr lang="en-US" dirty="0" smtClean="0"/>
              <a:t>+</a:t>
            </a:r>
          </a:p>
          <a:p>
            <a:r>
              <a:rPr lang="en-US" dirty="0"/>
              <a:t>characteristic facial features, short stature; heart </a:t>
            </a:r>
            <a:r>
              <a:rPr lang="en-US" dirty="0" smtClean="0"/>
              <a:t>defects, </a:t>
            </a:r>
            <a:r>
              <a:rPr lang="en-US" dirty="0"/>
              <a:t>usually some degree of mental retardation.</a:t>
            </a:r>
            <a:endParaRPr lang="en-US" dirty="0" smtClean="0"/>
          </a:p>
          <a:p>
            <a:r>
              <a:rPr lang="en-US" dirty="0"/>
              <a:t>often sexually underdeveloped and </a:t>
            </a:r>
            <a:r>
              <a:rPr lang="en-US" dirty="0" smtClean="0"/>
              <a:t>sterile.</a:t>
            </a:r>
          </a:p>
          <a:p>
            <a:r>
              <a:rPr lang="en-US" dirty="0"/>
              <a:t>susceptibility to respiratory disease, shorter </a:t>
            </a:r>
            <a:r>
              <a:rPr lang="en-US" dirty="0" smtClean="0"/>
              <a:t>lifespan</a:t>
            </a:r>
          </a:p>
          <a:p>
            <a:r>
              <a:rPr lang="en-US" dirty="0"/>
              <a:t>is correlated with age of mother but can also be the result of nondisjunction of the father's chromosome 21.</a:t>
            </a:r>
          </a:p>
        </p:txBody>
      </p:sp>
    </p:spTree>
    <p:extLst>
      <p:ext uri="{BB962C8B-B14F-4D97-AF65-F5344CB8AC3E}">
        <p14:creationId xmlns:p14="http://schemas.microsoft.com/office/powerpoint/2010/main" xmlns="" val="3395920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dirty="0"/>
              <a:t>Human </a:t>
            </a:r>
            <a:r>
              <a:rPr lang="en-US" dirty="0" smtClean="0"/>
              <a:t>Chromosomes</a:t>
            </a:r>
            <a:br>
              <a:rPr lang="en-US" dirty="0" smtClean="0"/>
            </a:br>
            <a:r>
              <a:rPr lang="en-US" dirty="0" err="1" smtClean="0"/>
              <a:t>karyotype</a:t>
            </a:r>
            <a:r>
              <a:rPr lang="en-US" dirty="0" smtClean="0"/>
              <a:t>(map)</a:t>
            </a:r>
            <a:endParaRPr lang="en-US" dirty="0"/>
          </a:p>
        </p:txBody>
      </p:sp>
      <p:pic>
        <p:nvPicPr>
          <p:cNvPr id="193539" name="Picture 3"/>
          <p:cNvPicPr>
            <a:picLocks noChangeAspect="1" noChangeArrowheads="1"/>
          </p:cNvPicPr>
          <p:nvPr/>
        </p:nvPicPr>
        <p:blipFill>
          <a:blip r:embed="rId2" cstate="print"/>
          <a:srcRect/>
          <a:stretch>
            <a:fillRect/>
          </a:stretch>
        </p:blipFill>
        <p:spPr bwMode="auto">
          <a:xfrm>
            <a:off x="2562225" y="2209800"/>
            <a:ext cx="4019550" cy="243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err="1" smtClean="0"/>
              <a:t>Pataus</a:t>
            </a:r>
            <a:r>
              <a:rPr lang="en-US" dirty="0" smtClean="0"/>
              <a:t> syndrome- Trisomy 13</a:t>
            </a:r>
          </a:p>
          <a:p>
            <a:r>
              <a:rPr lang="en-US" dirty="0" smtClean="0"/>
              <a:t>Edwards syndrome- trisomy 18</a:t>
            </a:r>
          </a:p>
          <a:p>
            <a:r>
              <a:rPr lang="en-US" dirty="0" smtClean="0"/>
              <a:t>Turners-XO</a:t>
            </a:r>
          </a:p>
          <a:p>
            <a:r>
              <a:rPr lang="en-US" dirty="0" smtClean="0"/>
              <a:t>Cri du chat- deletion of part of </a:t>
            </a:r>
            <a:r>
              <a:rPr lang="en-US" dirty="0" err="1" smtClean="0"/>
              <a:t>Chr</a:t>
            </a:r>
            <a:r>
              <a:rPr lang="en-US" dirty="0" smtClean="0"/>
              <a:t> 5</a:t>
            </a:r>
          </a:p>
          <a:p>
            <a:r>
              <a:rPr lang="en-US" dirty="0" smtClean="0"/>
              <a:t>Klinefelters-47 XXY</a:t>
            </a:r>
          </a:p>
          <a:p>
            <a:r>
              <a:rPr lang="en-US" dirty="0" err="1" smtClean="0"/>
              <a:t>Prader</a:t>
            </a:r>
            <a:r>
              <a:rPr lang="en-US" dirty="0" smtClean="0"/>
              <a:t> –</a:t>
            </a:r>
            <a:r>
              <a:rPr lang="en-US" dirty="0" err="1" smtClean="0"/>
              <a:t>Willi</a:t>
            </a:r>
            <a:r>
              <a:rPr lang="en-US" dirty="0" smtClean="0"/>
              <a:t> syndrome (del 15)q11-13</a:t>
            </a:r>
          </a:p>
          <a:p>
            <a:pPr>
              <a:buNone/>
            </a:pPr>
            <a:r>
              <a:rPr lang="en-US" dirty="0" smtClean="0"/>
              <a:t>      -</a:t>
            </a:r>
            <a:r>
              <a:rPr lang="en-US" dirty="0" err="1" smtClean="0"/>
              <a:t>hyperphagia</a:t>
            </a:r>
            <a:r>
              <a:rPr lang="en-US" dirty="0" smtClean="0"/>
              <a:t>(compulsive overeating)</a:t>
            </a:r>
          </a:p>
          <a:p>
            <a:pPr>
              <a:buNone/>
            </a:pPr>
            <a:r>
              <a:rPr lang="en-US" dirty="0" smtClean="0"/>
              <a:t>      -mild to moderate MR</a:t>
            </a:r>
          </a:p>
          <a:p>
            <a:pPr>
              <a:buNone/>
            </a:pPr>
            <a:r>
              <a:rPr lang="en-US" dirty="0" smtClean="0"/>
              <a:t>      -short stature, small external genitalia, </a:t>
            </a:r>
            <a:r>
              <a:rPr lang="en-US" dirty="0" err="1" smtClean="0"/>
              <a:t>hypotonia</a:t>
            </a:r>
            <a:endParaRPr lang="en-US" dirty="0" smtClean="0"/>
          </a:p>
          <a:p>
            <a:endParaRPr lang="en-US" dirty="0"/>
          </a:p>
          <a:p>
            <a:endParaRPr lang="en-US" dirty="0"/>
          </a:p>
        </p:txBody>
      </p:sp>
    </p:spTree>
    <p:extLst>
      <p:ext uri="{BB962C8B-B14F-4D97-AF65-F5344CB8AC3E}">
        <p14:creationId xmlns:p14="http://schemas.microsoft.com/office/powerpoint/2010/main" xmlns="" val="2787916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DISORDERS</a:t>
            </a:r>
            <a:endParaRPr lang="en-US" dirty="0"/>
          </a:p>
        </p:txBody>
      </p:sp>
      <p:sp>
        <p:nvSpPr>
          <p:cNvPr id="3" name="Content Placeholder 2"/>
          <p:cNvSpPr>
            <a:spLocks noGrp="1"/>
          </p:cNvSpPr>
          <p:nvPr>
            <p:ph idx="1"/>
          </p:nvPr>
        </p:nvSpPr>
        <p:spPr/>
        <p:txBody>
          <a:bodyPr/>
          <a:lstStyle/>
          <a:p>
            <a:r>
              <a:rPr lang="en-US" dirty="0" smtClean="0"/>
              <a:t>Illness caused by one or more abnormalities in the genome.</a:t>
            </a:r>
          </a:p>
          <a:p>
            <a:r>
              <a:rPr lang="en-US" dirty="0" smtClean="0"/>
              <a:t>Some are heritable and passed down from parents genes.</a:t>
            </a:r>
          </a:p>
          <a:p>
            <a:r>
              <a:rPr lang="en-US" dirty="0" smtClean="0"/>
              <a:t>Others are caused by new mutations or defects in DNA. In such they will be heritable if affecting germ cells.</a:t>
            </a:r>
          </a:p>
          <a:p>
            <a:r>
              <a:rPr lang="en-US" dirty="0" smtClean="0"/>
              <a:t>Hence same disease like cancer may be caused by an inherited condition in some, by new mutations in others and non genetic causes in still others. </a:t>
            </a:r>
            <a:endParaRPr lang="en-US" dirty="0"/>
          </a:p>
        </p:txBody>
      </p:sp>
    </p:spTree>
    <p:extLst>
      <p:ext uri="{BB962C8B-B14F-4D97-AF65-F5344CB8AC3E}">
        <p14:creationId xmlns:p14="http://schemas.microsoft.com/office/powerpoint/2010/main" xmlns="" val="33375708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a:xfrm>
            <a:off x="457200" y="381000"/>
            <a:ext cx="8229600" cy="1143000"/>
          </a:xfrm>
        </p:spPr>
        <p:txBody>
          <a:bodyPr/>
          <a:lstStyle/>
          <a:p>
            <a:r>
              <a:rPr lang="en-US" sz="4600" smtClean="0"/>
              <a:t>PATTERNS OF INHERITANCE</a:t>
            </a:r>
          </a:p>
        </p:txBody>
      </p:sp>
      <p:sp>
        <p:nvSpPr>
          <p:cNvPr id="62467" name="Rectangle 3"/>
          <p:cNvSpPr>
            <a:spLocks noGrp="1"/>
          </p:cNvSpPr>
          <p:nvPr>
            <p:ph type="body" idx="1"/>
          </p:nvPr>
        </p:nvSpPr>
        <p:spPr/>
        <p:txBody>
          <a:bodyPr/>
          <a:lstStyle/>
          <a:p>
            <a:r>
              <a:rPr lang="en-US" dirty="0" smtClean="0"/>
              <a:t>This are often seen in </a:t>
            </a:r>
            <a:r>
              <a:rPr lang="en-US" dirty="0" err="1" smtClean="0"/>
              <a:t>mendelian</a:t>
            </a:r>
            <a:r>
              <a:rPr lang="en-US" dirty="0" smtClean="0"/>
              <a:t> disorders where whole </a:t>
            </a:r>
            <a:r>
              <a:rPr lang="en-US" dirty="0" err="1" smtClean="0"/>
              <a:t>chromosmes</a:t>
            </a:r>
            <a:r>
              <a:rPr lang="en-US" dirty="0" smtClean="0"/>
              <a:t> are affected.</a:t>
            </a:r>
          </a:p>
          <a:p>
            <a:r>
              <a:rPr lang="en-US" dirty="0" err="1" smtClean="0"/>
              <a:t>Autosomal</a:t>
            </a:r>
            <a:r>
              <a:rPr lang="en-US" dirty="0" smtClean="0"/>
              <a:t> recessive</a:t>
            </a:r>
          </a:p>
          <a:p>
            <a:r>
              <a:rPr lang="en-US" dirty="0" err="1" smtClean="0"/>
              <a:t>Autosomal</a:t>
            </a:r>
            <a:r>
              <a:rPr lang="en-US" dirty="0" smtClean="0"/>
              <a:t> dominant</a:t>
            </a:r>
          </a:p>
          <a:p>
            <a:r>
              <a:rPr lang="en-US" dirty="0" smtClean="0"/>
              <a:t>X-linked recessive</a:t>
            </a:r>
          </a:p>
          <a:p>
            <a:r>
              <a:rPr lang="en-US" dirty="0" smtClean="0"/>
              <a:t>X-linked dominant</a:t>
            </a:r>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r>
              <a:rPr lang="en-US" sz="4600" smtClean="0"/>
              <a:t>AUTOSOMAL RECESSIVE</a:t>
            </a:r>
          </a:p>
        </p:txBody>
      </p:sp>
      <p:sp>
        <p:nvSpPr>
          <p:cNvPr id="63491" name="Rectangle 3"/>
          <p:cNvSpPr>
            <a:spLocks noGrp="1"/>
          </p:cNvSpPr>
          <p:nvPr>
            <p:ph type="body" idx="1"/>
          </p:nvPr>
        </p:nvSpPr>
        <p:spPr/>
        <p:txBody>
          <a:bodyPr/>
          <a:lstStyle/>
          <a:p>
            <a:r>
              <a:rPr lang="en-US" smtClean="0"/>
              <a:t>This pattern is typically seen with a mutation in a gene encoding for an enzyme, resulting in loss of function.</a:t>
            </a:r>
          </a:p>
          <a:p>
            <a:r>
              <a:rPr lang="en-US" smtClean="0"/>
              <a:t>Heterozygotes generally have enough gene product to get by. Homozygotes generally have too little, but the amount of product and severity of disease may vary. The standard recurrence risk is 25%.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p:txBody>
          <a:bodyPr/>
          <a:lstStyle/>
          <a:p>
            <a:r>
              <a:rPr lang="en-US" smtClean="0"/>
              <a:t>SICKLE CELL ANEMIA</a:t>
            </a:r>
          </a:p>
        </p:txBody>
      </p:sp>
      <p:sp>
        <p:nvSpPr>
          <p:cNvPr id="75779" name="Rectangle 3"/>
          <p:cNvSpPr>
            <a:spLocks noGrp="1"/>
          </p:cNvSpPr>
          <p:nvPr>
            <p:ph type="body" idx="1"/>
          </p:nvPr>
        </p:nvSpPr>
        <p:spPr/>
        <p:txBody>
          <a:bodyPr/>
          <a:lstStyle/>
          <a:p>
            <a:r>
              <a:rPr lang="en-US" smtClean="0"/>
              <a:t>An example of a common autosomal recessive condition is sickle cell anemia. Normal adult hemoglobin is comprised of four globin chains that bind iron. Two of the chains are alpha and two are beta. A point mutation in the beta globin chain gene leads to an abnormal globin that causes red blood cells to change shape (sickle) under low oxygen concentrations. The mutation causes a substitution of valine for glutamic acid at position 6 of the beta globin chain, leading to abnormal conformation of this protein.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p:txBody>
          <a:bodyPr/>
          <a:lstStyle/>
          <a:p>
            <a:r>
              <a:rPr lang="en-US" smtClean="0"/>
              <a:t>AUTOSOMAL DOMINANT</a:t>
            </a:r>
          </a:p>
        </p:txBody>
      </p:sp>
      <p:sp>
        <p:nvSpPr>
          <p:cNvPr id="64515" name="Rectangle 3"/>
          <p:cNvSpPr>
            <a:spLocks noGrp="1"/>
          </p:cNvSpPr>
          <p:nvPr>
            <p:ph type="body" idx="1"/>
          </p:nvPr>
        </p:nvSpPr>
        <p:spPr/>
        <p:txBody>
          <a:bodyPr/>
          <a:lstStyle/>
          <a:p>
            <a:r>
              <a:rPr lang="en-US" smtClean="0"/>
              <a:t>This pattern typically occurs when a mutation involves a gene encoding for a structural protein. </a:t>
            </a:r>
          </a:p>
          <a:p>
            <a:r>
              <a:rPr lang="en-US" smtClean="0"/>
              <a:t>There can be a "dominant negative" effect in which the product interferes with formation of complex protein structures or a "gain of function" in which the product leads to appearance of abnormal features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r>
              <a:rPr lang="en-US" smtClean="0"/>
              <a:t>MARFAN SYNDROME</a:t>
            </a:r>
          </a:p>
        </p:txBody>
      </p:sp>
      <p:sp>
        <p:nvSpPr>
          <p:cNvPr id="76803" name="Rectangle 3"/>
          <p:cNvSpPr>
            <a:spLocks noGrp="1"/>
          </p:cNvSpPr>
          <p:nvPr>
            <p:ph type="body" idx="1"/>
          </p:nvPr>
        </p:nvSpPr>
        <p:spPr/>
        <p:txBody>
          <a:bodyPr/>
          <a:lstStyle/>
          <a:p>
            <a:r>
              <a:rPr lang="en-US" smtClean="0"/>
              <a:t>Marfan syndrome is another example of an autosomal dominant condition involving a structural gene, in this case the fibrillin gene, </a:t>
            </a:r>
          </a:p>
          <a:p>
            <a:r>
              <a:rPr lang="en-US" smtClean="0"/>
              <a:t>It encodes for a protein that is a component of microfibrils that form connective tissues, particularly in the aorta, eye, and skeletal system. </a:t>
            </a:r>
          </a:p>
          <a:p>
            <a:r>
              <a:rPr lang="en-US" smtClean="0"/>
              <a:t>Affected persons are tall, with long fingers (arachnodactyly), loose joints, ocular problems, and a propensity for the aorta to rupture. </a:t>
            </a:r>
          </a:p>
          <a:p>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r>
              <a:rPr lang="en-US" smtClean="0"/>
              <a:t>X-LINKED RECESSIVE</a:t>
            </a:r>
          </a:p>
        </p:txBody>
      </p:sp>
      <p:sp>
        <p:nvSpPr>
          <p:cNvPr id="70659" name="Rectangle 3"/>
          <p:cNvSpPr>
            <a:spLocks noGrp="1"/>
          </p:cNvSpPr>
          <p:nvPr>
            <p:ph type="body" idx="1"/>
          </p:nvPr>
        </p:nvSpPr>
        <p:spPr/>
        <p:txBody>
          <a:bodyPr/>
          <a:lstStyle/>
          <a:p>
            <a:r>
              <a:rPr lang="en-US" smtClean="0"/>
              <a:t>In this pattern, females are typically carriers.</a:t>
            </a:r>
          </a:p>
          <a:p>
            <a:r>
              <a:rPr lang="en-US" smtClean="0"/>
              <a:t>Because of X-inactivation that leaves some functional genes available to produce product, they do not display the phenotype. </a:t>
            </a:r>
          </a:p>
          <a:p>
            <a:r>
              <a:rPr lang="en-US" smtClean="0"/>
              <a:t>Depending upon how much product is needed to be healthy, some females may be mildly affected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p:txBody>
          <a:bodyPr/>
          <a:lstStyle/>
          <a:p>
            <a:r>
              <a:rPr lang="en-US" smtClean="0"/>
              <a:t>HEMOPHILIA A</a:t>
            </a:r>
          </a:p>
        </p:txBody>
      </p:sp>
      <p:sp>
        <p:nvSpPr>
          <p:cNvPr id="77827" name="Rectangle 3"/>
          <p:cNvSpPr>
            <a:spLocks noGrp="1"/>
          </p:cNvSpPr>
          <p:nvPr>
            <p:ph type="body" idx="1"/>
          </p:nvPr>
        </p:nvSpPr>
        <p:spPr/>
        <p:txBody>
          <a:bodyPr/>
          <a:lstStyle/>
          <a:p>
            <a:r>
              <a:rPr lang="en-US" smtClean="0"/>
              <a:t>An example of an X-linked recessive condition is the blood clotting disorder known as hemophilia A.</a:t>
            </a:r>
          </a:p>
          <a:p>
            <a:r>
              <a:rPr lang="en-US" smtClean="0"/>
              <a:t> In this condition, there is a mutation in the gene coding for the production of blood clotting factor VIII. </a:t>
            </a:r>
          </a:p>
          <a:p>
            <a:r>
              <a:rPr lang="en-US" smtClean="0"/>
              <a:t>This disease illustrates the fact that the amount of product made can vary somewhat, and factor VIII activity determines the severity of the disease, so the phenotype varies from mild to severe, a phenomenon called variable expression.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r>
              <a:rPr lang="en-US" smtClean="0"/>
              <a:t>X-LINKED DOMINANT</a:t>
            </a:r>
          </a:p>
        </p:txBody>
      </p:sp>
      <p:sp>
        <p:nvSpPr>
          <p:cNvPr id="65539" name="Rectangle 3"/>
          <p:cNvSpPr>
            <a:spLocks noGrp="1"/>
          </p:cNvSpPr>
          <p:nvPr>
            <p:ph type="body" idx="1"/>
          </p:nvPr>
        </p:nvSpPr>
        <p:spPr/>
        <p:txBody>
          <a:bodyPr/>
          <a:lstStyle/>
          <a:p>
            <a:r>
              <a:rPr lang="en-US" smtClean="0"/>
              <a:t>Theoretically, both males and females will be affected, but a "double dose" of the abnormal gene product may be lethal in utero, so that virtually no males are seen with the disease. </a:t>
            </a:r>
          </a:p>
          <a:p>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pPr eaLnBrk="1" hangingPunct="1"/>
            <a:r>
              <a:rPr lang="en-US" sz="4500" b="1" smtClean="0"/>
              <a:t>PENETRANCE</a:t>
            </a:r>
            <a:br>
              <a:rPr lang="en-US" sz="4500" b="1" smtClean="0"/>
            </a:br>
            <a:endParaRPr lang="en-US" sz="4500" smtClean="0"/>
          </a:p>
        </p:txBody>
      </p:sp>
      <p:sp>
        <p:nvSpPr>
          <p:cNvPr id="3" name="Content Placeholder 2"/>
          <p:cNvSpPr>
            <a:spLocks noGrp="1"/>
          </p:cNvSpPr>
          <p:nvPr>
            <p:ph idx="4294967295"/>
          </p:nvPr>
        </p:nvSpPr>
        <p:spPr/>
        <p:txBody>
          <a:bodyPr>
            <a:normAutofit/>
          </a:bodyPr>
          <a:lstStyle/>
          <a:p>
            <a:pPr eaLnBrk="1" hangingPunct="1">
              <a:lnSpc>
                <a:spcPct val="90000"/>
              </a:lnSpc>
            </a:pPr>
            <a:r>
              <a:rPr lang="en-US" smtClean="0"/>
              <a:t>The pattern of transmission can be confounded by reduced </a:t>
            </a:r>
            <a:r>
              <a:rPr lang="en-US" b="1" smtClean="0"/>
              <a:t>penetrance</a:t>
            </a:r>
            <a:r>
              <a:rPr lang="en-US" smtClean="0"/>
              <a:t> and by variable expression. </a:t>
            </a:r>
          </a:p>
          <a:p>
            <a:pPr eaLnBrk="1" hangingPunct="1">
              <a:lnSpc>
                <a:spcPct val="90000"/>
              </a:lnSpc>
            </a:pPr>
            <a:r>
              <a:rPr lang="en-US" smtClean="0"/>
              <a:t>Reduced penetrance means that the gene is present and can be transmitted to offspring but does not produce the phenotype in the parent, leading to a "skipped" generation in a pedigree. </a:t>
            </a:r>
          </a:p>
          <a:p>
            <a:pPr eaLnBrk="1" hangingPunct="1">
              <a:lnSpc>
                <a:spcPct val="90000"/>
              </a:lnSpc>
            </a:pPr>
            <a:r>
              <a:rPr lang="en-US" smtClean="0"/>
              <a:t>Variable expression-where the disease is present (complete penetrance) but the severity of gene expression varies from mild to severe.</a:t>
            </a:r>
            <a:endParaRPr lang="en-US" sz="2400" smtClean="0"/>
          </a:p>
          <a:p>
            <a:pPr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p:txBody>
          <a:bodyPr/>
          <a:lstStyle/>
          <a:p>
            <a:r>
              <a:rPr lang="en-US" sz="4600" smtClean="0"/>
              <a:t>MULTIFACTORIAL INHERITANCE</a:t>
            </a:r>
          </a:p>
        </p:txBody>
      </p:sp>
      <p:sp>
        <p:nvSpPr>
          <p:cNvPr id="78851" name="Rectangle 3"/>
          <p:cNvSpPr>
            <a:spLocks noGrp="1"/>
          </p:cNvSpPr>
          <p:nvPr>
            <p:ph type="body" idx="1"/>
          </p:nvPr>
        </p:nvSpPr>
        <p:spPr/>
        <p:txBody>
          <a:bodyPr/>
          <a:lstStyle/>
          <a:p>
            <a:r>
              <a:rPr lang="en-US" smtClean="0"/>
              <a:t>No one specific gene is involved. </a:t>
            </a:r>
          </a:p>
          <a:p>
            <a:r>
              <a:rPr lang="en-US" smtClean="0"/>
              <a:t>Instead, multiple genes and environmental factors interact to produce a phenotype. </a:t>
            </a:r>
          </a:p>
          <a:p>
            <a:r>
              <a:rPr lang="en-US" smtClean="0"/>
              <a:t>The recurrence risk is above the average 3%, but the amount is difficult to state precisely.</a:t>
            </a:r>
          </a:p>
          <a:p>
            <a:r>
              <a:rPr lang="en-US" smtClean="0"/>
              <a:t>An example is non-insulin dependent diabetes mellitus where family history, dietary influence, smoking and obesity amongst others influence development of disease.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6" name="Picture 2" descr="F01_02"/>
          <p:cNvPicPr>
            <a:picLocks noChangeAspect="1" noChangeArrowheads="1"/>
          </p:cNvPicPr>
          <p:nvPr/>
        </p:nvPicPr>
        <p:blipFill>
          <a:blip r:embed="rId2" cstate="print"/>
          <a:srcRect/>
          <a:stretch>
            <a:fillRect/>
          </a:stretch>
        </p:blipFill>
        <p:spPr bwMode="auto">
          <a:xfrm>
            <a:off x="557213" y="2057400"/>
            <a:ext cx="8027987" cy="36576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z="3300" b="1">
                <a:latin typeface="Albertus Medium" pitchFamily="1" charset="0"/>
              </a:rPr>
              <a:t>Major events in the history of Molecular Biology  1952 - 1960</a:t>
            </a:r>
          </a:p>
        </p:txBody>
      </p:sp>
      <p:sp>
        <p:nvSpPr>
          <p:cNvPr id="114691" name="Rectangle 3"/>
          <p:cNvSpPr>
            <a:spLocks noGrp="1" noChangeArrowheads="1"/>
          </p:cNvSpPr>
          <p:nvPr>
            <p:ph type="body" sz="half" idx="1"/>
          </p:nvPr>
        </p:nvSpPr>
        <p:spPr/>
        <p:txBody>
          <a:bodyPr/>
          <a:lstStyle/>
          <a:p>
            <a:pPr>
              <a:buFontTx/>
              <a:buNone/>
            </a:pPr>
            <a:endParaRPr lang="en-US" sz="1800"/>
          </a:p>
          <a:p>
            <a:r>
              <a:rPr lang="en-US" sz="1900" b="1"/>
              <a:t>1952-1953</a:t>
            </a:r>
            <a:r>
              <a:rPr lang="en-US" sz="1900"/>
              <a:t>   James D. Watson and Francis H. C. Crick deduced the double helical structure of DNA</a:t>
            </a:r>
          </a:p>
          <a:p>
            <a:pPr>
              <a:buFontTx/>
              <a:buNone/>
            </a:pPr>
            <a:endParaRPr lang="en-US" sz="1900"/>
          </a:p>
          <a:p>
            <a:r>
              <a:rPr lang="en-US" sz="1900" b="1"/>
              <a:t>1956</a:t>
            </a:r>
            <a:r>
              <a:rPr lang="en-US" sz="1900"/>
              <a:t> George Emil Palade showed the site of enzymes manufacturing in the cytoplasm is made on RNA organelles called ribosomes.</a:t>
            </a:r>
          </a:p>
          <a:p>
            <a:endParaRPr lang="en-US" sz="1800"/>
          </a:p>
        </p:txBody>
      </p:sp>
      <p:pic>
        <p:nvPicPr>
          <p:cNvPr id="114692" name="Picture 4" descr="watsoncrick"/>
          <p:cNvPicPr>
            <a:picLocks noGrp="1" noChangeAspect="1" noChangeArrowheads="1"/>
          </p:cNvPicPr>
          <p:nvPr>
            <p:ph sz="quarter" idx="2"/>
          </p:nvPr>
        </p:nvPicPr>
        <p:blipFill>
          <a:blip r:embed="rId3" cstate="print"/>
          <a:srcRect/>
          <a:stretch>
            <a:fillRect/>
          </a:stretch>
        </p:blipFill>
        <p:spPr>
          <a:xfrm>
            <a:off x="4724400" y="1600200"/>
            <a:ext cx="1943100" cy="1828800"/>
          </a:xfrm>
          <a:noFill/>
          <a:ln/>
        </p:spPr>
      </p:pic>
      <p:sp>
        <p:nvSpPr>
          <p:cNvPr id="114693" name="Text Box 5"/>
          <p:cNvSpPr txBox="1">
            <a:spLocks noChangeArrowheads="1"/>
          </p:cNvSpPr>
          <p:nvPr/>
        </p:nvSpPr>
        <p:spPr bwMode="auto">
          <a:xfrm>
            <a:off x="6781800" y="2362200"/>
            <a:ext cx="1981200" cy="641350"/>
          </a:xfrm>
          <a:prstGeom prst="rect">
            <a:avLst/>
          </a:prstGeom>
          <a:noFill/>
          <a:ln w="9525">
            <a:noFill/>
            <a:miter lim="800000"/>
            <a:headEnd/>
            <a:tailEnd/>
          </a:ln>
          <a:effectLst/>
        </p:spPr>
        <p:txBody>
          <a:bodyPr>
            <a:spAutoFit/>
          </a:bodyPr>
          <a:lstStyle/>
          <a:p>
            <a:pPr eaLnBrk="0" hangingPunct="0"/>
            <a:r>
              <a:rPr lang="en-US">
                <a:ea typeface="ＭＳ Ｐゴシック" pitchFamily="34" charset="-128"/>
                <a:cs typeface="Arial" pitchFamily="34" charset="0"/>
              </a:rPr>
              <a:t>James Watson and Francis Crick</a:t>
            </a:r>
          </a:p>
        </p:txBody>
      </p:sp>
      <p:pic>
        <p:nvPicPr>
          <p:cNvPr id="114694" name="Picture 6" descr="george_emil_palade"/>
          <p:cNvPicPr>
            <a:picLocks noGrp="1" noChangeAspect="1" noChangeArrowheads="1"/>
          </p:cNvPicPr>
          <p:nvPr>
            <p:ph sz="quarter" idx="3"/>
          </p:nvPr>
        </p:nvPicPr>
        <p:blipFill>
          <a:blip r:embed="rId4" cstate="print"/>
          <a:srcRect/>
          <a:stretch>
            <a:fillRect/>
          </a:stretch>
        </p:blipFill>
        <p:spPr>
          <a:xfrm>
            <a:off x="4724400" y="3654425"/>
            <a:ext cx="1460500" cy="1931988"/>
          </a:xfrm>
          <a:noFill/>
          <a:ln/>
        </p:spPr>
      </p:pic>
      <p:sp>
        <p:nvSpPr>
          <p:cNvPr id="114695" name="Text Box 7"/>
          <p:cNvSpPr txBox="1">
            <a:spLocks noChangeArrowheads="1"/>
          </p:cNvSpPr>
          <p:nvPr/>
        </p:nvSpPr>
        <p:spPr bwMode="auto">
          <a:xfrm>
            <a:off x="6248400" y="5181600"/>
            <a:ext cx="2230438" cy="366713"/>
          </a:xfrm>
          <a:prstGeom prst="rect">
            <a:avLst/>
          </a:prstGeom>
          <a:noFill/>
          <a:ln w="9525">
            <a:noFill/>
            <a:miter lim="800000"/>
            <a:headEnd/>
            <a:tailEnd/>
          </a:ln>
          <a:effectLst/>
        </p:spPr>
        <p:txBody>
          <a:bodyPr wrap="none">
            <a:spAutoFit/>
          </a:bodyPr>
          <a:lstStyle/>
          <a:p>
            <a:pPr eaLnBrk="0" hangingPunct="0"/>
            <a:r>
              <a:rPr lang="en-US">
                <a:ea typeface="ＭＳ Ｐゴシック" pitchFamily="34" charset="-128"/>
                <a:cs typeface="Arial" pitchFamily="34" charset="0"/>
              </a:rPr>
              <a:t>George Emil Palade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sz="3300" b="1">
                <a:latin typeface="Albertus Medium" pitchFamily="1" charset="0"/>
              </a:rPr>
              <a:t>Major events in the history of Molecular Biology 1970</a:t>
            </a:r>
          </a:p>
        </p:txBody>
      </p:sp>
      <p:sp>
        <p:nvSpPr>
          <p:cNvPr id="117763" name="Rectangle 3"/>
          <p:cNvSpPr>
            <a:spLocks noGrp="1" noChangeArrowheads="1"/>
          </p:cNvSpPr>
          <p:nvPr>
            <p:ph type="body" sz="half" idx="1"/>
          </p:nvPr>
        </p:nvSpPr>
        <p:spPr>
          <a:xfrm>
            <a:off x="381000" y="1752600"/>
            <a:ext cx="4800600" cy="4191000"/>
          </a:xfrm>
        </p:spPr>
        <p:txBody>
          <a:bodyPr/>
          <a:lstStyle/>
          <a:p>
            <a:pPr>
              <a:lnSpc>
                <a:spcPct val="90000"/>
              </a:lnSpc>
            </a:pPr>
            <a:r>
              <a:rPr lang="en-US" sz="1800" b="1"/>
              <a:t>1970</a:t>
            </a:r>
            <a:r>
              <a:rPr lang="en-US" sz="1800"/>
              <a:t>  </a:t>
            </a:r>
            <a:r>
              <a:rPr lang="en-US" sz="2200"/>
              <a:t>Howard Temin and David Baltimore independently isolate the first restriction enzyme</a:t>
            </a:r>
          </a:p>
          <a:p>
            <a:pPr>
              <a:lnSpc>
                <a:spcPct val="90000"/>
              </a:lnSpc>
            </a:pPr>
            <a:endParaRPr lang="en-US" sz="2200"/>
          </a:p>
          <a:p>
            <a:pPr>
              <a:lnSpc>
                <a:spcPct val="90000"/>
              </a:lnSpc>
            </a:pPr>
            <a:r>
              <a:rPr lang="en-US" sz="1800"/>
              <a:t>DNA can be cut into reproducible pieces with site-specific endonuclease called restriction enzymes; </a:t>
            </a:r>
          </a:p>
          <a:p>
            <a:pPr lvl="1">
              <a:lnSpc>
                <a:spcPct val="90000"/>
              </a:lnSpc>
            </a:pPr>
            <a:r>
              <a:rPr lang="en-US" sz="2000"/>
              <a:t>the pieces can be linked to bacterial vectors and introduced into bacterial hosts.  (</a:t>
            </a:r>
            <a:r>
              <a:rPr lang="en-US" sz="2000">
                <a:solidFill>
                  <a:schemeClr val="accent2"/>
                </a:solidFill>
              </a:rPr>
              <a:t>gene cloning</a:t>
            </a:r>
            <a:r>
              <a:rPr lang="en-US" sz="2000"/>
              <a:t> or </a:t>
            </a:r>
            <a:r>
              <a:rPr lang="en-US" sz="2000">
                <a:solidFill>
                  <a:schemeClr val="accent2"/>
                </a:solidFill>
              </a:rPr>
              <a:t>recombinant DNA technology</a:t>
            </a:r>
            <a:r>
              <a:rPr lang="en-US" sz="2000"/>
              <a:t>)</a:t>
            </a:r>
          </a:p>
        </p:txBody>
      </p:sp>
      <p:pic>
        <p:nvPicPr>
          <p:cNvPr id="117764" name="Picture 4" descr="restdna1"/>
          <p:cNvPicPr>
            <a:picLocks noGrp="1" noChangeAspect="1" noChangeArrowheads="1"/>
          </p:cNvPicPr>
          <p:nvPr>
            <p:ph sz="half" idx="2"/>
          </p:nvPr>
        </p:nvPicPr>
        <p:blipFill>
          <a:blip r:embed="rId3" cstate="print"/>
          <a:srcRect/>
          <a:stretch>
            <a:fillRect/>
          </a:stretch>
        </p:blipFill>
        <p:spPr>
          <a:xfrm>
            <a:off x="5486400" y="1524000"/>
            <a:ext cx="2717800" cy="4530725"/>
          </a:xfrm>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sz="3300" b="1">
                <a:latin typeface="Albertus Medium" pitchFamily="1" charset="0"/>
              </a:rPr>
              <a:t>Major events in the history of Molecular Biology 1970- 1977</a:t>
            </a:r>
          </a:p>
        </p:txBody>
      </p:sp>
      <p:sp>
        <p:nvSpPr>
          <p:cNvPr id="119811" name="Rectangle 3"/>
          <p:cNvSpPr>
            <a:spLocks noGrp="1" noChangeArrowheads="1"/>
          </p:cNvSpPr>
          <p:nvPr>
            <p:ph type="body" sz="half" idx="1"/>
          </p:nvPr>
        </p:nvSpPr>
        <p:spPr/>
        <p:txBody>
          <a:bodyPr/>
          <a:lstStyle/>
          <a:p>
            <a:endParaRPr lang="en-US" sz="1600"/>
          </a:p>
          <a:p>
            <a:r>
              <a:rPr lang="en-US" sz="1900" b="1"/>
              <a:t>1977</a:t>
            </a:r>
            <a:r>
              <a:rPr lang="en-US" sz="1900"/>
              <a:t> Phillip Sharp and Richard Roberts demonstrated that pre-mRNA is processed by the excision of introns and exons are spliced together.</a:t>
            </a:r>
          </a:p>
          <a:p>
            <a:endParaRPr lang="en-US" sz="1900"/>
          </a:p>
          <a:p>
            <a:r>
              <a:rPr lang="en-US" sz="1900"/>
              <a:t>Joan Steitz determined that the 5’ end of snRNA is partially complementary to the consensus sequence of 5’ splice junctions.</a:t>
            </a:r>
            <a:endParaRPr lang="en-US" sz="1600"/>
          </a:p>
        </p:txBody>
      </p:sp>
      <p:pic>
        <p:nvPicPr>
          <p:cNvPr id="119812" name="Picture 4" descr="jsteitz"/>
          <p:cNvPicPr>
            <a:picLocks noGrp="1" noChangeAspect="1" noChangeArrowheads="1"/>
          </p:cNvPicPr>
          <p:nvPr>
            <p:ph sz="quarter" idx="2"/>
          </p:nvPr>
        </p:nvPicPr>
        <p:blipFill>
          <a:blip r:embed="rId3" cstate="print"/>
          <a:srcRect/>
          <a:stretch>
            <a:fillRect/>
          </a:stretch>
        </p:blipFill>
        <p:spPr>
          <a:xfrm>
            <a:off x="5638800" y="3808413"/>
            <a:ext cx="1487488" cy="2185987"/>
          </a:xfrm>
          <a:noFill/>
          <a:ln/>
        </p:spPr>
      </p:pic>
      <p:sp>
        <p:nvSpPr>
          <p:cNvPr id="119813" name="Text Box 5"/>
          <p:cNvSpPr txBox="1">
            <a:spLocks noChangeArrowheads="1"/>
          </p:cNvSpPr>
          <p:nvPr/>
        </p:nvSpPr>
        <p:spPr bwMode="auto">
          <a:xfrm>
            <a:off x="7010400" y="5562600"/>
            <a:ext cx="1314450" cy="366713"/>
          </a:xfrm>
          <a:prstGeom prst="rect">
            <a:avLst/>
          </a:prstGeom>
          <a:noFill/>
          <a:ln w="9525">
            <a:noFill/>
            <a:miter lim="800000"/>
            <a:headEnd/>
            <a:tailEnd/>
          </a:ln>
          <a:effectLst/>
        </p:spPr>
        <p:txBody>
          <a:bodyPr wrap="none">
            <a:spAutoFit/>
          </a:bodyPr>
          <a:lstStyle/>
          <a:p>
            <a:r>
              <a:rPr lang="en-US">
                <a:ea typeface="ＭＳ Ｐゴシック" pitchFamily="34" charset="-128"/>
                <a:cs typeface="Arial" pitchFamily="34" charset="0"/>
              </a:rPr>
              <a:t>Joan Steitz</a:t>
            </a:r>
          </a:p>
        </p:txBody>
      </p:sp>
      <p:pic>
        <p:nvPicPr>
          <p:cNvPr id="119814" name="Picture 6" descr="sharp"/>
          <p:cNvPicPr>
            <a:picLocks noGrp="1" noChangeAspect="1" noChangeArrowheads="1"/>
          </p:cNvPicPr>
          <p:nvPr>
            <p:ph sz="quarter" idx="3"/>
          </p:nvPr>
        </p:nvPicPr>
        <p:blipFill>
          <a:blip r:embed="rId4" cstate="print"/>
          <a:srcRect/>
          <a:stretch>
            <a:fillRect/>
          </a:stretch>
        </p:blipFill>
        <p:spPr>
          <a:xfrm>
            <a:off x="5029200" y="1920875"/>
            <a:ext cx="1135063" cy="1598613"/>
          </a:xfrm>
          <a:noFill/>
          <a:ln/>
        </p:spPr>
      </p:pic>
      <p:pic>
        <p:nvPicPr>
          <p:cNvPr id="119815" name="Picture 7" descr="roberts"/>
          <p:cNvPicPr>
            <a:picLocks noChangeAspect="1" noChangeArrowheads="1"/>
          </p:cNvPicPr>
          <p:nvPr/>
        </p:nvPicPr>
        <p:blipFill>
          <a:blip r:embed="rId5" cstate="print"/>
          <a:srcRect/>
          <a:stretch>
            <a:fillRect/>
          </a:stretch>
        </p:blipFill>
        <p:spPr bwMode="auto">
          <a:xfrm>
            <a:off x="7239000" y="1995488"/>
            <a:ext cx="1135063" cy="1600200"/>
          </a:xfrm>
          <a:prstGeom prst="rect">
            <a:avLst/>
          </a:prstGeom>
          <a:noFill/>
        </p:spPr>
      </p:pic>
      <p:sp>
        <p:nvSpPr>
          <p:cNvPr id="119816" name="Text Box 8"/>
          <p:cNvSpPr txBox="1">
            <a:spLocks noChangeArrowheads="1"/>
          </p:cNvSpPr>
          <p:nvPr/>
        </p:nvSpPr>
        <p:spPr bwMode="auto">
          <a:xfrm>
            <a:off x="4876800" y="3519488"/>
            <a:ext cx="1466850" cy="366712"/>
          </a:xfrm>
          <a:prstGeom prst="rect">
            <a:avLst/>
          </a:prstGeom>
          <a:noFill/>
          <a:ln w="9525">
            <a:noFill/>
            <a:miter lim="800000"/>
            <a:headEnd/>
            <a:tailEnd/>
          </a:ln>
          <a:effectLst/>
        </p:spPr>
        <p:txBody>
          <a:bodyPr wrap="none">
            <a:spAutoFit/>
          </a:bodyPr>
          <a:lstStyle/>
          <a:p>
            <a:r>
              <a:rPr lang="en-US">
                <a:ea typeface="ＭＳ Ｐゴシック" pitchFamily="34" charset="-128"/>
                <a:cs typeface="Arial" pitchFamily="34" charset="0"/>
              </a:rPr>
              <a:t>Phillip Sharp</a:t>
            </a:r>
          </a:p>
        </p:txBody>
      </p:sp>
      <p:sp>
        <p:nvSpPr>
          <p:cNvPr id="119817" name="Text Box 9"/>
          <p:cNvSpPr txBox="1">
            <a:spLocks noChangeArrowheads="1"/>
          </p:cNvSpPr>
          <p:nvPr/>
        </p:nvSpPr>
        <p:spPr bwMode="auto">
          <a:xfrm>
            <a:off x="7239000" y="3595688"/>
            <a:ext cx="1835150" cy="366712"/>
          </a:xfrm>
          <a:prstGeom prst="rect">
            <a:avLst/>
          </a:prstGeom>
          <a:noFill/>
          <a:ln w="9525">
            <a:noFill/>
            <a:miter lim="800000"/>
            <a:headEnd/>
            <a:tailEnd/>
          </a:ln>
          <a:effectLst/>
        </p:spPr>
        <p:txBody>
          <a:bodyPr wrap="none">
            <a:spAutoFit/>
          </a:bodyPr>
          <a:lstStyle/>
          <a:p>
            <a:r>
              <a:rPr lang="en-US">
                <a:ea typeface="ＭＳ Ｐゴシック" pitchFamily="34" charset="-128"/>
                <a:cs typeface="Arial" pitchFamily="34" charset="0"/>
              </a:rPr>
              <a:t>Richard Roberts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noFill/>
          <a:ln/>
        </p:spPr>
        <p:txBody>
          <a:bodyPr anchor="t"/>
          <a:lstStyle/>
          <a:p>
            <a:r>
              <a:rPr lang="en-US" sz="3300" b="1"/>
              <a:t>Major events in the history of Molecular Biology 1986 - 1995</a:t>
            </a:r>
          </a:p>
        </p:txBody>
      </p:sp>
      <p:sp>
        <p:nvSpPr>
          <p:cNvPr id="121859" name="Rectangle 3"/>
          <p:cNvSpPr>
            <a:spLocks noGrp="1" noChangeArrowheads="1"/>
          </p:cNvSpPr>
          <p:nvPr>
            <p:ph type="body" sz="half" idx="1"/>
          </p:nvPr>
        </p:nvSpPr>
        <p:spPr/>
        <p:txBody>
          <a:bodyPr/>
          <a:lstStyle/>
          <a:p>
            <a:pPr>
              <a:lnSpc>
                <a:spcPct val="80000"/>
              </a:lnSpc>
            </a:pPr>
            <a:r>
              <a:rPr lang="en-US" sz="1800" b="1"/>
              <a:t>1986</a:t>
            </a:r>
            <a:r>
              <a:rPr lang="en-US" sz="1800"/>
              <a:t> Leroy Hood: Developed automated sequencing mechanism</a:t>
            </a:r>
          </a:p>
          <a:p>
            <a:pPr>
              <a:lnSpc>
                <a:spcPct val="80000"/>
              </a:lnSpc>
            </a:pPr>
            <a:endParaRPr lang="en-US" sz="1800"/>
          </a:p>
          <a:p>
            <a:pPr>
              <a:lnSpc>
                <a:spcPct val="80000"/>
              </a:lnSpc>
            </a:pPr>
            <a:r>
              <a:rPr lang="en-US" sz="1800" b="1"/>
              <a:t>1986</a:t>
            </a:r>
            <a:r>
              <a:rPr lang="en-US" sz="1800"/>
              <a:t> Human Genome Initiative announced</a:t>
            </a:r>
          </a:p>
          <a:p>
            <a:pPr lvl="1">
              <a:lnSpc>
                <a:spcPct val="80000"/>
              </a:lnSpc>
              <a:buFontTx/>
              <a:buNone/>
            </a:pPr>
            <a:endParaRPr lang="en-US" sz="1500"/>
          </a:p>
          <a:p>
            <a:pPr>
              <a:lnSpc>
                <a:spcPct val="80000"/>
              </a:lnSpc>
            </a:pPr>
            <a:r>
              <a:rPr lang="en-US" sz="1800" b="1"/>
              <a:t>1990</a:t>
            </a:r>
            <a:r>
              <a:rPr lang="en-US" sz="1800"/>
              <a:t> The 15 year Human Genome project is launched by congress</a:t>
            </a:r>
          </a:p>
          <a:p>
            <a:pPr>
              <a:lnSpc>
                <a:spcPct val="80000"/>
              </a:lnSpc>
            </a:pPr>
            <a:endParaRPr lang="en-US" sz="1800"/>
          </a:p>
          <a:p>
            <a:pPr>
              <a:lnSpc>
                <a:spcPct val="80000"/>
              </a:lnSpc>
            </a:pPr>
            <a:r>
              <a:rPr lang="en-US" sz="1800" b="1"/>
              <a:t>1995</a:t>
            </a:r>
            <a:r>
              <a:rPr lang="en-US" sz="1800"/>
              <a:t> Moderate-resolution maps of chromosomes 3, 11, 12, and 22 maps published (These maps provide the locations of “markers” on each chromosome to make locating genes easier)</a:t>
            </a:r>
          </a:p>
        </p:txBody>
      </p:sp>
      <p:pic>
        <p:nvPicPr>
          <p:cNvPr id="121860" name="Picture 4" descr="beyondhgp"/>
          <p:cNvPicPr>
            <a:picLocks noGrp="1" noChangeAspect="1" noChangeArrowheads="1"/>
          </p:cNvPicPr>
          <p:nvPr>
            <p:ph sz="quarter" idx="2"/>
          </p:nvPr>
        </p:nvPicPr>
        <p:blipFill>
          <a:blip r:embed="rId2" cstate="print"/>
          <a:srcRect/>
          <a:stretch>
            <a:fillRect/>
          </a:stretch>
        </p:blipFill>
        <p:spPr>
          <a:xfrm>
            <a:off x="5257800" y="3578225"/>
            <a:ext cx="2919413" cy="2189163"/>
          </a:xfrm>
          <a:noFill/>
          <a:ln/>
        </p:spPr>
      </p:pic>
      <p:pic>
        <p:nvPicPr>
          <p:cNvPr id="121861" name="Picture 5" descr="reflections_hood"/>
          <p:cNvPicPr>
            <a:picLocks noGrp="1" noChangeAspect="1" noChangeArrowheads="1"/>
          </p:cNvPicPr>
          <p:nvPr>
            <p:ph sz="quarter" idx="3"/>
          </p:nvPr>
        </p:nvPicPr>
        <p:blipFill>
          <a:blip r:embed="rId3" cstate="print"/>
          <a:srcRect/>
          <a:stretch>
            <a:fillRect/>
          </a:stretch>
        </p:blipFill>
        <p:spPr>
          <a:xfrm>
            <a:off x="5638800" y="1765300"/>
            <a:ext cx="1158875" cy="1524000"/>
          </a:xfrm>
          <a:noFill/>
          <a:ln/>
        </p:spPr>
      </p:pic>
      <p:sp>
        <p:nvSpPr>
          <p:cNvPr id="121862" name="Text Box 6"/>
          <p:cNvSpPr txBox="1">
            <a:spLocks noChangeArrowheads="1"/>
          </p:cNvSpPr>
          <p:nvPr/>
        </p:nvSpPr>
        <p:spPr bwMode="auto">
          <a:xfrm>
            <a:off x="5562600" y="3290888"/>
            <a:ext cx="1365250" cy="366712"/>
          </a:xfrm>
          <a:prstGeom prst="rect">
            <a:avLst/>
          </a:prstGeom>
          <a:noFill/>
          <a:ln w="9525">
            <a:noFill/>
            <a:miter lim="800000"/>
            <a:headEnd/>
            <a:tailEnd/>
          </a:ln>
          <a:effectLst/>
        </p:spPr>
        <p:txBody>
          <a:bodyPr wrap="none">
            <a:spAutoFit/>
          </a:bodyPr>
          <a:lstStyle/>
          <a:p>
            <a:r>
              <a:rPr lang="en-US">
                <a:ea typeface="ＭＳ Ｐゴシック" pitchFamily="34" charset="-128"/>
                <a:cs typeface="Arial" pitchFamily="34" charset="0"/>
              </a:rPr>
              <a:t>Leroy Hood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noFill/>
          <a:ln/>
        </p:spPr>
        <p:txBody>
          <a:bodyPr anchor="t"/>
          <a:lstStyle/>
          <a:p>
            <a:r>
              <a:rPr lang="en-US" sz="3300" b="1"/>
              <a:t>Major events in the history of Molecular Biology 2000-2001</a:t>
            </a:r>
          </a:p>
        </p:txBody>
      </p:sp>
      <p:sp>
        <p:nvSpPr>
          <p:cNvPr id="130051" name="Rectangle 3"/>
          <p:cNvSpPr>
            <a:spLocks noGrp="1" noChangeArrowheads="1"/>
          </p:cNvSpPr>
          <p:nvPr>
            <p:ph type="body" sz="half" idx="1"/>
          </p:nvPr>
        </p:nvSpPr>
        <p:spPr>
          <a:xfrm>
            <a:off x="457200" y="1600200"/>
            <a:ext cx="4191000" cy="4525963"/>
          </a:xfrm>
        </p:spPr>
        <p:txBody>
          <a:bodyPr/>
          <a:lstStyle/>
          <a:p>
            <a:r>
              <a:rPr lang="en-US" sz="2000" b="1"/>
              <a:t>2000</a:t>
            </a:r>
            <a:r>
              <a:rPr lang="en-US" sz="2000"/>
              <a:t>   Complete sequence of the euchromatic portion of the </a:t>
            </a:r>
            <a:r>
              <a:rPr lang="en-US" sz="2000">
                <a:solidFill>
                  <a:schemeClr val="accent2"/>
                </a:solidFill>
              </a:rPr>
              <a:t>Drosophila melanogaster genome</a:t>
            </a:r>
          </a:p>
          <a:p>
            <a:endParaRPr lang="en-US" sz="2000">
              <a:solidFill>
                <a:schemeClr val="accent2"/>
              </a:solidFill>
            </a:endParaRPr>
          </a:p>
          <a:p>
            <a:r>
              <a:rPr lang="en-US" sz="2000" b="1"/>
              <a:t>2001 </a:t>
            </a:r>
            <a:r>
              <a:rPr lang="en-US" sz="2000"/>
              <a:t>International </a:t>
            </a:r>
            <a:r>
              <a:rPr lang="en-US" sz="2000">
                <a:solidFill>
                  <a:schemeClr val="accent2"/>
                </a:solidFill>
              </a:rPr>
              <a:t>Human Genome Sequencing</a:t>
            </a:r>
            <a:r>
              <a:rPr lang="en-US" sz="2000"/>
              <a:t>:first  draft of the sequence of the human genome published</a:t>
            </a:r>
          </a:p>
          <a:p>
            <a:pPr>
              <a:buFontTx/>
              <a:buNone/>
            </a:pPr>
            <a:endParaRPr lang="en-US" sz="2000"/>
          </a:p>
        </p:txBody>
      </p:sp>
      <p:pic>
        <p:nvPicPr>
          <p:cNvPr id="130052" name="Picture 4" descr="covermed"/>
          <p:cNvPicPr>
            <a:picLocks noGrp="1" noChangeAspect="1" noChangeArrowheads="1"/>
          </p:cNvPicPr>
          <p:nvPr>
            <p:ph sz="half" idx="2"/>
          </p:nvPr>
        </p:nvPicPr>
        <p:blipFill>
          <a:blip r:embed="rId2" cstate="print"/>
          <a:srcRect/>
          <a:stretch>
            <a:fillRect/>
          </a:stretch>
        </p:blipFill>
        <p:spPr>
          <a:xfrm>
            <a:off x="5181600" y="1676400"/>
            <a:ext cx="3338513" cy="4495800"/>
          </a:xfrm>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noFill/>
          <a:ln/>
        </p:spPr>
        <p:txBody>
          <a:bodyPr anchor="t"/>
          <a:lstStyle/>
          <a:p>
            <a:r>
              <a:rPr lang="en-US" sz="3300" b="1"/>
              <a:t>Major events in the history of Molecular Biology 2003- Present</a:t>
            </a:r>
          </a:p>
        </p:txBody>
      </p:sp>
      <p:sp>
        <p:nvSpPr>
          <p:cNvPr id="131075" name="Rectangle 3"/>
          <p:cNvSpPr>
            <a:spLocks noGrp="1" noChangeArrowheads="1"/>
          </p:cNvSpPr>
          <p:nvPr>
            <p:ph type="body" sz="half" idx="1"/>
          </p:nvPr>
        </p:nvSpPr>
        <p:spPr>
          <a:xfrm>
            <a:off x="457200" y="1600200"/>
            <a:ext cx="4191000" cy="4525963"/>
          </a:xfrm>
        </p:spPr>
        <p:txBody>
          <a:bodyPr/>
          <a:lstStyle/>
          <a:p>
            <a:r>
              <a:rPr lang="en-US" sz="2300" b="1"/>
              <a:t>April 2003</a:t>
            </a:r>
            <a:r>
              <a:rPr lang="en-US" sz="2300"/>
              <a:t> Human Genome Project Completed.  Mouse genome is sequenced.</a:t>
            </a:r>
          </a:p>
          <a:p>
            <a:endParaRPr lang="en-US" sz="2300"/>
          </a:p>
          <a:p>
            <a:r>
              <a:rPr lang="en-US" sz="2300" b="1"/>
              <a:t>April 2004</a:t>
            </a:r>
            <a:r>
              <a:rPr lang="en-US" sz="2300"/>
              <a:t> Rat genome sequenced.</a:t>
            </a:r>
          </a:p>
        </p:txBody>
      </p:sp>
      <p:pic>
        <p:nvPicPr>
          <p:cNvPr id="131076" name="Picture 4" descr="mosaic"/>
          <p:cNvPicPr>
            <a:picLocks noGrp="1" noChangeAspect="1" noChangeArrowheads="1"/>
          </p:cNvPicPr>
          <p:nvPr>
            <p:ph sz="half" idx="2"/>
          </p:nvPr>
        </p:nvPicPr>
        <p:blipFill>
          <a:blip r:embed="rId2" cstate="print"/>
          <a:srcRect/>
          <a:stretch>
            <a:fillRect/>
          </a:stretch>
        </p:blipFill>
        <p:spPr>
          <a:xfrm>
            <a:off x="5486400" y="1828800"/>
            <a:ext cx="2598738" cy="3355975"/>
          </a:xfrm>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dirty="0" smtClean="0"/>
              <a:t>Clinical applications</a:t>
            </a:r>
            <a:endParaRPr lang="en-US" dirty="0"/>
          </a:p>
        </p:txBody>
      </p:sp>
      <p:sp>
        <p:nvSpPr>
          <p:cNvPr id="205827" name="Rectangle 3"/>
          <p:cNvSpPr>
            <a:spLocks noGrp="1" noChangeArrowheads="1"/>
          </p:cNvSpPr>
          <p:nvPr>
            <p:ph type="body" idx="1"/>
          </p:nvPr>
        </p:nvSpPr>
        <p:spPr/>
        <p:txBody>
          <a:bodyPr/>
          <a:lstStyle/>
          <a:p>
            <a:r>
              <a:rPr lang="en-US" dirty="0"/>
              <a:t>Identifying diseases like </a:t>
            </a:r>
            <a:r>
              <a:rPr lang="en-US" dirty="0" smtClean="0"/>
              <a:t>TB- NA probes can be used to detect genetic information of a pathogen in a sample. </a:t>
            </a:r>
          </a:p>
          <a:p>
            <a:r>
              <a:rPr lang="en-US" dirty="0" err="1" smtClean="0"/>
              <a:t>Neoplastic</a:t>
            </a:r>
            <a:r>
              <a:rPr lang="en-US" dirty="0" smtClean="0"/>
              <a:t> conditions as leukemia- the surface markers may not be expressed in some cases or may be too small, hence the use of NA hybridization assays.</a:t>
            </a:r>
          </a:p>
          <a:p>
            <a:r>
              <a:rPr lang="en-US" dirty="0" smtClean="0"/>
              <a:t>Identity testing-Include paternal disputes, organ transplant, determine whether a particular body </a:t>
            </a:r>
            <a:r>
              <a:rPr lang="en-US" smtClean="0"/>
              <a:t>fluid came </a:t>
            </a:r>
            <a:r>
              <a:rPr lang="en-US" dirty="0" smtClean="0"/>
              <a:t>from a particular individual</a:t>
            </a:r>
          </a:p>
          <a:p>
            <a:pPr eaLnBrk="1" hangingPunct="1">
              <a:lnSpc>
                <a:spcPct val="80000"/>
              </a:lnSpc>
            </a:pPr>
            <a:r>
              <a:rPr lang="en-US" dirty="0" smtClean="0"/>
              <a:t>Genetic diseases-</a:t>
            </a:r>
            <a:r>
              <a:rPr lang="en-US" sz="2800" dirty="0" smtClean="0"/>
              <a:t>Include Philadelphia chromosome in </a:t>
            </a:r>
            <a:r>
              <a:rPr lang="en-US" sz="2800" dirty="0" err="1" smtClean="0"/>
              <a:t>CML.The</a:t>
            </a:r>
            <a:r>
              <a:rPr lang="en-US" sz="2800" dirty="0" smtClean="0"/>
              <a:t> abnormality is t(9;22). Specific probes can be used to detect the c- </a:t>
            </a:r>
            <a:r>
              <a:rPr lang="en-US" sz="2800" dirty="0" err="1" smtClean="0"/>
              <a:t>abl</a:t>
            </a:r>
            <a:r>
              <a:rPr lang="en-US" sz="2800" dirty="0" smtClean="0"/>
              <a:t>- </a:t>
            </a:r>
            <a:r>
              <a:rPr lang="en-US" sz="2800" dirty="0" err="1" smtClean="0"/>
              <a:t>bcr</a:t>
            </a:r>
            <a:r>
              <a:rPr lang="en-US" sz="2800" dirty="0" smtClean="0"/>
              <a:t> gene rearrangement</a:t>
            </a:r>
          </a:p>
          <a:p>
            <a:pPr eaLnBrk="1" hangingPunct="1">
              <a:lnSpc>
                <a:spcPct val="80000"/>
              </a:lnSpc>
            </a:pPr>
            <a:endParaRPr lang="en-US" sz="2800" dirty="0" smtClean="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applications</a:t>
            </a:r>
            <a:endParaRPr lang="en-US" dirty="0"/>
          </a:p>
        </p:txBody>
      </p:sp>
      <p:sp>
        <p:nvSpPr>
          <p:cNvPr id="3" name="Content Placeholder 2"/>
          <p:cNvSpPr>
            <a:spLocks noGrp="1"/>
          </p:cNvSpPr>
          <p:nvPr>
            <p:ph idx="1"/>
          </p:nvPr>
        </p:nvSpPr>
        <p:spPr/>
        <p:txBody>
          <a:bodyPr/>
          <a:lstStyle/>
          <a:p>
            <a:pPr>
              <a:buNone/>
            </a:pPr>
            <a:r>
              <a:rPr lang="en-US" sz="2400" dirty="0" smtClean="0"/>
              <a:t>A probe is a short relatively well characterized nucleic acid segment used to search an unknown sample for the presence of complementary sequences through the hybridization process is called </a:t>
            </a:r>
            <a:r>
              <a:rPr lang="en-US" sz="2400" b="1" i="1" dirty="0" smtClean="0"/>
              <a:t>nucleic acid probe</a:t>
            </a:r>
            <a:r>
              <a:rPr lang="en-US" sz="2400" b="1" dirty="0" smtClean="0"/>
              <a:t>.</a:t>
            </a:r>
          </a:p>
          <a:p>
            <a:r>
              <a:rPr lang="en-US" dirty="0" smtClean="0"/>
              <a:t>IHC, FISH, CISH, </a:t>
            </a:r>
            <a:r>
              <a:rPr lang="en-US" dirty="0" err="1" smtClean="0"/>
              <a:t>PCR,Genetic</a:t>
            </a:r>
            <a:r>
              <a:rPr lang="en-US" dirty="0" smtClean="0"/>
              <a:t> mapping, DNA typing and many others are all in the pathologist’s realm.</a:t>
            </a:r>
          </a:p>
          <a:p>
            <a:r>
              <a:rPr lang="en-US" dirty="0" smtClean="0"/>
              <a:t> Human Genome project is now being followed by Human Embryology Project.</a:t>
            </a:r>
          </a:p>
          <a:p>
            <a:r>
              <a:rPr lang="en-US" dirty="0" smtClean="0"/>
              <a:t>Use of embryonic </a:t>
            </a:r>
            <a:r>
              <a:rPr lang="en-US" dirty="0" err="1" smtClean="0"/>
              <a:t>tisssues</a:t>
            </a:r>
            <a:r>
              <a:rPr lang="en-US" dirty="0" smtClean="0"/>
              <a:t> as spare parts  in treatment of certain ailments. </a:t>
            </a:r>
          </a:p>
          <a:p>
            <a:r>
              <a:rPr lang="en-US" dirty="0" smtClean="0"/>
              <a:t>Those ‘with good’ genes survive longer- evolution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Gene therapy solutions</a:t>
            </a:r>
            <a:endParaRPr lang="en-US" dirty="0"/>
          </a:p>
        </p:txBody>
      </p:sp>
      <p:sp>
        <p:nvSpPr>
          <p:cNvPr id="3" name="Content Placeholder 2"/>
          <p:cNvSpPr>
            <a:spLocks noGrp="1"/>
          </p:cNvSpPr>
          <p:nvPr>
            <p:ph idx="1"/>
          </p:nvPr>
        </p:nvSpPr>
        <p:spPr>
          <a:xfrm>
            <a:off x="457200" y="1524000"/>
            <a:ext cx="8229600" cy="4389437"/>
          </a:xfrm>
        </p:spPr>
        <p:txBody>
          <a:bodyPr/>
          <a:lstStyle/>
          <a:p>
            <a:r>
              <a:rPr lang="en-US" dirty="0" smtClean="0"/>
              <a:t>Cloning </a:t>
            </a:r>
          </a:p>
          <a:p>
            <a:pPr>
              <a:buNone/>
            </a:pPr>
            <a:r>
              <a:rPr lang="en-US" dirty="0" smtClean="0"/>
              <a:t> - reproductive </a:t>
            </a:r>
            <a:r>
              <a:rPr lang="en-US" dirty="0" err="1" smtClean="0"/>
              <a:t>cloning;constructing</a:t>
            </a:r>
            <a:r>
              <a:rPr lang="en-US" dirty="0" smtClean="0"/>
              <a:t>  an egg using genetic material from another source</a:t>
            </a:r>
          </a:p>
          <a:p>
            <a:pPr>
              <a:buNone/>
            </a:pPr>
            <a:r>
              <a:rPr lang="en-US" dirty="0" smtClean="0"/>
              <a:t>  - </a:t>
            </a:r>
            <a:r>
              <a:rPr lang="en-US" dirty="0" err="1" smtClean="0"/>
              <a:t>dna</a:t>
            </a:r>
            <a:r>
              <a:rPr lang="en-US" dirty="0" smtClean="0"/>
              <a:t> cloning; </a:t>
            </a:r>
            <a:r>
              <a:rPr lang="en-US" dirty="0" err="1" smtClean="0"/>
              <a:t>dna</a:t>
            </a:r>
            <a:r>
              <a:rPr lang="en-US" dirty="0" smtClean="0"/>
              <a:t> is extracted from a host and replicated using plasmids</a:t>
            </a:r>
          </a:p>
          <a:p>
            <a:pPr>
              <a:buNone/>
            </a:pPr>
            <a:r>
              <a:rPr lang="en-US" dirty="0" smtClean="0"/>
              <a:t>   - therapeutic cloning; stem cells are extracted from embryo and used to treat host </a:t>
            </a:r>
          </a:p>
          <a:p>
            <a:r>
              <a:rPr lang="en-US" dirty="0" smtClean="0"/>
              <a:t>Genetic silencing; technique with which geneticists can deactivate an existing gene</a:t>
            </a:r>
          </a:p>
          <a:p>
            <a:r>
              <a:rPr lang="en-US" dirty="0" smtClean="0"/>
              <a:t>Gene splicing- </a:t>
            </a:r>
            <a:r>
              <a:rPr lang="en-US" dirty="0" err="1" smtClean="0"/>
              <a:t>dna</a:t>
            </a:r>
            <a:r>
              <a:rPr lang="en-US" dirty="0" smtClean="0"/>
              <a:t> from an organism is cut and some gene inserted. Useful in recombinant technology for production of insulin, vaccines etc</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forensics</a:t>
            </a:r>
            <a:endParaRPr lang="en-US" dirty="0"/>
          </a:p>
        </p:txBody>
      </p:sp>
      <p:sp>
        <p:nvSpPr>
          <p:cNvPr id="3" name="Content Placeholder 2"/>
          <p:cNvSpPr>
            <a:spLocks noGrp="1"/>
          </p:cNvSpPr>
          <p:nvPr>
            <p:ph idx="1"/>
          </p:nvPr>
        </p:nvSpPr>
        <p:spPr/>
        <p:txBody>
          <a:bodyPr/>
          <a:lstStyle/>
          <a:p>
            <a:r>
              <a:rPr lang="en-US" dirty="0" smtClean="0"/>
              <a:t>Paternity </a:t>
            </a:r>
            <a:r>
              <a:rPr lang="en-US" dirty="0" err="1" smtClean="0"/>
              <a:t>dna</a:t>
            </a:r>
            <a:r>
              <a:rPr lang="en-US" dirty="0" smtClean="0"/>
              <a:t> testing- easy DNA, </a:t>
            </a:r>
            <a:r>
              <a:rPr lang="en-US" dirty="0" err="1" smtClean="0"/>
              <a:t>genemetrics</a:t>
            </a:r>
            <a:r>
              <a:rPr lang="en-US" dirty="0" smtClean="0"/>
              <a:t> </a:t>
            </a:r>
          </a:p>
          <a:p>
            <a:r>
              <a:rPr lang="en-US" dirty="0" smtClean="0"/>
              <a:t>Crime scene trace evidence – blood , hair, secretions in sexual assault etc</a:t>
            </a:r>
          </a:p>
          <a:p>
            <a:r>
              <a:rPr lang="en-US" dirty="0" smtClean="0"/>
              <a:t>Mass accidents- matching body parts or identifying the bodies that cant be identified visually</a:t>
            </a:r>
          </a:p>
          <a:p>
            <a:r>
              <a:rPr lang="en-US" dirty="0" smtClean="0"/>
              <a:t>Decomposed or remains of tissues found during investigations to be matched to unknown or lost persons</a:t>
            </a:r>
          </a:p>
          <a:p>
            <a:r>
              <a:rPr lang="en-US" dirty="0" smtClean="0"/>
              <a:t>Following lineages/ tribes- Jews for example have preserved portions that they use for mapping out</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ChangeArrowheads="1"/>
          </p:cNvSpPr>
          <p:nvPr/>
        </p:nvSpPr>
        <p:spPr bwMode="auto">
          <a:xfrm>
            <a:off x="2409825" y="1047750"/>
            <a:ext cx="9144000" cy="0"/>
          </a:xfrm>
          <a:prstGeom prst="rect">
            <a:avLst/>
          </a:prstGeom>
          <a:noFill/>
          <a:ln w="9525">
            <a:noFill/>
            <a:miter lim="800000"/>
            <a:headEnd/>
            <a:tailEnd/>
          </a:ln>
          <a:effectLst/>
        </p:spPr>
        <p:txBody>
          <a:bodyPr>
            <a:spAutoFit/>
          </a:bodyPr>
          <a:lstStyle/>
          <a:p>
            <a:endParaRPr lang="en-US"/>
          </a:p>
        </p:txBody>
      </p:sp>
      <p:pic>
        <p:nvPicPr>
          <p:cNvPr id="165891" name="Picture 3" descr="chromosome.JPG (178464 bytes)"/>
          <p:cNvPicPr>
            <a:picLocks noChangeAspect="1" noChangeArrowheads="1"/>
          </p:cNvPicPr>
          <p:nvPr/>
        </p:nvPicPr>
        <p:blipFill>
          <a:blip r:embed="rId2" r:link="rId3" cstate="print"/>
          <a:srcRect/>
          <a:stretch>
            <a:fillRect/>
          </a:stretch>
        </p:blipFill>
        <p:spPr bwMode="auto">
          <a:xfrm>
            <a:off x="1828800" y="152400"/>
            <a:ext cx="5051425" cy="5562600"/>
          </a:xfrm>
          <a:prstGeom prst="rect">
            <a:avLst/>
          </a:prstGeom>
          <a:noFill/>
        </p:spPr>
      </p:pic>
      <p:sp>
        <p:nvSpPr>
          <p:cNvPr id="165892" name="Text Box 4"/>
          <p:cNvSpPr txBox="1">
            <a:spLocks noChangeArrowheads="1"/>
          </p:cNvSpPr>
          <p:nvPr/>
        </p:nvSpPr>
        <p:spPr bwMode="auto">
          <a:xfrm>
            <a:off x="2438400" y="5791200"/>
            <a:ext cx="4572000" cy="274638"/>
          </a:xfrm>
          <a:prstGeom prst="rect">
            <a:avLst/>
          </a:prstGeom>
          <a:noFill/>
          <a:ln w="9525">
            <a:noFill/>
            <a:miter lim="800000"/>
            <a:headEnd/>
            <a:tailEnd/>
          </a:ln>
          <a:effectLst/>
        </p:spPr>
        <p:txBody>
          <a:bodyPr>
            <a:spAutoFit/>
          </a:bodyPr>
          <a:lstStyle/>
          <a:p>
            <a:pPr>
              <a:spcBef>
                <a:spcPct val="50000"/>
              </a:spcBef>
            </a:pPr>
            <a:r>
              <a:rPr lang="en-US" sz="1200">
                <a:solidFill>
                  <a:srgbClr val="CC6600"/>
                </a:solidFill>
                <a:latin typeface="MS Sans Serif" charset="0"/>
                <a:ea typeface="ＭＳ Ｐゴシック" pitchFamily="34" charset="-128"/>
                <a:cs typeface="Times New Roman" pitchFamily="18" charset="0"/>
              </a:rPr>
              <a:t>Image source: </a:t>
            </a:r>
            <a:r>
              <a:rPr lang="en-US" sz="1200" b="1">
                <a:solidFill>
                  <a:srgbClr val="CC6600"/>
                </a:solidFill>
                <a:ea typeface="ＭＳ Ｐゴシック" pitchFamily="34" charset="-128"/>
                <a:cs typeface="Arial" pitchFamily="34" charset="0"/>
                <a:hlinkClick r:id="rId4"/>
              </a:rPr>
              <a:t>www.biotec.or.th/Genome/whatGenome.html</a:t>
            </a:r>
            <a:r>
              <a:rPr lang="en-US" sz="1200">
                <a:solidFill>
                  <a:srgbClr val="CC6600"/>
                </a:solidFill>
                <a:latin typeface="Times New Roman" pitchFamily="18" charset="0"/>
                <a:ea typeface="ＭＳ Ｐゴシック" pitchFamily="34" charset="-128"/>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p:cNvPicPr>
            <a:picLocks noChangeAspect="1" noChangeArrowheads="1"/>
          </p:cNvPicPr>
          <p:nvPr/>
        </p:nvPicPr>
        <p:blipFill>
          <a:blip r:embed="rId2" cstate="print"/>
          <a:srcRect/>
          <a:stretch>
            <a:fillRect/>
          </a:stretch>
        </p:blipFill>
        <p:spPr bwMode="auto">
          <a:xfrm>
            <a:off x="2190750" y="1028700"/>
            <a:ext cx="4762500"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spect="1" noChangeArrowheads="1"/>
          </p:cNvSpPr>
          <p:nvPr>
            <p:ph type="title"/>
          </p:nvPr>
        </p:nvSpPr>
        <p:spPr/>
        <p:txBody>
          <a:bodyPr/>
          <a:lstStyle/>
          <a:p>
            <a:pPr eaLnBrk="1" hangingPunct="1"/>
            <a:r>
              <a:rPr lang="en-US" smtClean="0"/>
              <a:t>Chromosomes</a:t>
            </a:r>
          </a:p>
        </p:txBody>
      </p:sp>
      <p:sp>
        <p:nvSpPr>
          <p:cNvPr id="25603" name="Rectangle 3"/>
          <p:cNvSpPr>
            <a:spLocks noGrp="1" noChangeArrowheads="1"/>
          </p:cNvSpPr>
          <p:nvPr>
            <p:ph type="body" idx="1"/>
          </p:nvPr>
        </p:nvSpPr>
        <p:spPr/>
        <p:txBody>
          <a:bodyPr/>
          <a:lstStyle/>
          <a:p>
            <a:pPr eaLnBrk="1" hangingPunct="1"/>
            <a:r>
              <a:rPr lang="en-US" sz="2800" dirty="0" smtClean="0"/>
              <a:t>DNA is packaged into individual </a:t>
            </a:r>
            <a:r>
              <a:rPr lang="en-US" sz="2800" i="1" dirty="0" smtClean="0"/>
              <a:t>chromosomes </a:t>
            </a:r>
            <a:r>
              <a:rPr lang="en-US" sz="2800" dirty="0" smtClean="0"/>
              <a:t>(along with proteins)</a:t>
            </a:r>
          </a:p>
          <a:p>
            <a:pPr eaLnBrk="1" hangingPunct="1"/>
            <a:r>
              <a:rPr lang="en-US" sz="2800" dirty="0"/>
              <a:t>DNA + associated chromosomal proteins = chromatin</a:t>
            </a:r>
          </a:p>
          <a:p>
            <a:pPr eaLnBrk="1" hangingPunct="1"/>
            <a:r>
              <a:rPr lang="en-US" sz="2800" i="1" dirty="0" smtClean="0"/>
              <a:t>prokaryotes </a:t>
            </a:r>
            <a:r>
              <a:rPr lang="en-US" sz="2800" dirty="0" smtClean="0"/>
              <a:t>(single-celled organisms lacking nuclei) have a single circular chromosome</a:t>
            </a:r>
          </a:p>
          <a:p>
            <a:pPr eaLnBrk="1" hangingPunct="1"/>
            <a:r>
              <a:rPr lang="en-US" sz="2800" i="1" dirty="0" smtClean="0"/>
              <a:t>eukaryotes </a:t>
            </a:r>
            <a:r>
              <a:rPr lang="en-US" sz="2800" dirty="0" smtClean="0"/>
              <a:t>(organisms with nuclei) have a species-specific number of linear chromosomes</a:t>
            </a:r>
          </a:p>
          <a:p>
            <a:pPr eaLnBrk="1" hangingPunct="1"/>
            <a:endParaRPr lang="en-US" sz="2800" dirty="0" smtClean="0"/>
          </a:p>
        </p:txBody>
      </p:sp>
    </p:spTree>
    <p:extLst>
      <p:ext uri="{BB962C8B-B14F-4D97-AF65-F5344CB8AC3E}">
        <p14:creationId xmlns:p14="http://schemas.microsoft.com/office/powerpoint/2010/main" xmlns="" val="1803199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38" name="Picture 2" descr="dna beschriftet_pr"/>
          <p:cNvPicPr>
            <a:picLocks noChangeAspect="1" noChangeArrowheads="1"/>
          </p:cNvPicPr>
          <p:nvPr/>
        </p:nvPicPr>
        <p:blipFill>
          <a:blip r:embed="rId3" cstate="print"/>
          <a:srcRect/>
          <a:stretch>
            <a:fillRect/>
          </a:stretch>
        </p:blipFill>
        <p:spPr bwMode="auto">
          <a:xfrm>
            <a:off x="792163" y="414338"/>
            <a:ext cx="4505325" cy="5711825"/>
          </a:xfrm>
          <a:prstGeom prst="rect">
            <a:avLst/>
          </a:prstGeom>
          <a:noFill/>
        </p:spPr>
      </p:pic>
      <p:sp>
        <p:nvSpPr>
          <p:cNvPr id="167939" name="Rectangle 3"/>
          <p:cNvSpPr>
            <a:spLocks noGrp="1" noChangeArrowheads="1"/>
          </p:cNvSpPr>
          <p:nvPr>
            <p:ph type="title"/>
          </p:nvPr>
        </p:nvSpPr>
        <p:spPr/>
        <p:txBody>
          <a:bodyPr/>
          <a:lstStyle/>
          <a:p>
            <a:r>
              <a:rPr lang="en-GB">
                <a:solidFill>
                  <a:srgbClr val="660033"/>
                </a:solidFill>
              </a:rPr>
              <a:t>DNA</a:t>
            </a:r>
          </a:p>
        </p:txBody>
      </p:sp>
      <p:sp>
        <p:nvSpPr>
          <p:cNvPr id="167940" name="Text Box 4"/>
          <p:cNvSpPr txBox="1">
            <a:spLocks noChangeArrowheads="1"/>
          </p:cNvSpPr>
          <p:nvPr/>
        </p:nvSpPr>
        <p:spPr bwMode="auto">
          <a:xfrm>
            <a:off x="6056313" y="1495425"/>
            <a:ext cx="2971800" cy="3387725"/>
          </a:xfrm>
          <a:prstGeom prst="rect">
            <a:avLst/>
          </a:prstGeom>
          <a:noFill/>
          <a:ln w="9525">
            <a:noFill/>
            <a:miter lim="800000"/>
            <a:headEnd/>
            <a:tailEnd/>
          </a:ln>
          <a:effectLst/>
        </p:spPr>
        <p:txBody>
          <a:bodyPr>
            <a:spAutoFit/>
          </a:bodyPr>
          <a:lstStyle/>
          <a:p>
            <a:pPr marL="180975" indent="-180975">
              <a:buFontTx/>
              <a:buChar char="•"/>
            </a:pPr>
            <a:r>
              <a:rPr lang="en-GB">
                <a:solidFill>
                  <a:srgbClr val="333366"/>
                </a:solidFill>
              </a:rPr>
              <a:t>~3.2 billion base pairs       in every cell build the human genome</a:t>
            </a:r>
          </a:p>
          <a:p>
            <a:pPr marL="180975" indent="-180975"/>
            <a:endParaRPr lang="en-GB">
              <a:solidFill>
                <a:srgbClr val="333366"/>
              </a:solidFill>
            </a:endParaRPr>
          </a:p>
          <a:p>
            <a:pPr marL="180975" indent="-180975">
              <a:buFontTx/>
              <a:buChar char="•"/>
            </a:pPr>
            <a:r>
              <a:rPr lang="en-GB">
                <a:solidFill>
                  <a:srgbClr val="333366"/>
                </a:solidFill>
              </a:rPr>
              <a:t>genes form only 1,5% of the human genome</a:t>
            </a:r>
          </a:p>
          <a:p>
            <a:pPr marL="180975" indent="-180975">
              <a:buFontTx/>
              <a:buChar char="•"/>
            </a:pPr>
            <a:endParaRPr lang="en-GB">
              <a:solidFill>
                <a:srgbClr val="333366"/>
              </a:solidFill>
            </a:endParaRPr>
          </a:p>
          <a:p>
            <a:pPr marL="180975" indent="-180975">
              <a:buFontTx/>
              <a:buChar char="•"/>
            </a:pPr>
            <a:r>
              <a:rPr lang="en-GB">
                <a:solidFill>
                  <a:srgbClr val="333366"/>
                </a:solidFill>
              </a:rPr>
              <a:t>a gene is a segment of the DNA, that encodes the constructon plan for a protein</a:t>
            </a:r>
          </a:p>
          <a:p>
            <a:pPr marL="180975" indent="-180975">
              <a:buFontTx/>
              <a:buChar char="•"/>
            </a:pPr>
            <a:endParaRPr lang="en-GB">
              <a:solidFill>
                <a:srgbClr val="333366"/>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t>DNA</a:t>
            </a:r>
          </a:p>
        </p:txBody>
      </p:sp>
      <p:sp>
        <p:nvSpPr>
          <p:cNvPr id="166915" name="Rectangle 3"/>
          <p:cNvSpPr>
            <a:spLocks noGrp="1" noChangeArrowheads="1"/>
          </p:cNvSpPr>
          <p:nvPr>
            <p:ph type="body" idx="1"/>
          </p:nvPr>
        </p:nvSpPr>
        <p:spPr/>
        <p:txBody>
          <a:bodyPr/>
          <a:lstStyle/>
          <a:p>
            <a:pPr>
              <a:lnSpc>
                <a:spcPct val="90000"/>
              </a:lnSpc>
            </a:pPr>
            <a:r>
              <a:rPr lang="en-US" sz="2400"/>
              <a:t>can be thought of as the “blueprint” for an organism</a:t>
            </a:r>
          </a:p>
          <a:p>
            <a:pPr>
              <a:lnSpc>
                <a:spcPct val="90000"/>
              </a:lnSpc>
            </a:pPr>
            <a:r>
              <a:rPr lang="en-US" sz="2400"/>
              <a:t>composed of small molecules called </a:t>
            </a:r>
            <a:r>
              <a:rPr lang="en-US" sz="2400" i="1"/>
              <a:t>nucleotides</a:t>
            </a:r>
          </a:p>
          <a:p>
            <a:pPr lvl="1">
              <a:lnSpc>
                <a:spcPct val="90000"/>
              </a:lnSpc>
            </a:pPr>
            <a:r>
              <a:rPr lang="en-US" sz="2000"/>
              <a:t>four different nucleotides distinguished by the four </a:t>
            </a:r>
            <a:r>
              <a:rPr lang="en-US" sz="2000" i="1"/>
              <a:t>bases</a:t>
            </a:r>
            <a:r>
              <a:rPr lang="en-US" sz="2000"/>
              <a:t>: adenine (A), cytosine (C), guanine (G) and thymine (T)</a:t>
            </a:r>
          </a:p>
          <a:p>
            <a:pPr>
              <a:lnSpc>
                <a:spcPct val="90000"/>
              </a:lnSpc>
            </a:pPr>
            <a:r>
              <a:rPr lang="en-US" sz="2400"/>
              <a:t>is a </a:t>
            </a:r>
            <a:r>
              <a:rPr lang="en-US" sz="2400" i="1"/>
              <a:t>polymer</a:t>
            </a:r>
            <a:r>
              <a:rPr lang="en-US" sz="2400"/>
              <a:t>: large molecule consisting of similar units (nucleotides in this case)</a:t>
            </a:r>
          </a:p>
          <a:p>
            <a:pPr>
              <a:lnSpc>
                <a:spcPct val="90000"/>
              </a:lnSpc>
            </a:pPr>
            <a:r>
              <a:rPr lang="en-US" sz="2400"/>
              <a:t>DNA is digital information</a:t>
            </a:r>
          </a:p>
          <a:p>
            <a:pPr>
              <a:lnSpc>
                <a:spcPct val="90000"/>
              </a:lnSpc>
            </a:pPr>
            <a:r>
              <a:rPr lang="en-US" sz="2400"/>
              <a:t>a single strand of DNA can be thought of as a string composed of the four letters: A, C, G, T</a:t>
            </a:r>
          </a:p>
          <a:p>
            <a:pPr algn="ctr">
              <a:lnSpc>
                <a:spcPct val="90000"/>
              </a:lnSpc>
              <a:buFontTx/>
              <a:buNone/>
            </a:pPr>
            <a:r>
              <a:rPr lang="en-US" sz="2400" b="1"/>
              <a:t>ctgctggaccgggtgctaggaccctgactgcc</a:t>
            </a:r>
          </a:p>
          <a:p>
            <a:pPr algn="ctr">
              <a:lnSpc>
                <a:spcPct val="90000"/>
              </a:lnSpc>
              <a:buFontTx/>
              <a:buNone/>
            </a:pPr>
            <a:r>
              <a:rPr lang="en-US" sz="2400" b="1"/>
              <a:t>cggggccgggggtgcggggcccgctgag</a:t>
            </a:r>
            <a:r>
              <a:rPr lang="en-US" sz="2400"/>
              <a:t>…</a:t>
            </a:r>
          </a:p>
          <a:p>
            <a:pPr>
              <a:lnSpc>
                <a:spcPct val="90000"/>
              </a:lnSpc>
            </a:pPr>
            <a:endParaRPr 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dirty="0"/>
              <a:t> </a:t>
            </a:r>
            <a:r>
              <a:rPr lang="en-US" dirty="0" smtClean="0"/>
              <a:t>GENES</a:t>
            </a:r>
          </a:p>
        </p:txBody>
      </p:sp>
      <p:sp>
        <p:nvSpPr>
          <p:cNvPr id="40963" name="Content Placeholder 2"/>
          <p:cNvSpPr>
            <a:spLocks noGrp="1"/>
          </p:cNvSpPr>
          <p:nvPr>
            <p:ph idx="1"/>
          </p:nvPr>
        </p:nvSpPr>
        <p:spPr/>
        <p:txBody>
          <a:bodyPr/>
          <a:lstStyle/>
          <a:p>
            <a:pPr eaLnBrk="1" hangingPunct="1"/>
            <a:r>
              <a:rPr lang="en-US" dirty="0" smtClean="0"/>
              <a:t>A gene is a unit of DNA that codes for a specific protein. </a:t>
            </a:r>
          </a:p>
          <a:p>
            <a:pPr eaLnBrk="1" hangingPunct="1"/>
            <a:r>
              <a:rPr lang="en-US" dirty="0" smtClean="0"/>
              <a:t>Genes consist of </a:t>
            </a:r>
            <a:r>
              <a:rPr lang="en-US" b="1" dirty="0" smtClean="0"/>
              <a:t>exons</a:t>
            </a:r>
            <a:r>
              <a:rPr lang="en-US" dirty="0" smtClean="0"/>
              <a:t> and </a:t>
            </a:r>
            <a:r>
              <a:rPr lang="en-US" b="1" dirty="0" smtClean="0"/>
              <a:t>introns</a:t>
            </a:r>
            <a:r>
              <a:rPr lang="en-US" dirty="0" smtClean="0"/>
              <a:t>. The exons contain the DNA code for the protein, while intervening introns, which make up most of the size of a gene, have an unknown function. </a:t>
            </a:r>
          </a:p>
          <a:p>
            <a:pPr eaLnBrk="1" hangingPunct="1"/>
            <a:r>
              <a:rPr lang="en-US" dirty="0" smtClean="0"/>
              <a:t>The introns must be cut out and the exons spliced together in the mRNA before it leaves the nucleus.</a:t>
            </a:r>
          </a:p>
          <a:p>
            <a:pPr eaLnBrk="1" hangingPunct="1"/>
            <a:r>
              <a:rPr lang="en-US" dirty="0"/>
              <a:t>The location of a gene on the chromosome is called the locus.</a:t>
            </a:r>
          </a:p>
          <a:p>
            <a:pPr eaLnBrk="1" hangingPunct="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r>
              <a:rPr lang="en-US" smtClean="0"/>
              <a:t>GENOTYPE, PHENOTYPE</a:t>
            </a:r>
          </a:p>
        </p:txBody>
      </p:sp>
      <p:sp>
        <p:nvSpPr>
          <p:cNvPr id="59395" name="Rectangle 3"/>
          <p:cNvSpPr>
            <a:spLocks noGrp="1"/>
          </p:cNvSpPr>
          <p:nvPr>
            <p:ph type="body" idx="1"/>
          </p:nvPr>
        </p:nvSpPr>
        <p:spPr/>
        <p:txBody>
          <a:bodyPr/>
          <a:lstStyle/>
          <a:p>
            <a:r>
              <a:rPr lang="en-US" dirty="0" smtClean="0"/>
              <a:t>The alleles that are present represent the </a:t>
            </a:r>
            <a:r>
              <a:rPr lang="en-US" b="1" dirty="0" smtClean="0"/>
              <a:t>genotype</a:t>
            </a:r>
            <a:r>
              <a:rPr lang="en-US" dirty="0" smtClean="0"/>
              <a:t> of a person. </a:t>
            </a:r>
          </a:p>
          <a:p>
            <a:r>
              <a:rPr lang="en-US" dirty="0" smtClean="0"/>
              <a:t>The expression of the genotype leads to the </a:t>
            </a:r>
            <a:r>
              <a:rPr lang="en-US" b="1" dirty="0" smtClean="0"/>
              <a:t>phenotype</a:t>
            </a:r>
            <a:r>
              <a:rPr lang="en-US" dirty="0" smtClean="0"/>
              <a:t>, or what is clinically apparent in the person. </a:t>
            </a:r>
          </a:p>
          <a:p>
            <a:r>
              <a:rPr lang="en-US" dirty="0" smtClean="0"/>
              <a:t>Genetic heterogeneity refers to the appearance of a common phenotype for several genotypes. </a:t>
            </a:r>
          </a:p>
          <a:p>
            <a:r>
              <a:rPr lang="en-US" dirty="0" smtClean="0"/>
              <a:t>Mutations refers to alteration from normal.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1547</TotalTime>
  <Words>2301</Words>
  <Application>Microsoft Office PowerPoint</Application>
  <PresentationFormat>On-screen Show (4:3)</PresentationFormat>
  <Paragraphs>213</Paragraphs>
  <Slides>40</Slides>
  <Notes>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        GENETIC BASIS OF          DISEASE AND DISORDERS</vt:lpstr>
      <vt:lpstr>GENETIC DISORDERS</vt:lpstr>
      <vt:lpstr>Slide 3</vt:lpstr>
      <vt:lpstr>Slide 4</vt:lpstr>
      <vt:lpstr>Chromosomes</vt:lpstr>
      <vt:lpstr>DNA</vt:lpstr>
      <vt:lpstr>DNA</vt:lpstr>
      <vt:lpstr> GENES</vt:lpstr>
      <vt:lpstr>GENOTYPE, PHENOTYPE</vt:lpstr>
      <vt:lpstr>    PROTOONCOGENES</vt:lpstr>
      <vt:lpstr>     PROTOONCOGENES</vt:lpstr>
      <vt:lpstr>       MUTATIONS</vt:lpstr>
      <vt:lpstr>SINGLE GENE MUTATIONS</vt:lpstr>
      <vt:lpstr>Chromosomal disorders</vt:lpstr>
      <vt:lpstr>Chromosomal disorders</vt:lpstr>
      <vt:lpstr>Chromosomal disorders</vt:lpstr>
      <vt:lpstr>Down syndrome (trisomy 21)</vt:lpstr>
      <vt:lpstr>Human Chromosomes karyotype(map)</vt:lpstr>
      <vt:lpstr>….</vt:lpstr>
      <vt:lpstr>PATTERNS OF INHERITANCE</vt:lpstr>
      <vt:lpstr>AUTOSOMAL RECESSIVE</vt:lpstr>
      <vt:lpstr>SICKLE CELL ANEMIA</vt:lpstr>
      <vt:lpstr>AUTOSOMAL DOMINANT</vt:lpstr>
      <vt:lpstr>MARFAN SYNDROME</vt:lpstr>
      <vt:lpstr>X-LINKED RECESSIVE</vt:lpstr>
      <vt:lpstr>HEMOPHILIA A</vt:lpstr>
      <vt:lpstr>X-LINKED DOMINANT</vt:lpstr>
      <vt:lpstr>PENETRANCE </vt:lpstr>
      <vt:lpstr>MULTIFACTORIAL INHERITANCE</vt:lpstr>
      <vt:lpstr>Major events in the history of Molecular Biology  1952 - 1960</vt:lpstr>
      <vt:lpstr>Major events in the history of Molecular Biology 1970</vt:lpstr>
      <vt:lpstr>Major events in the history of Molecular Biology 1970- 1977</vt:lpstr>
      <vt:lpstr>Major events in the history of Molecular Biology 1986 - 1995</vt:lpstr>
      <vt:lpstr>Major events in the history of Molecular Biology 2000-2001</vt:lpstr>
      <vt:lpstr>Major events in the history of Molecular Biology 2003- Present</vt:lpstr>
      <vt:lpstr>Clinical applications</vt:lpstr>
      <vt:lpstr>Clinical applications</vt:lpstr>
      <vt:lpstr>Gene therapy solutions</vt:lpstr>
      <vt:lpstr>forensics</vt:lpstr>
      <vt:lpstr>Slide 40</vt:lpstr>
    </vt:vector>
  </TitlesOfParts>
  <Company>MTAA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COLORECTAL CANCER Introduction Colorectal cancer is the third most common cause of cancer-related death in both men and women in the western hemisphere. According to the American Cancer Society, an estimated 105,500 new cases of colon cancer with 57,100 deaths will occur in the U.S. in 2003, accounting for about 10% of cancer deaths. Among the colon cancer patients, hereditary risk contributes approximately 20%. The main inherited colorectal cancers are the familial adenomatous polyposis (FAP) and the hereditary nonpolyposis colorectal cancers (HNPCC).  Etiology Colorectal cancer appears to be multifactorial in origin and includes environmental, hereditary factors and a genetic component.  Environmental factors particularly a high-fat, low-fiber diet is implicated in the development of colorectal cancer. It’s thought that this leads to reduced fecal bulk thus increased fecal transit time in the bowel and an altered bacterial flora there is thus potentially toxic oxidative byproducts. The increased fats equate to increased cholesterol that enhances bile acid synthesis that may be converted to potential carcinogens by intestinal bacteria.  Hereditary factors – this includes a family history and a personal history of cancer or polyps  Genetic factors this includes Familial adenomatous polyposis, Hereditary nonpolyposis colorectal cancer Inflammatory bowel disease (Crohn and ulcerative colitis) Others causes include Tobacco: Smoking, and in particular, smoking starting at a young age which increases the risk of colorectal cancer  by the production of toxic polycyclic aromatic amines and the induction of angiogenic mechanisms by tobacco smoke. Alcohol</dc:title>
  <dc:creator>NJIHIA</dc:creator>
  <cp:lastModifiedBy>DR.OKEMWA</cp:lastModifiedBy>
  <cp:revision>125</cp:revision>
  <dcterms:created xsi:type="dcterms:W3CDTF">2008-03-09T19:27:18Z</dcterms:created>
  <dcterms:modified xsi:type="dcterms:W3CDTF">2019-03-11T13:06:26Z</dcterms:modified>
</cp:coreProperties>
</file>