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332" r:id="rId4"/>
    <p:sldId id="259" r:id="rId5"/>
    <p:sldId id="260" r:id="rId6"/>
    <p:sldId id="333" r:id="rId7"/>
    <p:sldId id="401" r:id="rId8"/>
    <p:sldId id="339" r:id="rId9"/>
    <p:sldId id="261" r:id="rId10"/>
    <p:sldId id="394" r:id="rId11"/>
    <p:sldId id="397" r:id="rId12"/>
    <p:sldId id="262" r:id="rId13"/>
    <p:sldId id="311" r:id="rId14"/>
    <p:sldId id="264" r:id="rId15"/>
    <p:sldId id="265" r:id="rId16"/>
    <p:sldId id="266" r:id="rId17"/>
    <p:sldId id="398" r:id="rId18"/>
    <p:sldId id="268" r:id="rId19"/>
    <p:sldId id="269" r:id="rId20"/>
    <p:sldId id="386" r:id="rId21"/>
    <p:sldId id="270" r:id="rId22"/>
    <p:sldId id="387" r:id="rId23"/>
    <p:sldId id="271" r:id="rId24"/>
    <p:sldId id="276" r:id="rId25"/>
    <p:sldId id="277" r:id="rId26"/>
    <p:sldId id="279" r:id="rId27"/>
    <p:sldId id="281" r:id="rId28"/>
    <p:sldId id="282" r:id="rId29"/>
    <p:sldId id="283" r:id="rId30"/>
    <p:sldId id="284" r:id="rId31"/>
    <p:sldId id="285" r:id="rId32"/>
    <p:sldId id="287" r:id="rId33"/>
    <p:sldId id="393" r:id="rId34"/>
    <p:sldId id="290" r:id="rId35"/>
    <p:sldId id="291" r:id="rId36"/>
    <p:sldId id="292" r:id="rId37"/>
    <p:sldId id="293" r:id="rId38"/>
    <p:sldId id="338" r:id="rId39"/>
    <p:sldId id="294" r:id="rId40"/>
    <p:sldId id="295" r:id="rId41"/>
    <p:sldId id="299" r:id="rId42"/>
    <p:sldId id="300" r:id="rId43"/>
    <p:sldId id="301" r:id="rId44"/>
    <p:sldId id="385" r:id="rId45"/>
    <p:sldId id="384" r:id="rId46"/>
    <p:sldId id="388" r:id="rId47"/>
    <p:sldId id="302" r:id="rId48"/>
    <p:sldId id="335" r:id="rId49"/>
    <p:sldId id="336" r:id="rId50"/>
    <p:sldId id="337" r:id="rId51"/>
    <p:sldId id="303" r:id="rId52"/>
    <p:sldId id="304" r:id="rId53"/>
    <p:sldId id="307" r:id="rId54"/>
    <p:sldId id="308" r:id="rId55"/>
    <p:sldId id="309" r:id="rId56"/>
    <p:sldId id="310" r:id="rId57"/>
    <p:sldId id="316" r:id="rId58"/>
    <p:sldId id="399" r:id="rId59"/>
    <p:sldId id="367" r:id="rId60"/>
    <p:sldId id="318" r:id="rId61"/>
    <p:sldId id="374" r:id="rId62"/>
    <p:sldId id="375" r:id="rId63"/>
    <p:sldId id="376" r:id="rId64"/>
    <p:sldId id="319" r:id="rId65"/>
    <p:sldId id="377" r:id="rId66"/>
    <p:sldId id="371" r:id="rId67"/>
    <p:sldId id="320" r:id="rId68"/>
    <p:sldId id="378" r:id="rId69"/>
    <p:sldId id="382" r:id="rId70"/>
    <p:sldId id="327" r:id="rId71"/>
    <p:sldId id="381" r:id="rId72"/>
    <p:sldId id="322" r:id="rId73"/>
    <p:sldId id="383" r:id="rId74"/>
    <p:sldId id="329" r:id="rId75"/>
    <p:sldId id="330" r:id="rId76"/>
    <p:sldId id="366" r:id="rId77"/>
    <p:sldId id="400" r:id="rId78"/>
    <p:sldId id="389" r:id="rId79"/>
    <p:sldId id="331" r:id="rId80"/>
    <p:sldId id="390" r:id="rId81"/>
    <p:sldId id="391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44" d="100"/>
          <a:sy n="44" d="100"/>
        </p:scale>
        <p:origin x="-121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246DD7-38B4-4AAD-8DD9-48725738A3B2}" type="datetimeFigureOut">
              <a:rPr lang="en-US"/>
              <a:pPr>
                <a:defRPr/>
              </a:pPr>
              <a:t>8/15/2014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253391-9418-4E55-829A-30787C5C7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F370B6-E3AB-4B6F-8644-F86B994CA5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460A13-DFAE-4ED9-9B2C-3B9758B046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BE3AE-DC43-4D5C-A5F6-400F0D566A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4A5353-E282-4657-A7EA-33725A1ED0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574177-14F4-4E1B-B28E-F4FD547DD6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6CFC54-E5C1-41F7-BB53-C33CBBE457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FBC5B0-D794-4FEA-ABE0-D9AD5DC9C0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4C6FA1-EFB7-46EF-82BD-E0F98920F8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ED5A15-751D-48A6-A19B-F777F9DABB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0E453E-31BD-463E-ACA3-2A19E3EF7C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854C3A-D33F-4CFA-A075-339F7BE98C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D7F8B2-68DC-4685-ADF2-AAA2BA4A5C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59F7BF-E41F-42C6-A48D-A82629C11B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78BA8F-052C-43EB-AC5E-E7B75A7189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82957B-C274-4760-9300-77E2FFAC2D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F6999C-AC6D-4FB0-972C-895CEF60C0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6AFF2-A8F5-4338-9A16-3481C216A6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4C471F-2BC7-4CFA-B88D-683ACBC175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48D4F2-D5DF-4A65-9DAB-0B06010391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AE6026-CCAE-46EF-8B6B-02F3ABC637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BD3F3A-DFFE-455D-8234-6E3FEDA433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D05941-683F-4D06-B597-D38899EB0F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1219B8-98ED-408C-9F0F-C622948AF8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5752B4-9FDA-41E0-B935-3050A80E32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E1D7E-5E66-42B8-B586-09E0A35CA9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C3925B-A3BA-4921-8249-BA674BD77B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7576CB-8172-45C9-8EEB-2217856E68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B13B81-1666-4CB0-B203-79979893AA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361678-05D8-4653-BA22-2DADFCBE81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36805-4C99-400E-B29D-E9118741E6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ADFEF1-391F-4FB7-B391-7A5FF998C4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017FE0-DD2D-4DCE-977E-7E1D6F4BBA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2AA2E7-CBE1-40D2-AAC2-B053499D54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42D55D-2860-44D8-89E0-2E6BE6B8BE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10C62F-BE97-4B15-9470-C9CA98E4E6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252851-228D-41F3-A45F-F1A1CE81E0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7D0EA9-7F55-4EEB-BEEA-EB5A3C2062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CDE9C-AA24-410D-B750-9D1E675CFB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8517AA-1B7A-4444-92FE-ACE052CCEF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A65A95-3A3E-4B44-863B-1730490B4D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BBB1F4-4C40-4ECE-87A8-90C4FFEB9A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59970B-9EB9-4E73-A8B4-D36417036D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18E3-1F70-417D-B72F-C1ACBDBA4ADB}" type="datetimeFigureOut">
              <a:rPr lang="en-US"/>
              <a:pPr>
                <a:defRPr/>
              </a:pPr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83FD-4FE1-4A1C-B3AC-044195FCA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EC16-01CC-4473-B363-DBE86F022B9A}" type="datetimeFigureOut">
              <a:rPr lang="en-US"/>
              <a:pPr>
                <a:defRPr/>
              </a:pPr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48BE-AB19-4F70-A723-5DF45ED5B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838D-29AB-4D7D-8A1E-921B8AC7981F}" type="datetimeFigureOut">
              <a:rPr lang="en-US"/>
              <a:pPr>
                <a:defRPr/>
              </a:pPr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475F7-5494-41BA-8CB6-97066ABA1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6618-7422-4DC8-8742-DC23D9051158}" type="datetimeFigureOut">
              <a:rPr lang="en-US"/>
              <a:pPr>
                <a:defRPr/>
              </a:pPr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E08A-B687-424E-B2F5-BE03D6455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42BDE-7ABF-42FE-9CF1-2E3D0D0A90D7}" type="datetimeFigureOut">
              <a:rPr lang="en-US"/>
              <a:pPr>
                <a:defRPr/>
              </a:pPr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2654-5C91-423D-BBDD-C6B8CBDF8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9766-3060-4B73-8AF3-BB74AD665960}" type="datetimeFigureOut">
              <a:rPr lang="en-US"/>
              <a:pPr>
                <a:defRPr/>
              </a:pPr>
              <a:t>8/15/2014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3200-A480-48D8-981C-1636B7E8A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3D07-F4D8-478E-970D-5013372B2A3B}" type="datetimeFigureOut">
              <a:rPr lang="en-US"/>
              <a:pPr>
                <a:defRPr/>
              </a:pPr>
              <a:t>8/15/2014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05FE-F5D4-4747-93F3-85BA5F114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4BB3-16EC-4AB9-B740-CAC8CD7F4517}" type="datetimeFigureOut">
              <a:rPr lang="en-US"/>
              <a:pPr>
                <a:defRPr/>
              </a:pPr>
              <a:t>8/15/2014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F546-B0AC-42FA-8AFC-2D9A37B43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4C537-9EBB-4CAA-993A-BDFB8960323F}" type="datetimeFigureOut">
              <a:rPr lang="en-US"/>
              <a:pPr>
                <a:defRPr/>
              </a:pPr>
              <a:t>8/15/2014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A2A6-A9DE-463D-B043-1E37058F0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40FA-3907-4BFD-92D6-81D080B769C3}" type="datetimeFigureOut">
              <a:rPr lang="en-US"/>
              <a:pPr>
                <a:defRPr/>
              </a:pPr>
              <a:t>8/15/2014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8916-16DA-444D-B228-E50E5F5CF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BB5D-6F68-426B-B6DB-A0D71A0E4F79}" type="datetimeFigureOut">
              <a:rPr lang="en-US"/>
              <a:pPr>
                <a:defRPr/>
              </a:pPr>
              <a:t>8/15/2014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6F67-D924-4C10-9743-A18830318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9704E8-5938-4A73-9813-9001962630D5}" type="datetimeFigureOut">
              <a:rPr lang="en-US"/>
              <a:pPr>
                <a:defRPr/>
              </a:pPr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37FC05-4C39-4EBB-B404-BC19BBE0A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nejm.org/content/vol340/issue13/images/large/07f1.jpe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Haemoglobin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Sickle cell disease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Thalassaemias</a:t>
            </a:r>
            <a:endParaRPr lang="en-US" dirty="0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953000" y="60198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Dr </a:t>
            </a:r>
            <a:r>
              <a:rPr lang="en-US" sz="2400" dirty="0" smtClean="0">
                <a:latin typeface="Calibri" pitchFamily="34" charset="0"/>
              </a:rPr>
              <a:t>JA  RAJAB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1" name="Picture 2" descr="C:\Users\admin\Pictures\SCD frequenc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527050"/>
            <a:ext cx="4724400" cy="6302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Pictures\Map of SCD gene distributio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0"/>
            <a:ext cx="5791200" cy="6858000"/>
          </a:xfrm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248400" y="60960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Piel et al , 2010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248400" y="3810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Global distribution of the Sickle Cell 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895600"/>
            <a:ext cx="651389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Pathophysiology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46942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572000" y="533400"/>
            <a:ext cx="41148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Calibri" pitchFamily="34" charset="0"/>
              </a:rPr>
              <a:t>Substitution of  Thymine for Adenine in the sixth codon of the ß-globin gene leads to the replacement of a glutamic acid residue by a valine residue.</a:t>
            </a:r>
          </a:p>
          <a:p>
            <a:endParaRPr lang="en-US" sz="2600">
              <a:latin typeface="Calibri" pitchFamily="34" charset="0"/>
            </a:endParaRPr>
          </a:p>
          <a:p>
            <a:r>
              <a:rPr lang="en-US" sz="2600">
                <a:latin typeface="Calibri" pitchFamily="34" charset="0"/>
              </a:rPr>
              <a:t>Deoxygenation of HBS causes formation of HBS polymers  causing rbc sickling and damage to the membrane. Some sickle cells adhere to endothelial cells, leading to vaso-occlusion.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smtClean="0"/>
              <a:t>Triggers include infections, hypoxia, acidosis, physical exercise, cold, hypertonic dehydration, emotional stress etc</a:t>
            </a:r>
          </a:p>
          <a:p>
            <a:r>
              <a:rPr lang="en-US" smtClean="0"/>
              <a:t>Low O</a:t>
            </a:r>
            <a:r>
              <a:rPr lang="en-US" baseline="-25000" smtClean="0"/>
              <a:t>2  </a:t>
            </a:r>
            <a:r>
              <a:rPr lang="en-US" smtClean="0"/>
              <a:t> causes marked decrease in solubility, increased viscosity, and polymer formation </a:t>
            </a:r>
          </a:p>
          <a:p>
            <a:r>
              <a:rPr lang="en-US" smtClean="0"/>
              <a:t>Forms a gel-like substance containing Hb crystals - </a:t>
            </a:r>
            <a:r>
              <a:rPr lang="en-US" b="1" smtClean="0"/>
              <a:t>tactoids. </a:t>
            </a:r>
          </a:p>
          <a:p>
            <a:r>
              <a:rPr lang="en-US" smtClean="0"/>
              <a:t>EM reveals a parallel array of filaments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609600" y="3810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Pathophysiology 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mtClean="0"/>
              <a:t>Homozygosity for the mutation  - HbSS</a:t>
            </a:r>
          </a:p>
          <a:p>
            <a:r>
              <a:rPr lang="en-US" smtClean="0"/>
              <a:t>Heterozygous - HbAS or "sickle cell trait". </a:t>
            </a:r>
          </a:p>
          <a:p>
            <a:r>
              <a:rPr lang="en-US" smtClean="0"/>
              <a:t>Compound heterozygous:  </a:t>
            </a:r>
          </a:p>
          <a:p>
            <a:pPr lvl="1"/>
            <a:r>
              <a:rPr lang="en-US" smtClean="0"/>
              <a:t>sickle-haemoglobin C disease (HbSC), </a:t>
            </a:r>
          </a:p>
          <a:p>
            <a:pPr lvl="1"/>
            <a:r>
              <a:rPr lang="en-US" smtClean="0"/>
              <a:t>Sickle - thalassaemia (HbS/thal</a:t>
            </a:r>
            <a:r>
              <a:rPr lang="el-GR" smtClean="0"/>
              <a:t>) </a:t>
            </a:r>
            <a:endParaRPr lang="en-US" smtClean="0"/>
          </a:p>
          <a:p>
            <a:pPr lvl="1"/>
            <a:r>
              <a:rPr lang="en-US" smtClean="0"/>
              <a:t>others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09600" y="3810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Pathophysiology 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r>
              <a:rPr lang="en-US" smtClean="0"/>
              <a:t>Recurrent sickling causes irreversibly sickled cells</a:t>
            </a:r>
          </a:p>
          <a:p>
            <a:r>
              <a:rPr lang="en-US" smtClean="0"/>
              <a:t>Sickle RBCs adhere to endothelium because of increased stickiness</a:t>
            </a:r>
          </a:p>
          <a:p>
            <a:r>
              <a:rPr lang="en-US" smtClean="0"/>
              <a:t>Interaction of sickle cells with endothelium contributes to  vasoconstricion</a:t>
            </a:r>
          </a:p>
          <a:p>
            <a:r>
              <a:rPr lang="en-US" smtClean="0"/>
              <a:t>Hemolysis is a constant finding in sickle cell syndromes.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Inheritance: Autosomal recessive</a:t>
            </a:r>
          </a:p>
        </p:txBody>
      </p:sp>
      <p:pic>
        <p:nvPicPr>
          <p:cNvPr id="19459" name="Picture 2" descr="C:\Users\admin\Pictures\Autorecessive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8425" y="1600200"/>
            <a:ext cx="3867150" cy="4525963"/>
          </a:xfrm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667000" y="6172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HBAA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038600" y="6172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HBAS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5715000" y="6192838"/>
            <a:ext cx="76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HBSS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2895600" y="28956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HBAS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5562600" y="28956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HBAS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362200"/>
            <a:ext cx="746760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Clinical features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	</a:t>
            </a:r>
            <a:r>
              <a:rPr lang="en-US" sz="3600" b="1" smtClean="0"/>
              <a:t>Cardinal signs</a:t>
            </a:r>
            <a:r>
              <a:rPr lang="en-US" sz="3600" smtClean="0"/>
              <a:t>: 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(1) hemolytic anemia, </a:t>
            </a:r>
          </a:p>
          <a:p>
            <a:pPr>
              <a:buFont typeface="Arial" charset="0"/>
              <a:buNone/>
            </a:pPr>
            <a:r>
              <a:rPr lang="en-US" smtClean="0"/>
              <a:t>(2) painful vaso-occlusive crisis</a:t>
            </a:r>
          </a:p>
          <a:p>
            <a:pPr>
              <a:buFont typeface="Arial" charset="0"/>
              <a:buNone/>
            </a:pPr>
            <a:r>
              <a:rPr lang="en-US" smtClean="0"/>
              <a:t>(3) multiple organ damage with microinfarcts, including heart, skeleton, spleen, and central nervous system.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Epidemiology of </a:t>
            </a:r>
            <a:r>
              <a:rPr lang="en-US" dirty="0" err="1" smtClean="0"/>
              <a:t>haemoglobin</a:t>
            </a:r>
            <a:r>
              <a:rPr lang="en-US" dirty="0" smtClean="0"/>
              <a:t> disorders</a:t>
            </a:r>
          </a:p>
          <a:p>
            <a:endParaRPr lang="en-US" dirty="0" smtClean="0"/>
          </a:p>
          <a:p>
            <a:r>
              <a:rPr lang="en-US" dirty="0" smtClean="0"/>
              <a:t>Sickle cell </a:t>
            </a:r>
            <a:r>
              <a:rPr lang="en-US" dirty="0" smtClean="0"/>
              <a:t>disease </a:t>
            </a:r>
          </a:p>
          <a:p>
            <a:r>
              <a:rPr lang="en-US" dirty="0" err="1" smtClean="0"/>
              <a:t>Thalassaemias</a:t>
            </a:r>
            <a:endParaRPr lang="en-US" dirty="0" smtClean="0"/>
          </a:p>
          <a:p>
            <a:pPr lvl="1"/>
            <a:r>
              <a:rPr lang="en-US" dirty="0" err="1" smtClean="0"/>
              <a:t>Pathophysiology</a:t>
            </a:r>
            <a:endParaRPr lang="en-US" dirty="0" smtClean="0"/>
          </a:p>
          <a:p>
            <a:pPr lvl="1"/>
            <a:r>
              <a:rPr lang="en-US" dirty="0" smtClean="0"/>
              <a:t>Clinical features</a:t>
            </a:r>
          </a:p>
          <a:p>
            <a:pPr lvl="1"/>
            <a:r>
              <a:rPr lang="en-US" dirty="0" smtClean="0"/>
              <a:t>Investigation</a:t>
            </a:r>
          </a:p>
          <a:p>
            <a:pPr lvl="1"/>
            <a:r>
              <a:rPr lang="en-US" dirty="0" smtClean="0"/>
              <a:t>Principles of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/>
          <a:lstStyle/>
          <a:p>
            <a:r>
              <a:rPr lang="en-US" b="1" smtClean="0"/>
              <a:t>Anemia</a:t>
            </a:r>
            <a:r>
              <a:rPr lang="en-US" smtClean="0"/>
              <a:t> is universally present. </a:t>
            </a:r>
          </a:p>
          <a:p>
            <a:pPr lvl="1"/>
            <a:r>
              <a:rPr lang="en-US" smtClean="0"/>
              <a:t>It is chronic  hemolytic</a:t>
            </a:r>
          </a:p>
          <a:p>
            <a:pPr lvl="1"/>
            <a:r>
              <a:rPr lang="en-US" smtClean="0"/>
              <a:t>Megaloblastic changes secondary to folate deficiency may complicate anaemia. </a:t>
            </a:r>
          </a:p>
          <a:p>
            <a:pPr lvl="1"/>
            <a:r>
              <a:rPr lang="en-US" smtClean="0"/>
              <a:t>Periodic bouts of hyperhemolysis may occur.</a:t>
            </a:r>
          </a:p>
          <a:p>
            <a:r>
              <a:rPr lang="en-US" b="1" smtClean="0"/>
              <a:t>Aplastic crises </a:t>
            </a:r>
            <a:r>
              <a:rPr lang="en-US" smtClean="0"/>
              <a:t>– a serious complication </a:t>
            </a:r>
          </a:p>
          <a:p>
            <a:pPr lvl="1"/>
            <a:r>
              <a:rPr lang="en-US" smtClean="0"/>
              <a:t>Caused by infection with the Parvovirus B-19 (B19V); </a:t>
            </a:r>
          </a:p>
          <a:p>
            <a:pPr lvl="1"/>
            <a:r>
              <a:rPr lang="en-US" smtClean="0"/>
              <a:t>virus infects RBC progenitors in BM</a:t>
            </a:r>
          </a:p>
          <a:p>
            <a:pPr lvl="1"/>
            <a:r>
              <a:rPr lang="en-US" smtClean="0"/>
              <a:t>very rapid drop in Hb </a:t>
            </a:r>
          </a:p>
          <a:p>
            <a:pPr lvl="1"/>
            <a:r>
              <a:rPr lang="en-US" smtClean="0"/>
              <a:t>Condition is self-limited, BM recovery in 7-10 days 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63"/>
          </a:xfrm>
        </p:spPr>
        <p:txBody>
          <a:bodyPr/>
          <a:lstStyle/>
          <a:p>
            <a:r>
              <a:rPr lang="en-US" smtClean="0"/>
              <a:t>Sickle cell crises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sz="3300" smtClean="0"/>
              <a:t>Vaso-oclusion occurs in the various parts of the body in steady state</a:t>
            </a:r>
          </a:p>
          <a:p>
            <a:endParaRPr lang="en-US" sz="3300" b="1" smtClean="0"/>
          </a:p>
          <a:p>
            <a:r>
              <a:rPr lang="en-US" sz="3300" b="1" smtClean="0"/>
              <a:t>Sickle cell crises:  </a:t>
            </a:r>
            <a:r>
              <a:rPr lang="en-US" sz="3300" smtClean="0"/>
              <a:t>An increase in intensity of what is occurring in steady state; acute illness characterized by an  exacerbation of the clinical features of SCD </a:t>
            </a:r>
          </a:p>
          <a:p>
            <a:endParaRPr lang="en-US" smtClean="0"/>
          </a:p>
          <a:p>
            <a:pPr lvl="1"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Sickle cell crises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900" smtClean="0"/>
              <a:t>Haemolytic</a:t>
            </a:r>
          </a:p>
          <a:p>
            <a:pPr lvl="1"/>
            <a:r>
              <a:rPr lang="en-US" sz="2900" smtClean="0"/>
              <a:t>Thrombotic or painful</a:t>
            </a:r>
          </a:p>
          <a:p>
            <a:pPr lvl="1"/>
            <a:r>
              <a:rPr lang="en-US" sz="2900" smtClean="0"/>
              <a:t>Aplastic</a:t>
            </a:r>
          </a:p>
          <a:p>
            <a:pPr lvl="1"/>
            <a:r>
              <a:rPr lang="en-US" sz="2900" smtClean="0"/>
              <a:t>Acute splenic sequestration</a:t>
            </a:r>
          </a:p>
          <a:p>
            <a:pPr lvl="1"/>
            <a:r>
              <a:rPr lang="en-US" sz="2900" smtClean="0"/>
              <a:t>Chest syndrome</a:t>
            </a:r>
          </a:p>
          <a:p>
            <a:pPr lvl="1"/>
            <a:r>
              <a:rPr lang="en-US" sz="2900" smtClean="0"/>
              <a:t>Stroke</a:t>
            </a:r>
          </a:p>
          <a:p>
            <a:pPr lvl="1"/>
            <a:r>
              <a:rPr lang="en-US" sz="2900" smtClean="0"/>
              <a:t>Infective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mtClean="0"/>
              <a:t>Crisis begins suddenly, triggers may be noted in cases: infection, temp. change etc</a:t>
            </a:r>
          </a:p>
          <a:p>
            <a:r>
              <a:rPr lang="en-US" smtClean="0"/>
              <a:t>Precipitating cause often not determined</a:t>
            </a:r>
          </a:p>
          <a:p>
            <a:r>
              <a:rPr lang="en-US" smtClean="0"/>
              <a:t>Severe deep pain is present in the extremities, involving long bones, abdomen, face</a:t>
            </a:r>
          </a:p>
          <a:p>
            <a:r>
              <a:rPr lang="en-US" smtClean="0"/>
              <a:t>Pain may be accompanied by fever, malaise, and leukocytosis.</a:t>
            </a:r>
          </a:p>
          <a:p>
            <a:r>
              <a:rPr lang="en-US" smtClean="0"/>
              <a:t>Frequency of crisis is variable</a:t>
            </a:r>
          </a:p>
          <a:p>
            <a:endParaRPr lang="en-US" smtClean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143000" y="2286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Sickle cell crises 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792162"/>
          </a:xfrm>
        </p:spPr>
        <p:txBody>
          <a:bodyPr/>
          <a:lstStyle/>
          <a:p>
            <a:r>
              <a:rPr lang="en-US" sz="3800" b="1" smtClean="0"/>
              <a:t>Manifestations of sickle cell disease</a:t>
            </a:r>
            <a:r>
              <a:rPr lang="en-US" sz="3800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16525"/>
          </a:xfrm>
        </p:spPr>
        <p:txBody>
          <a:bodyPr/>
          <a:lstStyle/>
          <a:p>
            <a:r>
              <a:rPr lang="en-US" smtClean="0"/>
              <a:t>SCD usually manifests early in childhood. </a:t>
            </a:r>
          </a:p>
          <a:p>
            <a:pPr lvl="1"/>
            <a:r>
              <a:rPr lang="en-US" smtClean="0"/>
              <a:t>For the first 3 months of life, infants are protected (elevated levels of Hb F)</a:t>
            </a:r>
          </a:p>
          <a:p>
            <a:endParaRPr lang="en-US" smtClean="0"/>
          </a:p>
          <a:p>
            <a:r>
              <a:rPr lang="en-US" smtClean="0"/>
              <a:t>From ~ 3 months - frequent infections, pain anaemia, splenomegaly, later jaundice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600"/>
          </a:xfrm>
        </p:spPr>
        <p:txBody>
          <a:bodyPr/>
          <a:lstStyle/>
          <a:p>
            <a:r>
              <a:rPr lang="en-US" sz="3600" smtClean="0"/>
              <a:t>From 6 – 9 months  - </a:t>
            </a:r>
            <a:r>
              <a:rPr lang="en-US" sz="3600" b="1" smtClean="0"/>
              <a:t>hand-foot</a:t>
            </a:r>
            <a:r>
              <a:rPr lang="en-US" sz="3600" smtClean="0"/>
              <a:t> syndrome: </a:t>
            </a:r>
          </a:p>
          <a:p>
            <a:endParaRPr lang="en-US" sz="3600" smtClean="0"/>
          </a:p>
          <a:p>
            <a:pPr lvl="1"/>
            <a:r>
              <a:rPr lang="en-US" sz="3200" smtClean="0"/>
              <a:t>Dactylitis presenting as painful swelling of the dorsum of the hand and foot. </a:t>
            </a:r>
          </a:p>
          <a:p>
            <a:pPr lvl="1"/>
            <a:r>
              <a:rPr lang="en-US" sz="3200" smtClean="0"/>
              <a:t>Cortical thinning and destruction of the metacarpal and metatarsal bones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638800"/>
          </a:xfrm>
        </p:spPr>
        <p:txBody>
          <a:bodyPr/>
          <a:lstStyle/>
          <a:p>
            <a:pPr marL="342900" lvl="2" indent="-342900"/>
            <a:r>
              <a:rPr lang="en-US" sz="2800" smtClean="0"/>
              <a:t>Spleen:  Repeated infarction  leads to fibrosis and shrinkage of  spleen - </a:t>
            </a:r>
            <a:r>
              <a:rPr lang="en-US" sz="2800" b="1" smtClean="0"/>
              <a:t>autosplenectomy</a:t>
            </a:r>
          </a:p>
          <a:p>
            <a:pPr marL="342900" lvl="2" indent="-342900"/>
            <a:endParaRPr lang="en-US" sz="2800" smtClean="0"/>
          </a:p>
          <a:p>
            <a:pPr marL="342900" lvl="2" indent="-342900"/>
            <a:r>
              <a:rPr lang="en-US" sz="2800" smtClean="0"/>
              <a:t>Hyposplenism contributes to immune deficiency  (failure of opsonization) </a:t>
            </a:r>
          </a:p>
          <a:p>
            <a:pPr marL="800100" lvl="3" indent="-342900"/>
            <a:r>
              <a:rPr lang="en-US" sz="2800" smtClean="0"/>
              <a:t>susceptibility to infection by encapsulated microorganisms, esp.  </a:t>
            </a:r>
            <a:r>
              <a:rPr lang="en-US" sz="2800" i="1" smtClean="0"/>
              <a:t>S. pneumoniae, </a:t>
            </a:r>
            <a:r>
              <a:rPr lang="en-US" sz="2800" smtClean="0"/>
              <a:t>gram-negative organisms, esp. </a:t>
            </a:r>
            <a:r>
              <a:rPr lang="en-US" sz="2800" i="1" smtClean="0"/>
              <a:t>Salmonella</a:t>
            </a:r>
            <a:endParaRPr lang="en-US" sz="2800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Frequent occurrence of </a:t>
            </a:r>
            <a:r>
              <a:rPr lang="en-US" i="1" smtClean="0"/>
              <a:t>Salmonella</a:t>
            </a:r>
            <a:r>
              <a:rPr lang="en-US" smtClean="0"/>
              <a:t> osteomyelitis in areas of bone weakened by infarction.</a:t>
            </a:r>
          </a:p>
          <a:p>
            <a:pPr marL="342900" lvl="2" indent="-342900"/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smtClean="0"/>
              <a:t>Acute chest syndrome</a:t>
            </a:r>
            <a:r>
              <a:rPr lang="en-US" smtClean="0"/>
              <a:t> (Medical emergency)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40% all patients; more common in children</a:t>
            </a:r>
          </a:p>
          <a:p>
            <a:pPr lvl="1"/>
            <a:r>
              <a:rPr lang="en-US" smtClean="0"/>
              <a:t>Fat embolism (from BM infarction) is important  in the causation. </a:t>
            </a:r>
          </a:p>
          <a:p>
            <a:pPr lvl="1"/>
            <a:r>
              <a:rPr lang="en-US" smtClean="0"/>
              <a:t>May result in acute respiratory distress syndrome (ARDS).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	Central nervous system </a:t>
            </a:r>
          </a:p>
          <a:p>
            <a:endParaRPr lang="en-US" b="1" smtClean="0"/>
          </a:p>
          <a:p>
            <a:r>
              <a:rPr lang="en-US" smtClean="0"/>
              <a:t>devastating aspect of SCD.</a:t>
            </a:r>
          </a:p>
          <a:p>
            <a:r>
              <a:rPr lang="en-US" smtClean="0"/>
              <a:t>It is most prevalent in childhood and adolescence. </a:t>
            </a:r>
          </a:p>
          <a:p>
            <a:pPr lvl="1"/>
            <a:r>
              <a:rPr lang="en-US" smtClean="0"/>
              <a:t>Stroke - mostly thrombotic, may be hemorrhagic.  </a:t>
            </a:r>
          </a:p>
          <a:p>
            <a:pPr lvl="1"/>
            <a:r>
              <a:rPr lang="en-US" smtClean="0"/>
              <a:t>silent CNS damage with cognitive impairment more often seen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096000"/>
          </a:xfrm>
        </p:spPr>
        <p:txBody>
          <a:bodyPr/>
          <a:lstStyle/>
          <a:p>
            <a:r>
              <a:rPr lang="en-US" b="1" smtClean="0"/>
              <a:t>Heart:</a:t>
            </a:r>
          </a:p>
          <a:p>
            <a:pPr lvl="1"/>
            <a:r>
              <a:rPr lang="en-US" smtClean="0"/>
              <a:t>Dilation of both ventricles and the left atrium  </a:t>
            </a:r>
          </a:p>
          <a:p>
            <a:pPr lvl="1"/>
            <a:r>
              <a:rPr lang="en-US" smtClean="0"/>
              <a:t>Usually, a systolic murmur is present</a:t>
            </a:r>
          </a:p>
          <a:p>
            <a:endParaRPr lang="en-US" b="1" smtClean="0"/>
          </a:p>
          <a:p>
            <a:r>
              <a:rPr lang="en-US" b="1" smtClean="0"/>
              <a:t>Liver &amp; gall bladder</a:t>
            </a:r>
            <a:r>
              <a:rPr lang="en-US" smtClean="0"/>
              <a:t>:</a:t>
            </a:r>
          </a:p>
          <a:p>
            <a:pPr lvl="1"/>
            <a:r>
              <a:rPr lang="en-US" smtClean="0"/>
              <a:t>Bile stones (cholelithiasis) - may be asymptomatic or result in acute cholecystitis</a:t>
            </a:r>
          </a:p>
          <a:p>
            <a:pPr lvl="1"/>
            <a:r>
              <a:rPr lang="en-US" smtClean="0"/>
              <a:t>Hepatopathy may be present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2971800"/>
            <a:ext cx="581441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Sickle cell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r>
              <a:rPr lang="en-US" b="1" smtClean="0"/>
              <a:t>Bones/joints: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Repeated infarction of joints, bones, and growth plates leads to aseptic necrosis, esp. in weight bearing areas such as the femur (aseptic necrosis of the head of femur). </a:t>
            </a:r>
          </a:p>
          <a:p>
            <a:pPr lvl="1"/>
            <a:r>
              <a:rPr lang="en-US" smtClean="0"/>
              <a:t>10 - 50% adolescents and adults</a:t>
            </a:r>
          </a:p>
          <a:p>
            <a:r>
              <a:rPr lang="en-US" b="1" smtClean="0"/>
              <a:t>Kidneys: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Lose concentrating capacity (dehydration) and large loss of water ; </a:t>
            </a:r>
          </a:p>
          <a:p>
            <a:pPr lvl="1"/>
            <a:r>
              <a:rPr lang="en-US" smtClean="0"/>
              <a:t>Renal failure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6248400"/>
          </a:xfrm>
        </p:spPr>
        <p:txBody>
          <a:bodyPr/>
          <a:lstStyle/>
          <a:p>
            <a:endParaRPr lang="en-US" b="1" smtClean="0"/>
          </a:p>
          <a:p>
            <a:r>
              <a:rPr lang="en-US" b="1" smtClean="0"/>
              <a:t>Lungs:</a:t>
            </a:r>
          </a:p>
          <a:p>
            <a:pPr lvl="1"/>
            <a:r>
              <a:rPr lang="en-US" smtClean="0"/>
              <a:t>Lungs develop microinfarction – aggravating the sickling process. </a:t>
            </a:r>
          </a:p>
          <a:p>
            <a:pPr lvl="1"/>
            <a:r>
              <a:rPr lang="en-US" smtClean="0"/>
              <a:t>Pulmonary hypertension &gt; 40% of adults with SCD (worsens with age); seen also in children</a:t>
            </a:r>
          </a:p>
          <a:p>
            <a:endParaRPr lang="en-US" b="1" smtClean="0"/>
          </a:p>
          <a:p>
            <a:r>
              <a:rPr lang="en-US" b="1" smtClean="0"/>
              <a:t>Priapism - </a:t>
            </a:r>
            <a:r>
              <a:rPr lang="en-US" smtClean="0"/>
              <a:t>serious complication, tends to occur repeatedly, may lead to impotence. 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638800"/>
          </a:xfrm>
        </p:spPr>
        <p:txBody>
          <a:bodyPr/>
          <a:lstStyle/>
          <a:p>
            <a:r>
              <a:rPr lang="en-US" b="1" smtClean="0"/>
              <a:t>Eyes</a:t>
            </a:r>
          </a:p>
          <a:p>
            <a:pPr lvl="1"/>
            <a:r>
              <a:rPr lang="en-US" smtClean="0"/>
              <a:t>Retinal vascular changes</a:t>
            </a:r>
          </a:p>
          <a:p>
            <a:pPr lvl="1"/>
            <a:r>
              <a:rPr lang="en-US" smtClean="0"/>
              <a:t>proliferative retinitis (common in Hb SC ) may lead vision loss </a:t>
            </a:r>
          </a:p>
          <a:p>
            <a:r>
              <a:rPr lang="en-US" b="1" smtClean="0"/>
              <a:t>Pregnancy </a:t>
            </a:r>
          </a:p>
          <a:p>
            <a:pPr lvl="1"/>
            <a:r>
              <a:rPr lang="en-US" smtClean="0"/>
              <a:t>High rate of fetal loss (spontaneous abortion)</a:t>
            </a:r>
          </a:p>
          <a:p>
            <a:pPr lvl="1"/>
            <a:r>
              <a:rPr lang="en-US" smtClean="0"/>
              <a:t>Newborns of mothers with SCD often premature/low birth weight.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  <a:p>
            <a:r>
              <a:rPr lang="en-US" smtClean="0"/>
              <a:t>Causes of death:</a:t>
            </a:r>
          </a:p>
          <a:p>
            <a:pPr lvl="1"/>
            <a:r>
              <a:rPr lang="en-US" smtClean="0"/>
              <a:t>Infections (bacterial), sepsis</a:t>
            </a:r>
          </a:p>
          <a:p>
            <a:pPr lvl="1"/>
            <a:r>
              <a:rPr lang="en-US" smtClean="0"/>
              <a:t>Acute chest syndrome</a:t>
            </a:r>
          </a:p>
          <a:p>
            <a:pPr lvl="1"/>
            <a:r>
              <a:rPr lang="en-US" smtClean="0"/>
              <a:t>Pulmonary embolus</a:t>
            </a:r>
          </a:p>
          <a:p>
            <a:pPr lvl="1"/>
            <a:r>
              <a:rPr lang="en-US" smtClean="0"/>
              <a:t>Acute splenic sequestration</a:t>
            </a:r>
          </a:p>
          <a:p>
            <a:pPr lvl="1"/>
            <a:r>
              <a:rPr lang="en-US" smtClean="0"/>
              <a:t>CRF</a:t>
            </a:r>
          </a:p>
          <a:p>
            <a:pPr lvl="1"/>
            <a:r>
              <a:rPr lang="en-US" smtClean="0"/>
              <a:t>CVA</a:t>
            </a:r>
          </a:p>
          <a:p>
            <a:pPr lvl="1"/>
            <a:r>
              <a:rPr lang="en-US" smtClean="0"/>
              <a:t>Chronic organ disease – liver cirrhosis</a:t>
            </a:r>
          </a:p>
          <a:p>
            <a:pPr lvl="1"/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286000"/>
            <a:ext cx="732162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Physical features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r>
              <a:rPr lang="en-US" b="1" smtClean="0"/>
              <a:t>Physical findings </a:t>
            </a:r>
            <a:r>
              <a:rPr lang="en-US" smtClean="0"/>
              <a:t>: </a:t>
            </a:r>
          </a:p>
          <a:p>
            <a:pPr lvl="1"/>
            <a:r>
              <a:rPr lang="en-US" smtClean="0"/>
              <a:t>Jaundice</a:t>
            </a:r>
          </a:p>
          <a:p>
            <a:pPr lvl="1"/>
            <a:r>
              <a:rPr lang="en-US" smtClean="0"/>
              <a:t>Pallor </a:t>
            </a:r>
          </a:p>
          <a:p>
            <a:pPr lvl="1"/>
            <a:r>
              <a:rPr lang="en-US" smtClean="0"/>
              <a:t>A systolic murmur  </a:t>
            </a:r>
          </a:p>
          <a:p>
            <a:pPr lvl="1"/>
            <a:r>
              <a:rPr lang="en-US" smtClean="0"/>
              <a:t>In childhood, splenomegaly ; very tender and firm in splenic crisis</a:t>
            </a:r>
          </a:p>
          <a:p>
            <a:pPr lvl="1"/>
            <a:r>
              <a:rPr lang="en-US" smtClean="0"/>
              <a:t>In adolescent and adulthood - leg ulcers (over malleoli) (20% pts)</a:t>
            </a:r>
          </a:p>
          <a:p>
            <a:pPr lvl="1"/>
            <a:r>
              <a:rPr lang="en-US" smtClean="0"/>
              <a:t>Joint deformity eg hip</a:t>
            </a:r>
          </a:p>
          <a:p>
            <a:pPr lvl="1"/>
            <a:r>
              <a:rPr lang="en-US" smtClean="0"/>
              <a:t>Fundoscopy - abnormal or corkscrew-shaped blood vessels may be seen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3200" smtClean="0"/>
              <a:t>Musculoskeletal deformities </a:t>
            </a:r>
          </a:p>
          <a:p>
            <a:pPr marL="742950" lvl="2" indent="-342900"/>
            <a:r>
              <a:rPr lang="en-US" sz="2800" smtClean="0"/>
              <a:t>Skull bossing</a:t>
            </a:r>
          </a:p>
          <a:p>
            <a:pPr marL="742950" lvl="2" indent="-342900"/>
            <a:r>
              <a:rPr lang="en-US" sz="2800" smtClean="0"/>
              <a:t>Shortening of fingers</a:t>
            </a:r>
          </a:p>
          <a:p>
            <a:pPr marL="742950" lvl="2" indent="-342900"/>
            <a:r>
              <a:rPr lang="en-US" sz="2800" smtClean="0"/>
              <a:t>Limping – Pain/hip joint abnormality</a:t>
            </a:r>
          </a:p>
          <a:p>
            <a:pPr marL="342900" lvl="1" indent="-342900"/>
            <a:r>
              <a:rPr lang="en-US" sz="3200" smtClean="0"/>
              <a:t>Splenomegaly, hepatomegaly</a:t>
            </a:r>
          </a:p>
          <a:p>
            <a:pPr marL="342900" lvl="1" indent="-342900"/>
            <a:r>
              <a:rPr lang="en-US" sz="3200" smtClean="0"/>
              <a:t>Priapism etc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39" name="Content Placeholder 5" descr="SCD skull boss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66800"/>
            <a:ext cx="4648200" cy="4525963"/>
          </a:xfrm>
        </p:spPr>
      </p:pic>
      <p:pic>
        <p:nvPicPr>
          <p:cNvPr id="39940" name="Picture 6" descr="Bossed%20Sku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66800"/>
            <a:ext cx="3503613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Dactylitis (Hand-Foot syndrome)</a:t>
            </a:r>
          </a:p>
        </p:txBody>
      </p:sp>
      <p:pic>
        <p:nvPicPr>
          <p:cNvPr id="40963" name="Picture 2" descr="C:\Users\admin\Desktop\dactylitis-sc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28800"/>
            <a:ext cx="2343150" cy="3314700"/>
          </a:xfrm>
        </p:spPr>
      </p:pic>
      <p:pic>
        <p:nvPicPr>
          <p:cNvPr id="40964" name="Picture 3" descr="C:\Users\admin\Desktop\gr3-mi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81200"/>
            <a:ext cx="43830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3962400" y="5486400"/>
            <a:ext cx="487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Cortical thinning, avascular necrosis of the metacarpals and metatarsals</a:t>
            </a:r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228600" y="57912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Soft tissue swelling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Skeletal abnormalities</a:t>
            </a:r>
          </a:p>
        </p:txBody>
      </p:sp>
      <p:pic>
        <p:nvPicPr>
          <p:cNvPr id="41987" name="Content Placeholder 3" descr="shortened%20fing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828800"/>
            <a:ext cx="2590800" cy="3124200"/>
          </a:xfrm>
        </p:spPr>
      </p:pic>
      <p:pic>
        <p:nvPicPr>
          <p:cNvPr id="41988" name="Picture 2" descr="C:\Users\admin\Desktop\954354-958850-2062t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335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381000" y="57912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Hair on end appearance</a:t>
            </a:r>
          </a:p>
        </p:txBody>
      </p:sp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5715000" y="5410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Shortening of digits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Introduction: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smtClean="0"/>
              <a:t>Written account 1874 – A. Horton; 1910 -  first reported case in the literature by J.Herrick  </a:t>
            </a:r>
          </a:p>
          <a:p>
            <a:r>
              <a:rPr lang="en-US" smtClean="0"/>
              <a:t>Originated in West Africa, where it has the highest prevalence. </a:t>
            </a:r>
          </a:p>
          <a:p>
            <a:r>
              <a:rPr lang="en-US" smtClean="0"/>
              <a:t>East Africa high prevalence areas </a:t>
            </a:r>
          </a:p>
          <a:p>
            <a:pPr lvl="1"/>
            <a:r>
              <a:rPr lang="en-US" smtClean="0"/>
              <a:t>Present to a lesser extent in India, Mediterranean region.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CD 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410200" y="4572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Pictographs showing chronic leg ulcers as seen in SCA.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up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/>
              <a:t>Laboratory Diagnosis:</a:t>
            </a:r>
          </a:p>
          <a:p>
            <a:r>
              <a:rPr lang="en-US" dirty="0" smtClean="0"/>
              <a:t>CBC</a:t>
            </a:r>
          </a:p>
          <a:p>
            <a:pPr lvl="1"/>
            <a:r>
              <a:rPr lang="en-US" dirty="0" err="1" smtClean="0"/>
              <a:t>Anaemia</a:t>
            </a:r>
            <a:r>
              <a:rPr lang="en-US" dirty="0" smtClean="0"/>
              <a:t> (Low HB), HCT/PCV; Reduced RBC;</a:t>
            </a:r>
          </a:p>
          <a:p>
            <a:pPr lvl="1"/>
            <a:r>
              <a:rPr lang="en-US" dirty="0" smtClean="0"/>
              <a:t>MCV, MCH – variable may be high in </a:t>
            </a:r>
            <a:r>
              <a:rPr lang="en-US" dirty="0" err="1" smtClean="0"/>
              <a:t>megaloblastic</a:t>
            </a:r>
            <a:endParaRPr lang="en-US" dirty="0" smtClean="0"/>
          </a:p>
          <a:p>
            <a:pPr lvl="1"/>
            <a:r>
              <a:rPr lang="en-US" dirty="0" err="1" smtClean="0"/>
              <a:t>Leucocytosis</a:t>
            </a:r>
            <a:endParaRPr lang="en-US" dirty="0" smtClean="0"/>
          </a:p>
          <a:p>
            <a:pPr lvl="1"/>
            <a:r>
              <a:rPr lang="en-US" dirty="0" err="1" smtClean="0"/>
              <a:t>Thrombocytosis</a:t>
            </a:r>
            <a:endParaRPr lang="en-US" dirty="0" smtClean="0"/>
          </a:p>
          <a:p>
            <a:r>
              <a:rPr lang="en-US" dirty="0" err="1" smtClean="0"/>
              <a:t>Reticulocyte</a:t>
            </a:r>
            <a:r>
              <a:rPr lang="en-US" dirty="0" smtClean="0"/>
              <a:t> count – increased (except </a:t>
            </a:r>
            <a:r>
              <a:rPr lang="en-US" dirty="0" err="1" smtClean="0"/>
              <a:t>aplastic</a:t>
            </a:r>
            <a:r>
              <a:rPr lang="en-US" dirty="0" smtClean="0"/>
              <a:t> crisis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CD picture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SCD pictures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525780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Appearance of sickle cells on a stained blood film.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800600" y="5181600"/>
            <a:ext cx="434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Appearance of a sickled cell in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mtClean="0"/>
              <a:t>PBF: </a:t>
            </a:r>
          </a:p>
          <a:p>
            <a:pPr lvl="1"/>
            <a:r>
              <a:rPr lang="en-US" smtClean="0"/>
              <a:t>Sickle cells, target cells, other poikilocytes, macrocytes, polychromasia, red cells (NRBCS)</a:t>
            </a:r>
          </a:p>
          <a:p>
            <a:endParaRPr lang="en-US" smtClean="0"/>
          </a:p>
          <a:p>
            <a:r>
              <a:rPr lang="en-US" smtClean="0"/>
              <a:t>Sickling test – positive in SCD and sickle cell trait; not recommended in infants (false negative)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Reduced HB solubility</a:t>
            </a:r>
          </a:p>
        </p:txBody>
      </p:sp>
      <p:pic>
        <p:nvPicPr>
          <p:cNvPr id="4710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43025" y="1600200"/>
            <a:ext cx="64579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smtClean="0">
                <a:latin typeface="Arial" charset="0"/>
              </a:rPr>
              <a:t>- LDH</a:t>
            </a:r>
          </a:p>
          <a:p>
            <a:pPr>
              <a:buFont typeface="Arial" charset="0"/>
              <a:buNone/>
            </a:pPr>
            <a:endParaRPr lang="en-US" sz="2800" b="1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2800" b="1" smtClean="0">
                <a:latin typeface="Arial" charset="0"/>
              </a:rPr>
              <a:t>- Haemoglobin Electrophoresis</a:t>
            </a:r>
          </a:p>
          <a:p>
            <a:r>
              <a:rPr lang="en-US" sz="2800" smtClean="0">
                <a:latin typeface="Arial" charset="0"/>
              </a:rPr>
              <a:t>Different types of HBs have different surface charge which determine the elecrtrophoretic mobility and gives a specific bands on  electrophoretic paper </a:t>
            </a:r>
          </a:p>
          <a:p>
            <a:pPr>
              <a:buFont typeface="Arial" charset="0"/>
              <a:buNone/>
            </a:pPr>
            <a:endParaRPr lang="en-US" sz="2800" b="1" smtClean="0"/>
          </a:p>
          <a:p>
            <a:pPr>
              <a:buFont typeface="Arial" charset="0"/>
              <a:buNone/>
            </a:pPr>
            <a:r>
              <a:rPr lang="en-US" sz="2800" b="1" smtClean="0"/>
              <a:t>- Others </a:t>
            </a:r>
          </a:p>
          <a:p>
            <a:r>
              <a:rPr lang="en-US" sz="2800" smtClean="0">
                <a:latin typeface="Arial" charset="0"/>
              </a:rPr>
              <a:t>Isoelectric focusing, High performance liquid chromatography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dmin\Desktop\n4a07f3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990600"/>
            <a:ext cx="2895600" cy="5421313"/>
          </a:xfrm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685800" y="228600"/>
            <a:ext cx="541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HB electrophoresis on CAPEat alkaline pH</a:t>
            </a:r>
          </a:p>
        </p:txBody>
      </p:sp>
      <p:pic>
        <p:nvPicPr>
          <p:cNvPr id="49156" name="Picture 3" descr="C:\Users\admin\Desktop\248842C9-B61F-42C8-B7E3-47F7B0C58C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3341688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1828800" y="7620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                              +</a:t>
            </a:r>
            <a:r>
              <a:rPr lang="en-US">
                <a:latin typeface="Calibri" pitchFamily="34" charset="0"/>
              </a:rPr>
              <a:t>                  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smtClean="0"/>
              <a:t>Tests for management:</a:t>
            </a:r>
          </a:p>
          <a:p>
            <a:pPr lvl="1"/>
            <a:r>
              <a:rPr lang="en-US" smtClean="0"/>
              <a:t>LFT;</a:t>
            </a:r>
          </a:p>
          <a:p>
            <a:pPr lvl="1"/>
            <a:r>
              <a:rPr lang="en-US" smtClean="0"/>
              <a:t>Renal function tests; </a:t>
            </a:r>
          </a:p>
          <a:p>
            <a:pPr lvl="1"/>
            <a:r>
              <a:rPr lang="en-US" smtClean="0"/>
              <a:t>CXR</a:t>
            </a:r>
          </a:p>
          <a:p>
            <a:pPr lvl="1"/>
            <a:r>
              <a:rPr lang="en-US" smtClean="0"/>
              <a:t>If febrile, blood culture and other cultures (urine etc)</a:t>
            </a:r>
          </a:p>
          <a:p>
            <a:pPr lvl="1"/>
            <a:r>
              <a:rPr lang="en-US" smtClean="0"/>
              <a:t>Abdominal U/S  and tests to investigate for cholelithiasis, cholecystitis, pancreatitis</a:t>
            </a:r>
          </a:p>
          <a:p>
            <a:pPr lvl="1"/>
            <a:r>
              <a:rPr lang="en-US" smtClean="0"/>
              <a:t>Transcranial doppler in CNS disease</a:t>
            </a:r>
          </a:p>
          <a:p>
            <a:pPr lvl="1"/>
            <a:r>
              <a:rPr lang="en-US" smtClean="0"/>
              <a:t>Skeletal X-rays – e.g. 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95600"/>
            <a:ext cx="76760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Principles of management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Comprehensive care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health maintenance</a:t>
            </a:r>
          </a:p>
          <a:p>
            <a:r>
              <a:rPr lang="en-US" dirty="0" smtClean="0"/>
              <a:t>Appropriate prophylactic measures</a:t>
            </a:r>
          </a:p>
          <a:p>
            <a:r>
              <a:rPr lang="en-US" dirty="0" smtClean="0"/>
              <a:t>Parental / patient education</a:t>
            </a:r>
          </a:p>
          <a:p>
            <a:r>
              <a:rPr lang="en-US" dirty="0" smtClean="0"/>
              <a:t>Psychosocial support, genetic </a:t>
            </a:r>
            <a:r>
              <a:rPr lang="en-US" dirty="0" smtClean="0"/>
              <a:t>counseling Prenatal testing </a:t>
            </a:r>
            <a:r>
              <a:rPr lang="en-US" dirty="0" err="1" smtClean="0"/>
              <a:t>testing</a:t>
            </a:r>
            <a:r>
              <a:rPr lang="en-US" dirty="0" smtClean="0"/>
              <a:t> 16-18wks by amniocentesis, chorionic Villous sampling 9-10wks of pregnancy</a:t>
            </a:r>
            <a:endParaRPr lang="en-US" dirty="0" smtClean="0"/>
          </a:p>
          <a:p>
            <a:r>
              <a:rPr lang="en-US" dirty="0" smtClean="0"/>
              <a:t>Periodic medical assessment (chronic organ damage)</a:t>
            </a:r>
          </a:p>
          <a:p>
            <a:r>
              <a:rPr lang="en-US" dirty="0" smtClean="0"/>
              <a:t>Management of acute illness/crises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DNA polymorphism of the beta S gene suggests that it arose from 5 separate mutations, 4 in Africa and 1 in India and the Middle East.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most common of these is an allele found in Benin in West Africa.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Western Kenya </a:t>
            </a:r>
            <a:r>
              <a:rPr lang="en-US" dirty="0" err="1" smtClean="0"/>
              <a:t>Haplotype</a:t>
            </a:r>
            <a:r>
              <a:rPr lang="en-US" dirty="0" smtClean="0"/>
              <a:t> 20 (Central African Republic/Bantu) prevalent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HbS</a:t>
            </a:r>
            <a:r>
              <a:rPr lang="en-US" dirty="0" smtClean="0"/>
              <a:t> has persisted due to fact that children with Trait form (</a:t>
            </a:r>
            <a:r>
              <a:rPr lang="en-US" dirty="0" err="1" smtClean="0"/>
              <a:t>Hb</a:t>
            </a:r>
            <a:r>
              <a:rPr lang="en-US" dirty="0" smtClean="0"/>
              <a:t> AS) seem to have a milder form of </a:t>
            </a:r>
            <a:r>
              <a:rPr lang="en-US" dirty="0" err="1" smtClean="0"/>
              <a:t>falciparum</a:t>
            </a:r>
            <a:r>
              <a:rPr lang="en-US" dirty="0" smtClean="0"/>
              <a:t> malaria,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Those with homozygous </a:t>
            </a:r>
            <a:r>
              <a:rPr lang="en-US" dirty="0" err="1" smtClean="0"/>
              <a:t>Hb</a:t>
            </a:r>
            <a:r>
              <a:rPr lang="en-US" dirty="0" smtClean="0"/>
              <a:t> S have a severe form  associated with very high mortality rate.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Principles of management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Management is multidisciplinary</a:t>
            </a:r>
          </a:p>
          <a:p>
            <a:pPr>
              <a:lnSpc>
                <a:spcPct val="90000"/>
              </a:lnSpc>
            </a:pPr>
            <a:r>
              <a:rPr lang="en-US" smtClean="0"/>
              <a:t>Paediatrician, haematologist, neurologist, endocrinologist, orthopaedic surgeon, and surgeon, counselors, nursing staff, SC society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Early diagnosis is important</a:t>
            </a:r>
          </a:p>
          <a:p>
            <a:pPr>
              <a:lnSpc>
                <a:spcPct val="90000"/>
              </a:lnSpc>
            </a:pPr>
            <a:r>
              <a:rPr lang="en-US" smtClean="0"/>
              <a:t>Diagnosis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Clinical features (history, Physical exam)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Laboratory tests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Radiological 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of crises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Specific therapy for crises depends on the type:</a:t>
            </a:r>
          </a:p>
          <a:p>
            <a:pPr lvl="1"/>
            <a:r>
              <a:rPr lang="en-US" smtClean="0"/>
              <a:t>Vaso-oclusive pain</a:t>
            </a:r>
          </a:p>
          <a:p>
            <a:pPr lvl="1"/>
            <a:r>
              <a:rPr lang="en-US" smtClean="0"/>
              <a:t>Acute chest syndrom</a:t>
            </a:r>
          </a:p>
          <a:p>
            <a:pPr lvl="1"/>
            <a:r>
              <a:rPr lang="en-US" smtClean="0"/>
              <a:t> acute splenic sequestration</a:t>
            </a:r>
          </a:p>
          <a:p>
            <a:pPr lvl="1"/>
            <a:r>
              <a:rPr lang="en-US" smtClean="0"/>
              <a:t> Aplastic crisis</a:t>
            </a:r>
          </a:p>
          <a:p>
            <a:pPr lvl="1"/>
            <a:r>
              <a:rPr lang="en-US" smtClean="0"/>
              <a:t>Acute neurologic event/stroke</a:t>
            </a:r>
          </a:p>
          <a:p>
            <a:pPr lvl="1"/>
            <a:r>
              <a:rPr lang="en-US" smtClean="0"/>
              <a:t>Prolonged priapism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Medical Management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Fluids - Increased fluids if pt dehydrated and/or insensible losses increased (e.g. fever). Avoid excessive fluids.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Pain relief – analgesics in step-wise manner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3.   Monitor pulse oxygen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4.	Encourage ambulation and 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/>
              <a:t>Blood transfusion </a:t>
            </a:r>
          </a:p>
          <a:p>
            <a:r>
              <a:rPr lang="en-US" smtClean="0"/>
              <a:t>PRBC </a:t>
            </a:r>
          </a:p>
          <a:p>
            <a:r>
              <a:rPr lang="en-US" smtClean="0"/>
              <a:t>Chronic transfusion therapy for Stroke</a:t>
            </a:r>
          </a:p>
          <a:p>
            <a:r>
              <a:rPr lang="en-US" smtClean="0"/>
              <a:t>Exchange transfusion: Acute chest syndrome, multiorgan failure, priapism, stroke (CVA)</a:t>
            </a:r>
          </a:p>
          <a:p>
            <a:r>
              <a:rPr lang="en-US" smtClean="0"/>
              <a:t>Iron chelation if serum ferritin is increased to (&gt;1500-2000 g/L.)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b="1" smtClean="0"/>
              <a:t>Antibiotics</a:t>
            </a:r>
            <a:r>
              <a:rPr lang="en-US" smtClean="0"/>
              <a:t>: Vigorous treatment of infections when present</a:t>
            </a:r>
          </a:p>
          <a:p>
            <a:r>
              <a:rPr lang="en-US" smtClean="0"/>
              <a:t>Hydroxyurea</a:t>
            </a:r>
          </a:p>
          <a:p>
            <a:r>
              <a:rPr lang="en-US" b="1" smtClean="0"/>
              <a:t>Others:</a:t>
            </a:r>
          </a:p>
          <a:p>
            <a:pPr lvl="1"/>
            <a:r>
              <a:rPr lang="en-US" smtClean="0"/>
              <a:t>Haemopoietic stem cell transplantation</a:t>
            </a:r>
          </a:p>
          <a:p>
            <a:pPr lvl="1"/>
            <a:r>
              <a:rPr lang="en-US" smtClean="0"/>
              <a:t>Dialysis</a:t>
            </a:r>
          </a:p>
          <a:p>
            <a:pPr lvl="1"/>
            <a:r>
              <a:rPr lang="en-US" smtClean="0"/>
              <a:t>Renal transplantation</a:t>
            </a:r>
          </a:p>
          <a:p>
            <a:pPr lvl="1"/>
            <a:r>
              <a:rPr lang="en-US" smtClean="0"/>
              <a:t>Splenectomy if more than 2 such events occur (Note: issues assoc with splenectomy)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In clinic</a:t>
            </a:r>
            <a:r>
              <a:rPr lang="en-US" dirty="0" smtClean="0"/>
              <a:t>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Monitor adequacy of pain control in OP </a:t>
            </a:r>
            <a:r>
              <a:rPr lang="en-US" dirty="0" err="1" smtClean="0"/>
              <a:t>seting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Growth and development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Counseling of patient, care givers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Appropriate organ function monitoring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Hydroxyurea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Folate</a:t>
            </a:r>
            <a:r>
              <a:rPr lang="en-US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Antimalarials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Pen V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Vaccinations: HIB, </a:t>
            </a:r>
            <a:r>
              <a:rPr lang="en-US" dirty="0" err="1" smtClean="0"/>
              <a:t>Hep</a:t>
            </a:r>
            <a:r>
              <a:rPr lang="en-US" dirty="0" smtClean="0"/>
              <a:t> A, B, Typhoid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Genetic counseling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895600"/>
            <a:ext cx="786305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Thalassaemias</a:t>
            </a:r>
            <a:endParaRPr lang="en-US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Epidemiology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Affects all races, generally prevalent in populations that evolved in humid climates where malaria was endemic.</a:t>
            </a:r>
          </a:p>
          <a:p>
            <a:r>
              <a:rPr lang="en-US" smtClean="0"/>
              <a:t>Particularly seen in people of Mediterranean origin (Greece, Italy, Portugal, Spain), Arabs (esp Palestinians/Palestinian descent), Asians.</a:t>
            </a:r>
          </a:p>
          <a:p>
            <a:pPr lvl="1"/>
            <a:r>
              <a:rPr lang="en-US" smtClean="0"/>
              <a:t>The Maldives - highest worldwide incidence (carrier rate 18%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3" name="Picture 2" descr="C:\Users\admin\Pictures\Thalassaemia distribu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1675" y="1600200"/>
            <a:ext cx="52006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Pathogenesis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Genetically determined heterogenous group of disorders </a:t>
            </a:r>
          </a:p>
          <a:p>
            <a:r>
              <a:rPr lang="en-US" smtClean="0"/>
              <a:t>Reduced synthesis of one or more types of </a:t>
            </a:r>
            <a:br>
              <a:rPr lang="en-US" smtClean="0"/>
            </a:br>
            <a:r>
              <a:rPr lang="en-US" smtClean="0"/>
              <a:t>normal haemoglobin polypeptide chain</a:t>
            </a:r>
          </a:p>
          <a:p>
            <a:r>
              <a:rPr lang="en-US" smtClean="0"/>
              <a:t>Results in reduced haemoglobin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Epidemiology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393825"/>
            <a:ext cx="7162800" cy="5464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sz="3600" smtClean="0"/>
              <a:t>Pathogenesis α Thal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 absence or deficiency of </a:t>
            </a:r>
            <a:r>
              <a:rPr lang="el-GR" dirty="0" smtClean="0">
                <a:cs typeface="Times New Roman" pitchFamily="18" charset="0"/>
              </a:rPr>
              <a:t>α</a:t>
            </a:r>
            <a:r>
              <a:rPr lang="en-US" dirty="0" smtClean="0">
                <a:cs typeface="Times New Roman" pitchFamily="18" charset="0"/>
              </a:rPr>
              <a:t>-chain synthesis due to deletion of </a:t>
            </a:r>
            <a:r>
              <a:rPr lang="el-GR" dirty="0" smtClean="0">
                <a:cs typeface="Times New Roman" pitchFamily="18" charset="0"/>
              </a:rPr>
              <a:t>α</a:t>
            </a:r>
            <a:r>
              <a:rPr lang="en-US" dirty="0" smtClean="0">
                <a:cs typeface="Times New Roman" pitchFamily="18" charset="0"/>
              </a:rPr>
              <a:t>-genes.</a:t>
            </a:r>
            <a:endParaRPr lang="el-GR" dirty="0" smtClean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α </a:t>
            </a:r>
            <a:r>
              <a:rPr lang="en-US" dirty="0" err="1" smtClean="0"/>
              <a:t>Thal</a:t>
            </a:r>
            <a:r>
              <a:rPr lang="en-US" dirty="0" smtClean="0"/>
              <a:t> - involve genes HBA1 and HBA2, two gene loci therefore four alleles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dirty="0" smtClean="0">
                <a:latin typeface="Arial" charset="0"/>
                <a:cs typeface="Times New Roman" pitchFamily="18" charset="0"/>
              </a:rPr>
              <a:t>α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,</a:t>
            </a:r>
            <a:r>
              <a:rPr lang="el-GR" dirty="0" smtClean="0">
                <a:latin typeface="Arial" charset="0"/>
                <a:cs typeface="Times New Roman" pitchFamily="18" charset="0"/>
              </a:rPr>
              <a:t>α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/</a:t>
            </a:r>
            <a:r>
              <a:rPr lang="el-GR" dirty="0" smtClean="0">
                <a:latin typeface="Arial" charset="0"/>
                <a:cs typeface="Times New Roman" pitchFamily="18" charset="0"/>
              </a:rPr>
              <a:t>α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,</a:t>
            </a:r>
            <a:r>
              <a:rPr lang="el-GR" dirty="0" smtClean="0">
                <a:latin typeface="Arial" charset="0"/>
                <a:cs typeface="Times New Roman" pitchFamily="18" charset="0"/>
              </a:rPr>
              <a:t>α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aseline="300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Inheritance - </a:t>
            </a:r>
            <a:r>
              <a:rPr lang="en-US" dirty="0" err="1" smtClean="0"/>
              <a:t>Mendelian</a:t>
            </a:r>
            <a:r>
              <a:rPr lang="en-US" dirty="0" smtClean="0"/>
              <a:t> recessive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Assoc with deletion of the 16p chromosome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sz="2800" smtClean="0"/>
              <a:t>Pathogenesis α Thal cont.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>
                <a:cs typeface="Times New Roman" pitchFamily="18" charset="0"/>
              </a:rPr>
              <a:t>↓</a:t>
            </a:r>
            <a:r>
              <a:rPr lang="el-GR" smtClean="0">
                <a:cs typeface="Times New Roman" pitchFamily="18" charset="0"/>
              </a:rPr>
              <a:t>α</a:t>
            </a:r>
            <a:r>
              <a:rPr lang="en-US" smtClean="0">
                <a:cs typeface="Times New Roman" pitchFamily="18" charset="0"/>
              </a:rPr>
              <a:t>-chain synthesis </a:t>
            </a:r>
            <a:r>
              <a:rPr lang="en-US" smtClean="0">
                <a:cs typeface="Times New Roman" pitchFamily="18" charset="0"/>
                <a:sym typeface="Wingdings" pitchFamily="2" charset="2"/>
              </a:rPr>
              <a:t>free </a:t>
            </a:r>
            <a:r>
              <a:rPr lang="el-GR" smtClean="0">
                <a:cs typeface="Times New Roman" pitchFamily="18" charset="0"/>
                <a:sym typeface="Wingdings" pitchFamily="2" charset="2"/>
              </a:rPr>
              <a:t>γ</a:t>
            </a:r>
            <a:r>
              <a:rPr lang="en-US" smtClean="0">
                <a:cs typeface="Times New Roman" pitchFamily="18" charset="0"/>
                <a:sym typeface="Wingdings" pitchFamily="2" charset="2"/>
              </a:rPr>
              <a:t>-chain in fetus &amp; </a:t>
            </a:r>
            <a:r>
              <a:rPr lang="el-GR" smtClean="0">
                <a:cs typeface="Times New Roman" pitchFamily="18" charset="0"/>
                <a:sym typeface="Wingdings" pitchFamily="2" charset="2"/>
              </a:rPr>
              <a:t>β</a:t>
            </a:r>
            <a:r>
              <a:rPr lang="en-US" smtClean="0">
                <a:cs typeface="Times New Roman" pitchFamily="18" charset="0"/>
                <a:sym typeface="Wingdings" pitchFamily="2" charset="2"/>
              </a:rPr>
              <a:t>-chain in infant of 6 months and for rest of life</a:t>
            </a:r>
            <a:r>
              <a:rPr lang="en-US" smtClean="0">
                <a:latin typeface="Arial" charset="0"/>
                <a:cs typeface="Times New Roman" pitchFamily="18" charset="0"/>
              </a:rPr>
              <a:t>.</a:t>
            </a:r>
          </a:p>
          <a:p>
            <a:pPr>
              <a:buFontTx/>
              <a:buChar char="•"/>
            </a:pPr>
            <a:endParaRPr lang="en-US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mtClean="0">
                <a:cs typeface="Times New Roman" pitchFamily="18" charset="0"/>
              </a:rPr>
              <a:t>Complementary 4</a:t>
            </a:r>
            <a:r>
              <a:rPr lang="el-GR" smtClean="0">
                <a:cs typeface="Arial" charset="0"/>
              </a:rPr>
              <a:t>γ</a:t>
            </a:r>
            <a:r>
              <a:rPr lang="en-US" smtClean="0">
                <a:cs typeface="Arial" charset="0"/>
              </a:rPr>
              <a:t> and 4</a:t>
            </a:r>
            <a:r>
              <a:rPr lang="el-GR" smtClean="0">
                <a:cs typeface="Times New Roman" pitchFamily="18" charset="0"/>
              </a:rPr>
              <a:t>β</a:t>
            </a:r>
            <a:r>
              <a:rPr lang="en-US" smtClean="0">
                <a:cs typeface="Times New Roman" pitchFamily="18" charset="0"/>
              </a:rPr>
              <a:t> are aggregated </a:t>
            </a:r>
            <a:r>
              <a:rPr lang="en-US" smtClean="0">
                <a:cs typeface="Times New Roman" pitchFamily="18" charset="0"/>
                <a:sym typeface="Wingdings" pitchFamily="2" charset="2"/>
              </a:rPr>
              <a:t> Hb Bart (</a:t>
            </a:r>
            <a:r>
              <a:rPr lang="en-US" smtClean="0">
                <a:cs typeface="Times New Roman" pitchFamily="18" charset="0"/>
              </a:rPr>
              <a:t>4</a:t>
            </a:r>
            <a:r>
              <a:rPr lang="el-GR" smtClean="0">
                <a:cs typeface="Arial" charset="0"/>
              </a:rPr>
              <a:t>γ</a:t>
            </a:r>
            <a:r>
              <a:rPr lang="en-US" smtClean="0">
                <a:cs typeface="Arial" charset="0"/>
              </a:rPr>
              <a:t> ) and HbH (4</a:t>
            </a:r>
            <a:r>
              <a:rPr lang="el-GR" smtClean="0">
                <a:cs typeface="Times New Roman" pitchFamily="18" charset="0"/>
              </a:rPr>
              <a:t>β</a:t>
            </a:r>
            <a:r>
              <a:rPr lang="en-US" smtClean="0">
                <a:cs typeface="Times New Roman" pitchFamily="18" charset="0"/>
              </a:rPr>
              <a:t> ), respectively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>
                <a:latin typeface="Arial" charset="0"/>
              </a:rPr>
              <a:t>Variants of </a:t>
            </a:r>
            <a:r>
              <a:rPr lang="el-GR" smtClean="0">
                <a:latin typeface="Arial" charset="0"/>
                <a:cs typeface="Times New Roman" pitchFamily="18" charset="0"/>
              </a:rPr>
              <a:t>α</a:t>
            </a:r>
            <a:r>
              <a:rPr lang="en-US" smtClean="0">
                <a:latin typeface="Arial" charset="0"/>
                <a:cs typeface="Times New Roman" pitchFamily="18" charset="0"/>
              </a:rPr>
              <a:t>-Thalassaemia</a:t>
            </a:r>
            <a:endParaRPr lang="el-GR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Silent carrier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Deletion of single </a:t>
            </a:r>
            <a:r>
              <a:rPr lang="el-GR" smtClean="0">
                <a:cs typeface="Times New Roman" pitchFamily="18" charset="0"/>
              </a:rPr>
              <a:t>α</a:t>
            </a:r>
            <a:r>
              <a:rPr lang="en-US" smtClean="0">
                <a:cs typeface="Times New Roman" pitchFamily="18" charset="0"/>
              </a:rPr>
              <a:t>-gene; Genotype </a:t>
            </a:r>
            <a:r>
              <a:rPr lang="el-GR" smtClean="0">
                <a:cs typeface="Times New Roman" pitchFamily="18" charset="0"/>
              </a:rPr>
              <a:t>α</a:t>
            </a:r>
            <a:r>
              <a:rPr lang="en-US" smtClean="0">
                <a:cs typeface="Times New Roman" pitchFamily="18" charset="0"/>
              </a:rPr>
              <a:t>/</a:t>
            </a:r>
            <a:r>
              <a:rPr lang="el-GR" smtClean="0">
                <a:cs typeface="Times New Roman" pitchFamily="18" charset="0"/>
              </a:rPr>
              <a:t>αα</a:t>
            </a:r>
            <a:endParaRPr lang="en-US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mtClean="0">
                <a:cs typeface="Times New Roman" pitchFamily="18" charset="0"/>
              </a:rPr>
              <a:t>Asymptomatic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cs typeface="Times New Roman" pitchFamily="18" charset="0"/>
              </a:rPr>
              <a:t>Absence of RBC abnormality</a:t>
            </a:r>
          </a:p>
          <a:p>
            <a:pPr>
              <a:lnSpc>
                <a:spcPct val="80000"/>
              </a:lnSpc>
            </a:pPr>
            <a:endParaRPr lang="en-US" sz="280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smtClean="0">
                <a:cs typeface="Times New Roman" pitchFamily="18" charset="0"/>
              </a:rPr>
              <a:t>Thalasaemia trait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cs typeface="Times New Roman" pitchFamily="18" charset="0"/>
              </a:rPr>
              <a:t>Deletion of 2 </a:t>
            </a:r>
            <a:r>
              <a:rPr lang="el-GR" smtClean="0">
                <a:cs typeface="Times New Roman" pitchFamily="18" charset="0"/>
              </a:rPr>
              <a:t>α</a:t>
            </a:r>
            <a:r>
              <a:rPr lang="en-US" smtClean="0">
                <a:cs typeface="Times New Roman" pitchFamily="18" charset="0"/>
              </a:rPr>
              <a:t>-genes; Genotype --/</a:t>
            </a:r>
            <a:r>
              <a:rPr lang="el-GR" smtClean="0">
                <a:cs typeface="Times New Roman" pitchFamily="18" charset="0"/>
              </a:rPr>
              <a:t>αα</a:t>
            </a:r>
            <a:endParaRPr lang="en-US" smtClean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mtClean="0">
                <a:cs typeface="Times New Roman" pitchFamily="18" charset="0"/>
              </a:rPr>
              <a:t>Asymptomatic, minimal or no anaemia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cs typeface="Times New Roman" pitchFamily="18" charset="0"/>
              </a:rPr>
              <a:t>Minimal RBC abnormalities</a:t>
            </a:r>
          </a:p>
          <a:p>
            <a:pPr lvl="1">
              <a:lnSpc>
                <a:spcPct val="80000"/>
              </a:lnSpc>
            </a:pPr>
            <a:endParaRPr lang="el-GR" sz="2400" smtClean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20713"/>
            <a:ext cx="7772400" cy="5475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>
                <a:latin typeface="Arial" charset="0"/>
              </a:rPr>
              <a:t>Hb H disease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Arial" charset="0"/>
              </a:rPr>
              <a:t>Delation of 3 </a:t>
            </a:r>
            <a:r>
              <a:rPr lang="el-GR" smtClean="0">
                <a:latin typeface="Arial" charset="0"/>
                <a:cs typeface="Times New Roman" pitchFamily="18" charset="0"/>
              </a:rPr>
              <a:t>α</a:t>
            </a:r>
            <a:r>
              <a:rPr lang="en-US" smtClean="0">
                <a:latin typeface="Arial" charset="0"/>
                <a:cs typeface="Times New Roman" pitchFamily="18" charset="0"/>
              </a:rPr>
              <a:t>-genes, 75% reduction of </a:t>
            </a:r>
            <a:r>
              <a:rPr lang="el-GR" smtClean="0">
                <a:latin typeface="Arial" charset="0"/>
                <a:cs typeface="Times New Roman" pitchFamily="18" charset="0"/>
              </a:rPr>
              <a:t>α</a:t>
            </a:r>
            <a:r>
              <a:rPr lang="en-US" smtClean="0">
                <a:latin typeface="Arial" charset="0"/>
                <a:cs typeface="Times New Roman" pitchFamily="18" charset="0"/>
              </a:rPr>
              <a:t>-chain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Arial" charset="0"/>
                <a:cs typeface="Times New Roman" pitchFamily="18" charset="0"/>
              </a:rPr>
              <a:t>Genotype --/- </a:t>
            </a:r>
            <a:r>
              <a:rPr lang="el-GR" smtClean="0">
                <a:latin typeface="Arial" charset="0"/>
                <a:cs typeface="Times New Roman" pitchFamily="18" charset="0"/>
              </a:rPr>
              <a:t>α</a:t>
            </a:r>
            <a:endParaRPr lang="en-US" smtClean="0">
              <a:latin typeface="Arial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mtClean="0">
                <a:latin typeface="Arial" charset="0"/>
                <a:cs typeface="Times New Roman" pitchFamily="18" charset="0"/>
                <a:sym typeface="Wingdings" pitchFamily="2" charset="2"/>
              </a:rPr>
              <a:t>Fetus with severe anaemia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Arial" charset="0"/>
                <a:cs typeface="Times New Roman" pitchFamily="18" charset="0"/>
              </a:rPr>
              <a:t>Severe RBC abnormalities</a:t>
            </a:r>
          </a:p>
          <a:p>
            <a:pPr>
              <a:lnSpc>
                <a:spcPct val="80000"/>
              </a:lnSpc>
            </a:pPr>
            <a:endParaRPr lang="en-US" sz="2800" smtClean="0">
              <a:latin typeface="Arial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smtClean="0">
                <a:latin typeface="Arial" charset="0"/>
                <a:cs typeface="Times New Roman" pitchFamily="18" charset="0"/>
              </a:rPr>
              <a:t>Hydrops fetalis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Arial" charset="0"/>
                <a:cs typeface="Times New Roman" pitchFamily="18" charset="0"/>
              </a:rPr>
              <a:t>Deletion of all </a:t>
            </a:r>
            <a:r>
              <a:rPr lang="el-GR" smtClean="0">
                <a:latin typeface="Arial" charset="0"/>
                <a:cs typeface="Times New Roman" pitchFamily="18" charset="0"/>
              </a:rPr>
              <a:t>α</a:t>
            </a:r>
            <a:r>
              <a:rPr lang="en-US" smtClean="0">
                <a:latin typeface="Arial" charset="0"/>
                <a:cs typeface="Times New Roman" pitchFamily="18" charset="0"/>
              </a:rPr>
              <a:t>-genes, No of </a:t>
            </a:r>
            <a:r>
              <a:rPr lang="el-GR" smtClean="0">
                <a:latin typeface="Arial" charset="0"/>
                <a:cs typeface="Times New Roman" pitchFamily="18" charset="0"/>
              </a:rPr>
              <a:t>α</a:t>
            </a:r>
            <a:r>
              <a:rPr lang="en-US" smtClean="0">
                <a:latin typeface="Arial" charset="0"/>
                <a:cs typeface="Times New Roman" pitchFamily="18" charset="0"/>
              </a:rPr>
              <a:t>-chain synthesis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Arial" charset="0"/>
                <a:cs typeface="Times New Roman" pitchFamily="18" charset="0"/>
              </a:rPr>
              <a:t>Genotype --/--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latin typeface="Arial" charset="0"/>
                <a:cs typeface="Times New Roman" pitchFamily="18" charset="0"/>
              </a:rPr>
              <a:t>Only Hb Bart (</a:t>
            </a:r>
            <a:r>
              <a:rPr lang="el-GR" smtClean="0">
                <a:latin typeface="Arial" charset="0"/>
                <a:cs typeface="Times New Roman" pitchFamily="18" charset="0"/>
              </a:rPr>
              <a:t>γ</a:t>
            </a:r>
            <a:r>
              <a:rPr lang="en-US" baseline="-25000" smtClean="0">
                <a:latin typeface="Arial" charset="0"/>
                <a:cs typeface="Times New Roman" pitchFamily="18" charset="0"/>
              </a:rPr>
              <a:t>4</a:t>
            </a:r>
            <a:r>
              <a:rPr lang="en-US" smtClean="0">
                <a:latin typeface="Arial" charset="0"/>
                <a:cs typeface="Times New Roman" pitchFamily="18" charset="0"/>
              </a:rPr>
              <a:t>) is produced (High affinity for O</a:t>
            </a:r>
            <a:r>
              <a:rPr lang="en-US" baseline="-25000" smtClean="0">
                <a:latin typeface="Arial" charset="0"/>
                <a:cs typeface="Times New Roman" pitchFamily="18" charset="0"/>
              </a:rPr>
              <a:t>2</a:t>
            </a:r>
            <a:r>
              <a:rPr lang="en-US" smtClean="0">
                <a:latin typeface="Arial" charset="0"/>
                <a:cs typeface="Times New Roman" pitchFamily="18" charset="0"/>
              </a:rPr>
              <a:t> and can not dissociate O</a:t>
            </a:r>
            <a:r>
              <a:rPr lang="en-US" baseline="-25000" smtClean="0">
                <a:latin typeface="Arial" charset="0"/>
                <a:cs typeface="Times New Roman" pitchFamily="18" charset="0"/>
              </a:rPr>
              <a:t>2</a:t>
            </a:r>
            <a:r>
              <a:rPr lang="en-US" smtClean="0">
                <a:latin typeface="Arial" charset="0"/>
                <a:cs typeface="Times New Roman" pitchFamily="18" charset="0"/>
              </a:rPr>
              <a:t> to tissue)</a:t>
            </a:r>
            <a:endParaRPr lang="el-GR" smtClean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β thalassemia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smtClean="0"/>
              <a:t>~ 60-80m worldwide carry β beta thal trait </a:t>
            </a:r>
          </a:p>
          <a:p>
            <a:r>
              <a:rPr lang="en-US" smtClean="0"/>
              <a:t>Due to mutations in the HBB gene (chr 11) </a:t>
            </a:r>
          </a:p>
          <a:p>
            <a:r>
              <a:rPr lang="en-US" smtClean="0"/>
              <a:t>Inheritance - autosomal-recessive </a:t>
            </a:r>
          </a:p>
          <a:p>
            <a:r>
              <a:rPr lang="en-US" smtClean="0"/>
              <a:t>On basis of synthetic ability </a:t>
            </a:r>
            <a:r>
              <a:rPr lang="el-GR" smtClean="0">
                <a:cs typeface="Times New Roman" pitchFamily="18" charset="0"/>
              </a:rPr>
              <a:t>β</a:t>
            </a:r>
            <a:r>
              <a:rPr lang="en-US" smtClean="0">
                <a:cs typeface="Times New Roman" pitchFamily="18" charset="0"/>
              </a:rPr>
              <a:t>-genes designated </a:t>
            </a:r>
          </a:p>
          <a:p>
            <a:pPr lvl="1"/>
            <a:r>
              <a:rPr lang="el-GR" smtClean="0">
                <a:cs typeface="Times New Roman" pitchFamily="18" charset="0"/>
              </a:rPr>
              <a:t>β</a:t>
            </a:r>
            <a:r>
              <a:rPr lang="en-US" smtClean="0">
                <a:cs typeface="Times New Roman" pitchFamily="18" charset="0"/>
              </a:rPr>
              <a:t> gene – synthesize normal amount of </a:t>
            </a:r>
            <a:r>
              <a:rPr lang="el-GR" smtClean="0">
                <a:cs typeface="Times New Roman" pitchFamily="18" charset="0"/>
              </a:rPr>
              <a:t>β</a:t>
            </a:r>
            <a:r>
              <a:rPr lang="en-US" smtClean="0">
                <a:cs typeface="Times New Roman" pitchFamily="18" charset="0"/>
              </a:rPr>
              <a:t>-chain</a:t>
            </a:r>
          </a:p>
          <a:p>
            <a:pPr lvl="1"/>
            <a:r>
              <a:rPr lang="el-GR" smtClean="0">
                <a:cs typeface="Times New Roman" pitchFamily="18" charset="0"/>
              </a:rPr>
              <a:t>β</a:t>
            </a:r>
            <a:r>
              <a:rPr lang="en-US" baseline="30000" smtClean="0">
                <a:cs typeface="Times New Roman" pitchFamily="18" charset="0"/>
              </a:rPr>
              <a:t>+</a:t>
            </a:r>
            <a:r>
              <a:rPr lang="en-US" smtClean="0">
                <a:cs typeface="Times New Roman" pitchFamily="18" charset="0"/>
              </a:rPr>
              <a:t> gene – synthesize reduced amount of </a:t>
            </a:r>
            <a:r>
              <a:rPr lang="el-GR" smtClean="0">
                <a:cs typeface="Times New Roman" pitchFamily="18" charset="0"/>
              </a:rPr>
              <a:t>β</a:t>
            </a:r>
            <a:r>
              <a:rPr lang="en-US" smtClean="0">
                <a:cs typeface="Times New Roman" pitchFamily="18" charset="0"/>
              </a:rPr>
              <a:t>-chain</a:t>
            </a:r>
          </a:p>
          <a:p>
            <a:pPr lvl="1"/>
            <a:r>
              <a:rPr lang="el-GR" smtClean="0">
                <a:cs typeface="Times New Roman" pitchFamily="18" charset="0"/>
              </a:rPr>
              <a:t>β</a:t>
            </a:r>
            <a:r>
              <a:rPr lang="en-US" baseline="30000" smtClean="0">
                <a:cs typeface="Times New Roman" pitchFamily="18" charset="0"/>
              </a:rPr>
              <a:t>0</a:t>
            </a:r>
            <a:r>
              <a:rPr lang="en-US" smtClean="0">
                <a:cs typeface="Times New Roman" pitchFamily="18" charset="0"/>
              </a:rPr>
              <a:t> gene – cannot synthesize  </a:t>
            </a:r>
            <a:r>
              <a:rPr lang="el-GR" smtClean="0">
                <a:cs typeface="Times New Roman" pitchFamily="18" charset="0"/>
              </a:rPr>
              <a:t>β</a:t>
            </a:r>
            <a:r>
              <a:rPr lang="en-US" smtClean="0">
                <a:cs typeface="Times New Roman" pitchFamily="18" charset="0"/>
              </a:rPr>
              <a:t>-chain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latin typeface="Arial" charset="0"/>
              </a:rPr>
              <a:t>Inheritance</a:t>
            </a:r>
          </a:p>
        </p:txBody>
      </p:sp>
      <p:pic>
        <p:nvPicPr>
          <p:cNvPr id="1028" name="Picture 4" descr="thalassaemia_genetic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006475"/>
            <a:ext cx="8137525" cy="5375275"/>
          </a:xfrm>
        </p:spPr>
      </p:pic>
      <p:graphicFrame>
        <p:nvGraphicFramePr>
          <p:cNvPr id="1026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4594225" y="1979613"/>
          <a:ext cx="3795713" cy="4098925"/>
        </p:xfrm>
        <a:graphic>
          <a:graphicData uri="http://schemas.openxmlformats.org/presentationml/2006/ole">
            <p:oleObj spid="_x0000_s1026" name="Chart" r:id="rId4" imgW="3809945" imgH="4114867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66800"/>
            <a:ext cx="7772400" cy="44958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latin typeface="Arial" charset="0"/>
              </a:rPr>
              <a:t>	</a:t>
            </a:r>
            <a:r>
              <a:rPr lang="en-US" dirty="0" smtClean="0"/>
              <a:t>Severity of the disease depends on the nature of the mutation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β</a:t>
            </a:r>
            <a:r>
              <a:rPr lang="en-US" baseline="30000" dirty="0" err="1" smtClean="0"/>
              <a:t>o</a:t>
            </a:r>
            <a:r>
              <a:rPr lang="en-US" dirty="0" smtClean="0"/>
              <a:t> or β </a:t>
            </a:r>
            <a:r>
              <a:rPr lang="en-US" dirty="0" err="1" smtClean="0"/>
              <a:t>thal</a:t>
            </a:r>
            <a:r>
              <a:rPr lang="en-US" dirty="0" smtClean="0"/>
              <a:t> major  - lack formation of any β chains (most severe form)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β</a:t>
            </a:r>
            <a:r>
              <a:rPr lang="en-US" baseline="30000" dirty="0" smtClean="0"/>
              <a:t>+</a:t>
            </a:r>
            <a:r>
              <a:rPr lang="en-US" dirty="0" smtClean="0"/>
              <a:t> or β </a:t>
            </a:r>
            <a:r>
              <a:rPr lang="en-US" dirty="0" err="1" smtClean="0"/>
              <a:t>thal</a:t>
            </a:r>
            <a:r>
              <a:rPr lang="en-US" dirty="0" smtClean="0"/>
              <a:t> </a:t>
            </a:r>
            <a:r>
              <a:rPr lang="en-US" dirty="0" err="1" smtClean="0"/>
              <a:t>intermedia</a:t>
            </a:r>
            <a:r>
              <a:rPr lang="en-US" dirty="0" smtClean="0"/>
              <a:t> if some β chain formation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Relative excess α chains  - bind to the RBC  membranes, causing membrane damage, or toxic aggregates  at high concentrations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US" smtClean="0"/>
              <a:t>~ 3% of adult HB is alpha and delta chains</a:t>
            </a:r>
          </a:p>
          <a:p>
            <a:r>
              <a:rPr lang="en-US" smtClean="0"/>
              <a:t>Like β thal, mutations affecting ability of gene to produce </a:t>
            </a:r>
            <a:r>
              <a:rPr lang="en-US" smtClean="0">
                <a:latin typeface="Symbol" pitchFamily="18" charset="2"/>
              </a:rPr>
              <a:t>d </a:t>
            </a:r>
            <a:r>
              <a:rPr lang="en-US" smtClean="0"/>
              <a:t>delta chains can occur</a:t>
            </a:r>
          </a:p>
          <a:p>
            <a:r>
              <a:rPr lang="en-US" smtClean="0"/>
              <a:t>Thal can co-exist with other hemoglobinopathies:</a:t>
            </a:r>
          </a:p>
          <a:p>
            <a:pPr lvl="1"/>
            <a:r>
              <a:rPr lang="en-US" smtClean="0"/>
              <a:t>hemoglobin E/thalassemia: common in Cambodia, Thailand, and parts of India</a:t>
            </a:r>
          </a:p>
          <a:p>
            <a:pPr lvl="1"/>
            <a:r>
              <a:rPr lang="en-US" smtClean="0"/>
              <a:t>hemoglobin S/thalassemia, common in African and Mediterranean populations</a:t>
            </a:r>
          </a:p>
          <a:p>
            <a:pPr lvl="1"/>
            <a:r>
              <a:rPr lang="en-US" smtClean="0"/>
              <a:t>hemoglobin C/thalassemia: common in Mediterranean and African populations,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47" y="2967335"/>
            <a:ext cx="47532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Clinical features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 descr="patient_thalassae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23034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827088" y="4343400"/>
            <a:ext cx="7772400" cy="1893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/>
              <a:t>Anaemia:  Inadequate production + ineffective erythropoiesis + haemolysis </a:t>
            </a:r>
          </a:p>
          <a:p>
            <a:r>
              <a:rPr lang="en-US" sz="2800">
                <a:cs typeface="Times New Roman" pitchFamily="18" charset="0"/>
              </a:rPr>
              <a:t>Jaundice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CAN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428750"/>
            <a:ext cx="62103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19" name="Straight Arrow Connector 7"/>
          <p:cNvCxnSpPr>
            <a:cxnSpLocks noChangeShapeType="1"/>
          </p:cNvCxnSpPr>
          <p:nvPr/>
        </p:nvCxnSpPr>
        <p:spPr bwMode="auto">
          <a:xfrm>
            <a:off x="1285875" y="3286125"/>
            <a:ext cx="1000125" cy="1588"/>
          </a:xfrm>
          <a:prstGeom prst="straightConnector1">
            <a:avLst/>
          </a:prstGeom>
          <a:noFill/>
          <a:ln w="31750" algn="ctr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9220" name="Straight Arrow Connector 9"/>
          <p:cNvCxnSpPr>
            <a:cxnSpLocks noChangeShapeType="1"/>
          </p:cNvCxnSpPr>
          <p:nvPr/>
        </p:nvCxnSpPr>
        <p:spPr bwMode="auto">
          <a:xfrm>
            <a:off x="1357313" y="4929188"/>
            <a:ext cx="1928812" cy="1587"/>
          </a:xfrm>
          <a:prstGeom prst="straightConnector1">
            <a:avLst/>
          </a:prstGeom>
          <a:noFill/>
          <a:ln w="31750" algn="ctr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9221" name="Straight Arrow Connector 12"/>
          <p:cNvCxnSpPr>
            <a:cxnSpLocks noChangeShapeType="1"/>
          </p:cNvCxnSpPr>
          <p:nvPr/>
        </p:nvCxnSpPr>
        <p:spPr bwMode="auto">
          <a:xfrm>
            <a:off x="1285875" y="2214563"/>
            <a:ext cx="1500188" cy="71437"/>
          </a:xfrm>
          <a:prstGeom prst="straightConnector1">
            <a:avLst/>
          </a:prstGeom>
          <a:noFill/>
          <a:ln w="31750" algn="ctr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9222" name="Straight Arrow Connector 13"/>
          <p:cNvCxnSpPr>
            <a:cxnSpLocks noChangeShapeType="1"/>
          </p:cNvCxnSpPr>
          <p:nvPr/>
        </p:nvCxnSpPr>
        <p:spPr bwMode="auto">
          <a:xfrm>
            <a:off x="1285875" y="3857625"/>
            <a:ext cx="2000250" cy="1588"/>
          </a:xfrm>
          <a:prstGeom prst="straightConnector1">
            <a:avLst/>
          </a:prstGeom>
          <a:noFill/>
          <a:ln w="31750" algn="ctr">
            <a:solidFill>
              <a:srgbClr val="800000"/>
            </a:solidFill>
            <a:round/>
            <a:headEnd/>
            <a:tailEnd type="arrow" w="med" len="med"/>
          </a:ln>
        </p:spPr>
      </p:cxnSp>
      <p:sp>
        <p:nvSpPr>
          <p:cNvPr id="9223" name="TextBox 15"/>
          <p:cNvSpPr txBox="1">
            <a:spLocks noChangeArrowheads="1"/>
          </p:cNvSpPr>
          <p:nvPr/>
        </p:nvSpPr>
        <p:spPr bwMode="auto">
          <a:xfrm>
            <a:off x="428625" y="2000250"/>
            <a:ext cx="885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S/</a:t>
            </a:r>
            <a:r>
              <a:rPr lang="el-GR" sz="1600">
                <a:latin typeface="Calibri" pitchFamily="34" charset="0"/>
              </a:rPr>
              <a:t>β</a:t>
            </a:r>
            <a:r>
              <a:rPr lang="en-US" sz="1600">
                <a:latin typeface="Calibri" pitchFamily="34" charset="0"/>
              </a:rPr>
              <a:t> thal</a:t>
            </a:r>
          </a:p>
        </p:txBody>
      </p:sp>
      <p:sp>
        <p:nvSpPr>
          <p:cNvPr id="9224" name="TextBox 16"/>
          <p:cNvSpPr txBox="1">
            <a:spLocks noChangeArrowheads="1"/>
          </p:cNvSpPr>
          <p:nvPr/>
        </p:nvSpPr>
        <p:spPr bwMode="auto">
          <a:xfrm>
            <a:off x="500063" y="3143250"/>
            <a:ext cx="5254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S/C</a:t>
            </a:r>
          </a:p>
        </p:txBody>
      </p:sp>
      <p:sp>
        <p:nvSpPr>
          <p:cNvPr id="9225" name="TextBox 17"/>
          <p:cNvSpPr txBox="1">
            <a:spLocks noChangeArrowheads="1"/>
          </p:cNvSpPr>
          <p:nvPr/>
        </p:nvSpPr>
        <p:spPr bwMode="auto">
          <a:xfrm>
            <a:off x="500063" y="3714750"/>
            <a:ext cx="928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SCD</a:t>
            </a:r>
          </a:p>
        </p:txBody>
      </p:sp>
      <p:sp>
        <p:nvSpPr>
          <p:cNvPr id="9226" name="TextBox 18"/>
          <p:cNvSpPr txBox="1">
            <a:spLocks noChangeArrowheads="1"/>
          </p:cNvSpPr>
          <p:nvPr/>
        </p:nvSpPr>
        <p:spPr bwMode="auto">
          <a:xfrm>
            <a:off x="500063" y="4714875"/>
            <a:ext cx="874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SS&lt;1%</a:t>
            </a:r>
          </a:p>
        </p:txBody>
      </p:sp>
      <p:cxnSp>
        <p:nvCxnSpPr>
          <p:cNvPr id="9227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6072188" y="3357563"/>
            <a:ext cx="2143125" cy="285750"/>
          </a:xfrm>
          <a:prstGeom prst="straightConnector1">
            <a:avLst/>
          </a:prstGeom>
          <a:noFill/>
          <a:ln w="31750" algn="ctr">
            <a:solidFill>
              <a:srgbClr val="800000"/>
            </a:solidFill>
            <a:round/>
            <a:headEnd/>
            <a:tailEnd type="arrow" w="med" len="med"/>
          </a:ln>
        </p:spPr>
      </p:cxnSp>
      <p:sp>
        <p:nvSpPr>
          <p:cNvPr id="9228" name="TextBox 21"/>
          <p:cNvSpPr txBox="1">
            <a:spLocks noChangeArrowheads="1"/>
          </p:cNvSpPr>
          <p:nvPr/>
        </p:nvSpPr>
        <p:spPr bwMode="auto">
          <a:xfrm>
            <a:off x="8215313" y="3214688"/>
            <a:ext cx="514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S/E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admin\Desktop\0079-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81000"/>
            <a:ext cx="3511550" cy="4525963"/>
          </a:xfrm>
        </p:spPr>
      </p:pic>
      <p:pic>
        <p:nvPicPr>
          <p:cNvPr id="72707" name="Picture 3" descr="C:\Users\admin\Desktop\0079-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8600"/>
            <a:ext cx="4533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152400" y="5029200"/>
            <a:ext cx="6096000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Thalassaemia  facies:</a:t>
            </a:r>
            <a:r>
              <a:rPr lang="en-US" sz="2800">
                <a:cs typeface="Times New Roman" pitchFamily="18" charset="0"/>
              </a:rPr>
              <a:t>  Erythropoiesis</a:t>
            </a:r>
            <a:r>
              <a:rPr lang="en-US" sz="2800"/>
              <a:t> </a:t>
            </a:r>
            <a:r>
              <a:rPr lang="en-US" sz="2800">
                <a:sym typeface="Wingdings" pitchFamily="2" charset="2"/>
              </a:rPr>
              <a:t></a:t>
            </a:r>
            <a:r>
              <a:rPr lang="en-US" sz="2800">
                <a:cs typeface="Times New Roman" pitchFamily="18" charset="0"/>
                <a:sym typeface="Wingdings" pitchFamily="2" charset="2"/>
              </a:rPr>
              <a:t>marrow expansion &amp; thinning of </a:t>
            </a:r>
          </a:p>
          <a:p>
            <a:r>
              <a:rPr lang="en-US" sz="2800">
                <a:cs typeface="Times New Roman" pitchFamily="18" charset="0"/>
                <a:sym typeface="Wingdings" pitchFamily="2" charset="2"/>
              </a:rPr>
              <a:t>cortex of skull bone</a:t>
            </a:r>
            <a:endParaRPr lang="en-US" sz="2800">
              <a:latin typeface="Calibri" pitchFamily="34" charset="0"/>
            </a:endParaRPr>
          </a:p>
        </p:txBody>
      </p:sp>
      <p:pic>
        <p:nvPicPr>
          <p:cNvPr id="72709" name="Picture 7" descr="thalassaemia-pati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733800"/>
            <a:ext cx="21574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3162301" y="5295900"/>
            <a:ext cx="381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ChangeArrowheads="1"/>
          </p:cNvSpPr>
          <p:nvPr/>
        </p:nvSpPr>
        <p:spPr bwMode="auto">
          <a:xfrm>
            <a:off x="684213" y="3798888"/>
            <a:ext cx="7772400" cy="2449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latin typeface="Calibri" pitchFamily="34" charset="0"/>
                <a:cs typeface="Times New Roman" pitchFamily="18" charset="0"/>
                <a:sym typeface="Wingdings" pitchFamily="2" charset="2"/>
              </a:rPr>
              <a:t>Hepatosplenomegaly, Organomegaly:</a:t>
            </a:r>
            <a:endParaRPr lang="en-US" sz="2800">
              <a:latin typeface="Calibri" pitchFamily="34" charset="0"/>
              <a:cs typeface="Times New Roman" pitchFamily="18" charset="0"/>
            </a:endParaRPr>
          </a:p>
          <a:p>
            <a:r>
              <a:rPr lang="en-US" sz="2800">
                <a:latin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>
                <a:latin typeface="Calibri" pitchFamily="34" charset="0"/>
                <a:cs typeface="Times New Roman" pitchFamily="18" charset="0"/>
              </a:rPr>
              <a:t>↑Haemolysis </a:t>
            </a:r>
            <a:r>
              <a:rPr lang="en-US" sz="2800">
                <a:latin typeface="Calibri" pitchFamily="34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2800">
                <a:latin typeface="Calibri" pitchFamily="34" charset="0"/>
              </a:rPr>
              <a:t> extramedullary haemopoiesis in liver, spleen</a:t>
            </a:r>
            <a:endParaRPr lang="en-US" sz="28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3731" name="Picture 6" descr="thalassaemia_pt_smal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76250"/>
            <a:ext cx="3048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7" descr="thamassaemia-patient-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900" y="188913"/>
            <a:ext cx="22320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819400"/>
            <a:ext cx="59363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Laboratory Features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Laboratory Findings: FBC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latin typeface="Arial" charset="0"/>
              </a:rPr>
              <a:t>Hb  – decreased</a:t>
            </a:r>
          </a:p>
          <a:p>
            <a:r>
              <a:rPr lang="en-US" sz="2800" smtClean="0">
                <a:latin typeface="Arial" charset="0"/>
              </a:rPr>
              <a:t>RBC count – Markedly decreased</a:t>
            </a:r>
          </a:p>
          <a:p>
            <a:r>
              <a:rPr lang="en-US" sz="2800" smtClean="0">
                <a:latin typeface="Arial" charset="0"/>
              </a:rPr>
              <a:t>PCV – Markedly decreased</a:t>
            </a:r>
          </a:p>
          <a:p>
            <a:r>
              <a:rPr lang="en-US" sz="2800" smtClean="0">
                <a:latin typeface="Arial" charset="0"/>
              </a:rPr>
              <a:t>MCV, MCH, MCHC – reduced</a:t>
            </a:r>
          </a:p>
          <a:p>
            <a:r>
              <a:rPr lang="en-US" sz="2800" smtClean="0">
                <a:latin typeface="Arial" charset="0"/>
              </a:rPr>
              <a:t>Reticulocyte count – Increased</a:t>
            </a:r>
          </a:p>
          <a:p>
            <a:r>
              <a:rPr lang="en-US" sz="2800" smtClean="0">
                <a:latin typeface="Arial" charset="0"/>
              </a:rPr>
              <a:t>WBC – Neutrophils Increased/Normal</a:t>
            </a:r>
          </a:p>
          <a:p>
            <a:r>
              <a:rPr lang="en-US" sz="2800" smtClean="0">
                <a:latin typeface="Arial" charset="0"/>
              </a:rPr>
              <a:t>Platelet count – May be increased</a:t>
            </a:r>
          </a:p>
          <a:p>
            <a:endParaRPr lang="en-US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Thal major</a:t>
            </a:r>
          </a:p>
        </p:txBody>
      </p:sp>
      <p:pic>
        <p:nvPicPr>
          <p:cNvPr id="76803" name="Picture 3" descr="C:\Users\admin\Desktop\thal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95400"/>
            <a:ext cx="3886200" cy="2590800"/>
          </a:xfrm>
        </p:spPr>
      </p:pic>
      <p:pic>
        <p:nvPicPr>
          <p:cNvPr id="76804" name="Picture 8" descr="thalassaemia_sl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36147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4876800" y="1600200"/>
            <a:ext cx="37338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RBC 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Marked anisocytosis, polikilocytosis, microcytosis, target cells, fragmented cells (schistocytes), polychromasia,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Basophilic stipling  nucleated cells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Thal minor</a:t>
            </a:r>
          </a:p>
        </p:txBody>
      </p:sp>
      <p:pic>
        <p:nvPicPr>
          <p:cNvPr id="77827" name="Picture 2" descr="C:\Users\admin\Desktop\954354-958850-1148t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76400"/>
            <a:ext cx="5511800" cy="3429000"/>
          </a:xfrm>
        </p:spPr>
      </p:pic>
      <p:sp>
        <p:nvSpPr>
          <p:cNvPr id="77828" name="TextBox 3"/>
          <p:cNvSpPr txBox="1">
            <a:spLocks noChangeArrowheads="1"/>
          </p:cNvSpPr>
          <p:nvPr/>
        </p:nvSpPr>
        <p:spPr bwMode="auto">
          <a:xfrm>
            <a:off x="1066800" y="5486400"/>
            <a:ext cx="571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Microcytic hypochromic cells</a:t>
            </a:r>
          </a:p>
          <a:p>
            <a:r>
              <a:rPr lang="en-US" sz="2800">
                <a:latin typeface="Calibri" pitchFamily="34" charset="0"/>
              </a:rPr>
              <a:t>Erythrocytosis (RBC increased)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Haemoglobin Electrophoresis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800" smtClean="0">
                <a:latin typeface="Arial" charset="0"/>
              </a:rPr>
              <a:t>Haemoglobin Electrophoresis</a:t>
            </a:r>
          </a:p>
          <a:p>
            <a:pPr>
              <a:buFont typeface="Arial" charset="0"/>
              <a:buNone/>
            </a:pPr>
            <a:endParaRPr lang="en-US" sz="2800" smtClean="0">
              <a:latin typeface="Arial" charset="0"/>
            </a:endParaRPr>
          </a:p>
          <a:p>
            <a:r>
              <a:rPr lang="en-US" sz="2800" smtClean="0">
                <a:latin typeface="Arial" charset="0"/>
              </a:rPr>
              <a:t>HbF, HbA, HbA2, HbC, HbE, HbD, HbS, HbH and Hb Bart can be measured accurately by electrophoresis</a:t>
            </a:r>
          </a:p>
          <a:p>
            <a:r>
              <a:rPr lang="en-US" sz="2800" smtClean="0">
                <a:latin typeface="Arial" charset="0"/>
              </a:rPr>
              <a:t>DNA studies (definitive)</a:t>
            </a:r>
          </a:p>
          <a:p>
            <a:r>
              <a:rPr lang="en-US" sz="2800" smtClean="0">
                <a:latin typeface="Arial" charset="0"/>
              </a:rPr>
              <a:t>Family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Principles of management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Blood transfusion</a:t>
            </a:r>
          </a:p>
          <a:p>
            <a:r>
              <a:rPr lang="en-US" smtClean="0"/>
              <a:t>Splenectomy</a:t>
            </a:r>
          </a:p>
          <a:p>
            <a:r>
              <a:rPr lang="en-US" smtClean="0"/>
              <a:t>Management of iron overload</a:t>
            </a:r>
          </a:p>
          <a:p>
            <a:r>
              <a:rPr lang="en-US" smtClean="0"/>
              <a:t>Management of liver disease, endocrine  dysfunction, cardiac dysfunction</a:t>
            </a:r>
          </a:p>
          <a:p>
            <a:r>
              <a:rPr lang="en-US" smtClean="0"/>
              <a:t>BMT/PSCT </a:t>
            </a:r>
          </a:p>
          <a:p>
            <a:r>
              <a:rPr lang="en-US" smtClean="0"/>
              <a:t>Psychosocial support and genetic counseling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1143000" y="2133600"/>
            <a:ext cx="70104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The end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Questions?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admin\Desktop\954354-958850-2062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4038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2"/>
          <p:cNvSpPr txBox="1">
            <a:spLocks noChangeArrowheads="1"/>
          </p:cNvSpPr>
          <p:nvPr/>
        </p:nvSpPr>
        <p:spPr bwMode="auto">
          <a:xfrm>
            <a:off x="1676400" y="5334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Hair on end appearance</a:t>
            </a:r>
          </a:p>
        </p:txBody>
      </p:sp>
      <p:pic>
        <p:nvPicPr>
          <p:cNvPr id="81924" name="Picture 3" descr="Skeletal hand foo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00"/>
            <a:ext cx="24987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Sickle Cell Disease found primarily in equatorial Africa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Also seen in North America, Southern Italy, Northern Greece, Southern Turkey, the ME, Saudi Arabia, Central India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HBS is the most common adaptation that occurs in malaria-infested areas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Hemoglobin C and the </a:t>
            </a:r>
            <a:r>
              <a:rPr lang="en-US" dirty="0" err="1" smtClean="0"/>
              <a:t>Thalassemias</a:t>
            </a:r>
            <a:r>
              <a:rPr lang="en-US" dirty="0" smtClean="0"/>
              <a:t> have also evolved.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54672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smtClean="0">
                <a:latin typeface="Arial" charset="0"/>
                <a:cs typeface="Times New Roman" pitchFamily="18" charset="0"/>
              </a:rPr>
              <a:t>β</a:t>
            </a:r>
            <a:r>
              <a:rPr lang="en-US" sz="2800" smtClean="0">
                <a:latin typeface="Arial" charset="0"/>
                <a:cs typeface="Times New Roman" pitchFamily="18" charset="0"/>
              </a:rPr>
              <a:t>-thalassaemia major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Arial" charset="0"/>
                <a:cs typeface="Times New Roman" pitchFamily="18" charset="0"/>
              </a:rPr>
              <a:t>Mutation of normal </a:t>
            </a:r>
            <a:r>
              <a:rPr lang="el-GR" sz="2400" smtClean="0">
                <a:latin typeface="Arial" charset="0"/>
                <a:cs typeface="Times New Roman" pitchFamily="18" charset="0"/>
              </a:rPr>
              <a:t>β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-gene </a:t>
            </a:r>
            <a:r>
              <a:rPr lang="en-US" sz="2400" smtClean="0">
                <a:latin typeface="Arial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l-GR" sz="2400" smtClean="0">
                <a:latin typeface="Arial" charset="0"/>
                <a:cs typeface="Times New Roman" pitchFamily="18" charset="0"/>
                <a:sym typeface="Wingdings" pitchFamily="2" charset="2"/>
              </a:rPr>
              <a:t>β</a:t>
            </a:r>
            <a:r>
              <a:rPr lang="en-US" sz="2400" baseline="30000" smtClean="0">
                <a:latin typeface="Arial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en-US" sz="2400" smtClean="0">
                <a:latin typeface="Arial" charset="0"/>
                <a:cs typeface="Times New Roman" pitchFamily="18" charset="0"/>
                <a:sym typeface="Wingdings" pitchFamily="2" charset="2"/>
              </a:rPr>
              <a:t>-gene  absence HbA  increased HA</a:t>
            </a:r>
            <a:r>
              <a:rPr lang="en-US" sz="2400" baseline="-25000" smtClean="0">
                <a:latin typeface="Arial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400" smtClean="0">
                <a:latin typeface="Arial" charset="0"/>
                <a:cs typeface="Times New Roman" pitchFamily="18" charset="0"/>
                <a:sym typeface="Wingdings" pitchFamily="2" charset="2"/>
              </a:rPr>
              <a:t> and HbF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Arial" charset="0"/>
                <a:cs typeface="Times New Roman" pitchFamily="18" charset="0"/>
                <a:sym typeface="Wingdings" pitchFamily="2" charset="2"/>
              </a:rPr>
              <a:t>genotype – </a:t>
            </a:r>
            <a:r>
              <a:rPr lang="el-GR" sz="2400" smtClean="0">
                <a:latin typeface="Arial" charset="0"/>
                <a:cs typeface="Times New Roman" pitchFamily="18" charset="0"/>
                <a:sym typeface="Wingdings" pitchFamily="2" charset="2"/>
              </a:rPr>
              <a:t>β</a:t>
            </a:r>
            <a:r>
              <a:rPr lang="en-US" sz="2400" baseline="30000" smtClean="0">
                <a:latin typeface="Arial" charset="0"/>
                <a:cs typeface="Times New Roman" pitchFamily="18" charset="0"/>
                <a:sym typeface="Wingdings" pitchFamily="2" charset="2"/>
              </a:rPr>
              <a:t>0</a:t>
            </a:r>
            <a:r>
              <a:rPr lang="el-GR" sz="2400" smtClean="0">
                <a:latin typeface="Arial" charset="0"/>
                <a:cs typeface="Times New Roman" pitchFamily="18" charset="0"/>
                <a:sym typeface="Wingdings" pitchFamily="2" charset="2"/>
              </a:rPr>
              <a:t>β</a:t>
            </a:r>
            <a:r>
              <a:rPr lang="en-US" sz="2400" baseline="30000" smtClean="0">
                <a:latin typeface="Arial" charset="0"/>
                <a:cs typeface="Times New Roman" pitchFamily="18" charset="0"/>
                <a:sym typeface="Wingdings" pitchFamily="2" charset="2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l-GR" sz="2800" smtClean="0">
                <a:latin typeface="Arial" charset="0"/>
                <a:cs typeface="Times New Roman" pitchFamily="18" charset="0"/>
              </a:rPr>
              <a:t>β</a:t>
            </a:r>
            <a:r>
              <a:rPr lang="en-US" sz="2800" smtClean="0">
                <a:latin typeface="Arial" charset="0"/>
                <a:cs typeface="Times New Roman" pitchFamily="18" charset="0"/>
              </a:rPr>
              <a:t>-thalassaemia intermedia</a:t>
            </a:r>
          </a:p>
          <a:p>
            <a:pPr lvl="1">
              <a:lnSpc>
                <a:spcPct val="90000"/>
              </a:lnSpc>
            </a:pPr>
            <a:r>
              <a:rPr lang="el-GR" sz="2400" smtClean="0">
                <a:latin typeface="Arial" charset="0"/>
                <a:cs typeface="Times New Roman" pitchFamily="18" charset="0"/>
              </a:rPr>
              <a:t>↑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HbA</a:t>
            </a:r>
            <a:r>
              <a:rPr lang="en-US" sz="2400" baseline="-25000" smtClean="0">
                <a:latin typeface="Arial" charset="0"/>
                <a:cs typeface="Times New Roman" pitchFamily="18" charset="0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l-GR" sz="2400" smtClean="0">
                <a:latin typeface="Arial" charset="0"/>
                <a:cs typeface="Times New Roman" pitchFamily="18" charset="0"/>
              </a:rPr>
              <a:t>↑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HbF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Arial" charset="0"/>
                <a:cs typeface="Times New Roman" pitchFamily="18" charset="0"/>
              </a:rPr>
              <a:t>↓HbA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Arial" charset="0"/>
                <a:cs typeface="Times New Roman" pitchFamily="18" charset="0"/>
              </a:rPr>
              <a:t>Genotype </a:t>
            </a:r>
            <a:r>
              <a:rPr lang="el-GR" sz="2400" smtClean="0">
                <a:latin typeface="Arial" charset="0"/>
                <a:cs typeface="Times New Roman" pitchFamily="18" charset="0"/>
              </a:rPr>
              <a:t>β</a:t>
            </a:r>
            <a:r>
              <a:rPr lang="en-US" sz="2400" baseline="30000" smtClean="0">
                <a:latin typeface="Arial" charset="0"/>
                <a:cs typeface="Times New Roman" pitchFamily="18" charset="0"/>
              </a:rPr>
              <a:t>+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 </a:t>
            </a:r>
            <a:r>
              <a:rPr lang="el-GR" sz="2400" smtClean="0">
                <a:latin typeface="Arial" charset="0"/>
                <a:cs typeface="Times New Roman" pitchFamily="18" charset="0"/>
              </a:rPr>
              <a:t>β</a:t>
            </a:r>
            <a:r>
              <a:rPr lang="en-US" sz="2400" baseline="30000" smtClean="0">
                <a:latin typeface="Arial" charset="0"/>
                <a:cs typeface="Times New Roman" pitchFamily="18" charset="0"/>
              </a:rPr>
              <a:t>+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 or </a:t>
            </a:r>
            <a:r>
              <a:rPr lang="el-GR" sz="2400" smtClean="0">
                <a:latin typeface="Arial" charset="0"/>
                <a:cs typeface="Times New Roman" pitchFamily="18" charset="0"/>
              </a:rPr>
              <a:t>β</a:t>
            </a:r>
            <a:r>
              <a:rPr lang="en-US" sz="2400" baseline="30000" smtClean="0">
                <a:latin typeface="Arial" charset="0"/>
                <a:cs typeface="Times New Roman" pitchFamily="18" charset="0"/>
              </a:rPr>
              <a:t>0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 </a:t>
            </a:r>
            <a:r>
              <a:rPr lang="el-GR" sz="2400" smtClean="0">
                <a:latin typeface="Arial" charset="0"/>
                <a:cs typeface="Times New Roman" pitchFamily="18" charset="0"/>
              </a:rPr>
              <a:t>β</a:t>
            </a:r>
          </a:p>
          <a:p>
            <a:pPr>
              <a:lnSpc>
                <a:spcPct val="90000"/>
              </a:lnSpc>
            </a:pPr>
            <a:r>
              <a:rPr lang="el-GR" sz="2800" smtClean="0">
                <a:latin typeface="Arial" charset="0"/>
                <a:cs typeface="Times New Roman" pitchFamily="18" charset="0"/>
              </a:rPr>
              <a:t>β</a:t>
            </a:r>
            <a:r>
              <a:rPr lang="en-US" sz="2800" smtClean="0">
                <a:latin typeface="Arial" charset="0"/>
                <a:cs typeface="Times New Roman" pitchFamily="18" charset="0"/>
              </a:rPr>
              <a:t>-thalassaemia minor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Arial" charset="0"/>
                <a:cs typeface="Times New Roman" pitchFamily="18" charset="0"/>
              </a:rPr>
              <a:t>↑HbA</a:t>
            </a:r>
            <a:r>
              <a:rPr lang="en-US" sz="2400" baseline="-25000" smtClean="0">
                <a:latin typeface="Arial" charset="0"/>
                <a:cs typeface="Times New Roman" pitchFamily="18" charset="0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Arial" charset="0"/>
                <a:cs typeface="Times New Roman" pitchFamily="18" charset="0"/>
              </a:rPr>
              <a:t>HbA normal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Arial" charset="0"/>
                <a:cs typeface="Times New Roman" pitchFamily="18" charset="0"/>
              </a:rPr>
              <a:t>HbF normal</a:t>
            </a:r>
          </a:p>
          <a:p>
            <a:pPr>
              <a:lnSpc>
                <a:spcPct val="90000"/>
              </a:lnSpc>
            </a:pPr>
            <a:endParaRPr lang="en-US" sz="2800" smtClean="0">
              <a:solidFill>
                <a:schemeClr val="accent2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6477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smtClean="0">
                <a:latin typeface="Arial" charset="0"/>
              </a:rPr>
              <a:t>Pathophysiology of </a:t>
            </a:r>
            <a:r>
              <a:rPr lang="el-GR" sz="2400" smtClean="0">
                <a:latin typeface="Arial" charset="0"/>
                <a:cs typeface="Times New Roman" pitchFamily="18" charset="0"/>
              </a:rPr>
              <a:t>β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-Thalassaemia</a:t>
            </a:r>
            <a:endParaRPr lang="el-GR" sz="240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08088"/>
            <a:ext cx="7772400" cy="4318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smtClean="0">
                <a:latin typeface="Arial" charset="0"/>
              </a:rPr>
              <a:t>Various mutation in </a:t>
            </a:r>
            <a:r>
              <a:rPr lang="el-GR" sz="2400" smtClean="0">
                <a:latin typeface="Arial" charset="0"/>
                <a:cs typeface="Times New Roman" pitchFamily="18" charset="0"/>
              </a:rPr>
              <a:t>β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-gene</a:t>
            </a:r>
            <a:endParaRPr lang="el-GR" sz="240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755650" y="2073275"/>
            <a:ext cx="7772400" cy="360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Complete or partial absence of </a:t>
            </a:r>
            <a:r>
              <a:rPr lang="el-GR" b="1">
                <a:cs typeface="Times New Roman" pitchFamily="18" charset="0"/>
              </a:rPr>
              <a:t>β</a:t>
            </a:r>
            <a:r>
              <a:rPr lang="en-US" b="1">
                <a:cs typeface="Times New Roman" pitchFamily="18" charset="0"/>
              </a:rPr>
              <a:t>-chain</a:t>
            </a:r>
            <a:endParaRPr lang="el-GR" b="1">
              <a:cs typeface="Times New Roman" pitchFamily="18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755650" y="2936875"/>
            <a:ext cx="7772400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Decreased adult HbA</a:t>
            </a:r>
            <a:endParaRPr lang="el-GR" b="1">
              <a:cs typeface="Times New Roman" pitchFamily="18" charset="0"/>
            </a:endParaRPr>
          </a:p>
        </p:txBody>
      </p:sp>
      <p:sp>
        <p:nvSpPr>
          <p:cNvPr id="83974" name="AutoShape 7"/>
          <p:cNvSpPr>
            <a:spLocks noChangeArrowheads="1"/>
          </p:cNvSpPr>
          <p:nvPr/>
        </p:nvSpPr>
        <p:spPr bwMode="auto">
          <a:xfrm>
            <a:off x="4067175" y="1639888"/>
            <a:ext cx="287338" cy="333375"/>
          </a:xfrm>
          <a:prstGeom prst="downArrow">
            <a:avLst>
              <a:gd name="adj1" fmla="val 50000"/>
              <a:gd name="adj2" fmla="val 29005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83975" name="AutoShape 8"/>
          <p:cNvSpPr>
            <a:spLocks noChangeArrowheads="1"/>
          </p:cNvSpPr>
          <p:nvPr/>
        </p:nvSpPr>
        <p:spPr bwMode="auto">
          <a:xfrm>
            <a:off x="4067175" y="2432050"/>
            <a:ext cx="287338" cy="404813"/>
          </a:xfrm>
          <a:prstGeom prst="downArrow">
            <a:avLst>
              <a:gd name="adj1" fmla="val 50000"/>
              <a:gd name="adj2" fmla="val 35221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83976" name="Rectangle 9"/>
          <p:cNvSpPr>
            <a:spLocks noChangeArrowheads="1"/>
          </p:cNvSpPr>
          <p:nvPr/>
        </p:nvSpPr>
        <p:spPr bwMode="auto">
          <a:xfrm>
            <a:off x="827088" y="3657600"/>
            <a:ext cx="7772400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l-GR" b="1">
                <a:cs typeface="Times New Roman" pitchFamily="18" charset="0"/>
              </a:rPr>
              <a:t>α</a:t>
            </a:r>
            <a:r>
              <a:rPr lang="en-US" b="1">
                <a:cs typeface="Times New Roman" pitchFamily="18" charset="0"/>
              </a:rPr>
              <a:t>-chain synthesis remain normal</a:t>
            </a:r>
            <a:endParaRPr lang="el-GR" b="1">
              <a:cs typeface="Times New Roman" pitchFamily="18" charset="0"/>
            </a:endParaRPr>
          </a:p>
        </p:txBody>
      </p:sp>
      <p:sp>
        <p:nvSpPr>
          <p:cNvPr id="83977" name="AutoShape 10"/>
          <p:cNvSpPr>
            <a:spLocks noChangeArrowheads="1"/>
          </p:cNvSpPr>
          <p:nvPr/>
        </p:nvSpPr>
        <p:spPr bwMode="auto">
          <a:xfrm>
            <a:off x="4067175" y="4232275"/>
            <a:ext cx="287338" cy="404813"/>
          </a:xfrm>
          <a:prstGeom prst="downArrow">
            <a:avLst>
              <a:gd name="adj1" fmla="val 50000"/>
              <a:gd name="adj2" fmla="val 35221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83978" name="Rectangle 11"/>
          <p:cNvSpPr>
            <a:spLocks noChangeArrowheads="1"/>
          </p:cNvSpPr>
          <p:nvPr/>
        </p:nvSpPr>
        <p:spPr bwMode="auto">
          <a:xfrm>
            <a:off x="827088" y="4665663"/>
            <a:ext cx="7772400" cy="792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	</a:t>
            </a:r>
            <a:r>
              <a:rPr lang="en-US" b="1">
                <a:cs typeface="Times New Roman" pitchFamily="18" charset="0"/>
              </a:rPr>
              <a:t>Free </a:t>
            </a:r>
            <a:r>
              <a:rPr lang="el-GR" b="1">
                <a:cs typeface="Times New Roman" pitchFamily="18" charset="0"/>
              </a:rPr>
              <a:t>α</a:t>
            </a:r>
            <a:r>
              <a:rPr lang="en-US" b="1">
                <a:cs typeface="Times New Roman" pitchFamily="18" charset="0"/>
              </a:rPr>
              <a:t>-chain – unstable and precipitate within normoblasts as insoluble inclusions</a:t>
            </a:r>
            <a:endParaRPr lang="el-GR" b="1">
              <a:cs typeface="Times New Roman" pitchFamily="18" charset="0"/>
            </a:endParaRPr>
          </a:p>
        </p:txBody>
      </p:sp>
      <p:sp>
        <p:nvSpPr>
          <p:cNvPr id="83979" name="Text Box 12"/>
          <p:cNvSpPr txBox="1">
            <a:spLocks noChangeArrowheads="1"/>
          </p:cNvSpPr>
          <p:nvPr/>
        </p:nvSpPr>
        <p:spPr bwMode="auto">
          <a:xfrm>
            <a:off x="755650" y="5816600"/>
            <a:ext cx="7920038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Cell membrane damage &amp; impaired DNA synthesis </a:t>
            </a:r>
            <a:r>
              <a:rPr lang="en-US" b="1">
                <a:sym typeface="Wingdings" pitchFamily="2" charset="2"/>
              </a:rPr>
              <a:t>apoptosis i.e. ineffective erythropoeisis</a:t>
            </a:r>
            <a:endParaRPr lang="en-US" b="1"/>
          </a:p>
        </p:txBody>
      </p:sp>
      <p:sp>
        <p:nvSpPr>
          <p:cNvPr id="83980" name="AutoShape 13"/>
          <p:cNvSpPr>
            <a:spLocks noChangeArrowheads="1"/>
          </p:cNvSpPr>
          <p:nvPr/>
        </p:nvSpPr>
        <p:spPr bwMode="auto">
          <a:xfrm>
            <a:off x="4067175" y="5484813"/>
            <a:ext cx="287338" cy="404812"/>
          </a:xfrm>
          <a:prstGeom prst="downArrow">
            <a:avLst>
              <a:gd name="adj1" fmla="val 50000"/>
              <a:gd name="adj2" fmla="val 35221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Epidemiology- Kenya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447800"/>
          <a:ext cx="6477000" cy="4267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387927">
                <a:tc>
                  <a:txBody>
                    <a:bodyPr/>
                    <a:lstStyle/>
                    <a:p>
                      <a:r>
                        <a:rPr lang="en-US" dirty="0" smtClean="0"/>
                        <a:t>Ethnic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Trait %</a:t>
                      </a:r>
                      <a:endParaRPr lang="en-US" dirty="0"/>
                    </a:p>
                  </a:txBody>
                  <a:tcPr/>
                </a:tc>
              </a:tr>
              <a:tr h="3879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Pokomos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3879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Taveta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879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Kipsigis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7927">
                <a:tc>
                  <a:txBody>
                    <a:bodyPr/>
                    <a:lstStyle/>
                    <a:p>
                      <a:r>
                        <a:rPr lang="en-US" dirty="0" smtClean="0"/>
                        <a:t>Masai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</a:t>
                      </a:r>
                      <a:endParaRPr lang="en-US" dirty="0"/>
                    </a:p>
                  </a:txBody>
                  <a:tcPr/>
                </a:tc>
              </a:tr>
              <a:tr h="387927">
                <a:tc>
                  <a:txBody>
                    <a:bodyPr/>
                    <a:lstStyle/>
                    <a:p>
                      <a:r>
                        <a:rPr lang="en-US" dirty="0" smtClean="0"/>
                        <a:t>Turkana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</a:t>
                      </a:r>
                      <a:endParaRPr lang="en-US" dirty="0"/>
                    </a:p>
                  </a:txBody>
                  <a:tcPr/>
                </a:tc>
              </a:tr>
              <a:tr h="3879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879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Kamba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1 -2</a:t>
                      </a:r>
                      <a:endParaRPr lang="en-US" dirty="0"/>
                    </a:p>
                  </a:txBody>
                  <a:tcPr/>
                </a:tc>
              </a:tr>
              <a:tr h="387927">
                <a:tc>
                  <a:txBody>
                    <a:bodyPr/>
                    <a:lstStyle/>
                    <a:p>
                      <a:r>
                        <a:rPr lang="en-US" dirty="0" smtClean="0"/>
                        <a:t>Kikuyu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1 -2</a:t>
                      </a:r>
                      <a:endParaRPr lang="en-US" dirty="0"/>
                    </a:p>
                  </a:txBody>
                  <a:tcPr/>
                </a:tc>
              </a:tr>
              <a:tr h="3879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Giriama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879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Maragoli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05" name="TextBox 4"/>
          <p:cNvSpPr txBox="1">
            <a:spLocks noChangeArrowheads="1"/>
          </p:cNvSpPr>
          <p:nvPr/>
        </p:nvSpPr>
        <p:spPr bwMode="auto">
          <a:xfrm>
            <a:off x="304800" y="5791200"/>
            <a:ext cx="868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Foy H., Kondi A., Timms G.L., Bras W. &amp; Bushara. F. </a:t>
            </a:r>
            <a:r>
              <a:rPr lang="en-US" b="1">
                <a:latin typeface="Calibri" pitchFamily="34" charset="0"/>
              </a:rPr>
              <a:t>(1954) </a:t>
            </a:r>
            <a:r>
              <a:rPr lang="en-US" b="1" i="1">
                <a:latin typeface="Calibri" pitchFamily="34" charset="0"/>
              </a:rPr>
              <a:t>BMJ i, 294.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Ojwang P.J., Ogada T., Bakioglu  Et al ( </a:t>
            </a:r>
            <a:r>
              <a:rPr lang="en-US" b="1">
                <a:latin typeface="Calibri" pitchFamily="34" charset="0"/>
              </a:rPr>
              <a:t>1985)</a:t>
            </a:r>
            <a:r>
              <a:rPr lang="en-US">
                <a:latin typeface="Calibri" pitchFamily="34" charset="0"/>
              </a:rPr>
              <a:t>. </a:t>
            </a:r>
            <a:r>
              <a:rPr lang="en-US" b="1" i="1">
                <a:latin typeface="Calibri" pitchFamily="34" charset="0"/>
              </a:rPr>
              <a:t>EAMJ 61, 886-891.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2338</Words>
  <Application>Microsoft Office PowerPoint</Application>
  <PresentationFormat>On-screen Show (4:3)</PresentationFormat>
  <Paragraphs>454</Paragraphs>
  <Slides>81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Calibri</vt:lpstr>
      <vt:lpstr>Arial</vt:lpstr>
      <vt:lpstr>Wingdings</vt:lpstr>
      <vt:lpstr>Times New Roman</vt:lpstr>
      <vt:lpstr>Symbol</vt:lpstr>
      <vt:lpstr>Office Theme</vt:lpstr>
      <vt:lpstr>Chart</vt:lpstr>
      <vt:lpstr>Haemoglobin disorders</vt:lpstr>
      <vt:lpstr>Lecture outline</vt:lpstr>
      <vt:lpstr>Slide 3</vt:lpstr>
      <vt:lpstr>Introduction:</vt:lpstr>
      <vt:lpstr>Slide 5</vt:lpstr>
      <vt:lpstr>Epidemiology</vt:lpstr>
      <vt:lpstr>Slide 7</vt:lpstr>
      <vt:lpstr>Slide 8</vt:lpstr>
      <vt:lpstr>Epidemiology- Kenya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Inheritance: Autosomal recessive</vt:lpstr>
      <vt:lpstr>Slide 18</vt:lpstr>
      <vt:lpstr>Slide 19</vt:lpstr>
      <vt:lpstr>Slide 20</vt:lpstr>
      <vt:lpstr>Sickle cell crises</vt:lpstr>
      <vt:lpstr>Sickle cell crises </vt:lpstr>
      <vt:lpstr>Slide 23</vt:lpstr>
      <vt:lpstr>Manifestations of sickle cell disease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Dactylitis (Hand-Foot syndrome)</vt:lpstr>
      <vt:lpstr>Skeletal abnormalities</vt:lpstr>
      <vt:lpstr>Slide 40</vt:lpstr>
      <vt:lpstr>Work up</vt:lpstr>
      <vt:lpstr>Slide 42</vt:lpstr>
      <vt:lpstr>Slide 43</vt:lpstr>
      <vt:lpstr>Reduced HB solubility</vt:lpstr>
      <vt:lpstr>Slide 45</vt:lpstr>
      <vt:lpstr>Slide 46</vt:lpstr>
      <vt:lpstr>Slide 47</vt:lpstr>
      <vt:lpstr>Slide 48</vt:lpstr>
      <vt:lpstr>Comprehensive care</vt:lpstr>
      <vt:lpstr>Principles of management</vt:lpstr>
      <vt:lpstr>Management of crises</vt:lpstr>
      <vt:lpstr>Slide 52</vt:lpstr>
      <vt:lpstr>Slide 53</vt:lpstr>
      <vt:lpstr>Slide 54</vt:lpstr>
      <vt:lpstr>Follow-up</vt:lpstr>
      <vt:lpstr>Slide 56</vt:lpstr>
      <vt:lpstr>Epidemiology</vt:lpstr>
      <vt:lpstr>Slide 58</vt:lpstr>
      <vt:lpstr>Pathogenesis</vt:lpstr>
      <vt:lpstr>Pathogenesis α Thal </vt:lpstr>
      <vt:lpstr>Pathogenesis α Thal cont.</vt:lpstr>
      <vt:lpstr>Variants of α-Thalassaemia</vt:lpstr>
      <vt:lpstr>Slide 63</vt:lpstr>
      <vt:lpstr>β thalassemia</vt:lpstr>
      <vt:lpstr>Inheritance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Laboratory Findings: FBC</vt:lpstr>
      <vt:lpstr>Thal major</vt:lpstr>
      <vt:lpstr>Thal minor</vt:lpstr>
      <vt:lpstr>Haemoglobin Electrophoresis</vt:lpstr>
      <vt:lpstr>Principles of management</vt:lpstr>
      <vt:lpstr>Slide 78</vt:lpstr>
      <vt:lpstr>Slide 79</vt:lpstr>
      <vt:lpstr>Slide 80</vt:lpstr>
      <vt:lpstr>Pathophysiology of β-Thalassaemia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Haemoglobin disorders</dc:title>
  <dc:creator>PACE - Dr J Githanga</dc:creator>
  <cp:lastModifiedBy>Dr. Jamilla A. Rajab</cp:lastModifiedBy>
  <cp:revision>65</cp:revision>
  <dcterms:created xsi:type="dcterms:W3CDTF">2006-08-16T00:00:00Z</dcterms:created>
  <dcterms:modified xsi:type="dcterms:W3CDTF">2014-08-15T09:37:19Z</dcterms:modified>
</cp:coreProperties>
</file>