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61" r:id="rId5"/>
    <p:sldId id="273" r:id="rId6"/>
    <p:sldId id="262" r:id="rId7"/>
    <p:sldId id="275" r:id="rId8"/>
    <p:sldId id="263" r:id="rId9"/>
    <p:sldId id="289" r:id="rId10"/>
    <p:sldId id="288" r:id="rId11"/>
    <p:sldId id="286" r:id="rId12"/>
    <p:sldId id="287" r:id="rId13"/>
    <p:sldId id="264" r:id="rId14"/>
    <p:sldId id="266" r:id="rId15"/>
    <p:sldId id="293" r:id="rId16"/>
    <p:sldId id="294" r:id="rId17"/>
    <p:sldId id="278" r:id="rId18"/>
    <p:sldId id="270" r:id="rId19"/>
    <p:sldId id="279" r:id="rId20"/>
    <p:sldId id="281" r:id="rId21"/>
    <p:sldId id="259" r:id="rId22"/>
    <p:sldId id="258" r:id="rId23"/>
    <p:sldId id="290" r:id="rId24"/>
    <p:sldId id="282" r:id="rId25"/>
    <p:sldId id="269" r:id="rId26"/>
    <p:sldId id="300" r:id="rId27"/>
    <p:sldId id="291" r:id="rId28"/>
    <p:sldId id="271" r:id="rId29"/>
    <p:sldId id="30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EFB50-F55E-45AA-99CE-8885E98442C1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EA09-E145-45F1-8293-2D3E6CE1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Haem Module 3: Blood 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71D69-ECC1-4C59-B180-5F3765792126}" type="slidenum">
              <a:rPr lang="en-US"/>
              <a:pPr/>
              <a:t>29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8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61412-356B-4F69-87ED-84C4A77F6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9895A-C4BD-43D3-A566-A9AA31B7F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081B-AB7E-4F72-9178-4F0602E4C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11F3-6E56-40A5-B282-21B58BE79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2F29A-5D8D-4F86-B094-BC91A9099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03AD1-50DE-4D61-8210-C7F581974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45FF5-84C8-48AD-904C-6A609EB0A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1E01-DA79-40E0-8A06-DC00646F6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EE87E-6BE5-46F0-8591-0BCC31ED2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56A0-EC54-4925-B57A-90F1E4C4F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0C955-C381-4409-95CC-24C42582F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6BC2E6-2FA9-43D9-915F-EF8802CE10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hyperlink" Target="http://upload.wikimedia.org/wikipedia/commons/f/f5/Complement_death.PNG" TargetMode="Externa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Haemolysis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Acquired red cell defects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MBChB</a:t>
            </a:r>
            <a:r>
              <a:rPr lang="en-US" dirty="0"/>
              <a:t> 3 lecture 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Jamilla</a:t>
            </a:r>
            <a:r>
              <a:rPr lang="en-US" dirty="0"/>
              <a:t> Rajab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Antibod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733425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581400" y="1905000"/>
            <a:ext cx="5105400" cy="495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Antibody against a specific red cell antigen latches onto the antigen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antibody may be </a:t>
            </a:r>
            <a:r>
              <a:rPr lang="en-US" sz="2800" dirty="0" err="1"/>
              <a:t>IgG</a:t>
            </a:r>
            <a:r>
              <a:rPr lang="en-US" sz="2800" dirty="0"/>
              <a:t> or </a:t>
            </a:r>
            <a:r>
              <a:rPr lang="en-US" sz="2800" dirty="0" err="1"/>
              <a:t>IgM</a:t>
            </a:r>
            <a:r>
              <a:rPr lang="en-US" sz="28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IgG coated red cells usually </a:t>
            </a:r>
            <a:r>
              <a:rPr lang="en-US" sz="2800"/>
              <a:t>removed extracellularly</a:t>
            </a:r>
            <a:r>
              <a:rPr lang="en-US" sz="28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IgM</a:t>
            </a:r>
            <a:r>
              <a:rPr lang="en-US" sz="2800" dirty="0"/>
              <a:t> antibodies can cause compliment activation and red cell </a:t>
            </a:r>
            <a:r>
              <a:rPr lang="en-US" sz="2800" dirty="0" err="1"/>
              <a:t>lysis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Complement death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848600" cy="56388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AIHA:</a:t>
            </a:r>
          </a:p>
          <a:p>
            <a:pPr>
              <a:buNone/>
            </a:pPr>
            <a:r>
              <a:rPr lang="en-US" b="1" dirty="0"/>
              <a:t>Causes:</a:t>
            </a:r>
          </a:p>
          <a:p>
            <a:r>
              <a:rPr lang="en-US" dirty="0" err="1"/>
              <a:t>Ideopathic</a:t>
            </a:r>
            <a:endParaRPr lang="en-US" dirty="0"/>
          </a:p>
          <a:p>
            <a:r>
              <a:rPr lang="en-US" dirty="0"/>
              <a:t>Complication of  other diseases:</a:t>
            </a:r>
          </a:p>
          <a:p>
            <a:pPr lvl="1"/>
            <a:r>
              <a:rPr lang="en-US" dirty="0" err="1"/>
              <a:t>Immmune</a:t>
            </a:r>
            <a:r>
              <a:rPr lang="en-US" dirty="0"/>
              <a:t> diseases (e.g. SLE)</a:t>
            </a:r>
          </a:p>
          <a:p>
            <a:pPr lvl="1"/>
            <a:r>
              <a:rPr lang="en-US" dirty="0"/>
              <a:t>Malignant </a:t>
            </a:r>
            <a:r>
              <a:rPr lang="en-US" dirty="0" err="1"/>
              <a:t>lymphoproliferative</a:t>
            </a:r>
            <a:r>
              <a:rPr lang="en-US" dirty="0"/>
              <a:t> diseases (e.g. CLL, Lymphomas) </a:t>
            </a:r>
          </a:p>
          <a:p>
            <a:r>
              <a:rPr lang="en-US" dirty="0"/>
              <a:t>Reaction to certain infections</a:t>
            </a:r>
          </a:p>
          <a:p>
            <a:pPr lvl="1"/>
            <a:r>
              <a:rPr lang="en-US" dirty="0"/>
              <a:t>Some viral infections, </a:t>
            </a:r>
            <a:r>
              <a:rPr lang="en-US" dirty="0" err="1"/>
              <a:t>mycoplasma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Autoimmune </a:t>
            </a:r>
            <a:r>
              <a:rPr lang="en-US" dirty="0" err="1"/>
              <a:t>haemolysis</a:t>
            </a:r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b="1" dirty="0"/>
              <a:t>Warm antibody type – </a:t>
            </a:r>
            <a:r>
              <a:rPr lang="en-US" b="1" dirty="0" err="1"/>
              <a:t>IgG</a:t>
            </a:r>
            <a:r>
              <a:rPr lang="en-US" b="1" dirty="0"/>
              <a:t> mediated:</a:t>
            </a:r>
          </a:p>
          <a:p>
            <a:pPr marL="990600" lvl="1" indent="-533400"/>
            <a:r>
              <a:rPr lang="en-US" dirty="0"/>
              <a:t>RBC destruction predominantly </a:t>
            </a:r>
            <a:r>
              <a:rPr lang="en-US" dirty="0" err="1"/>
              <a:t>extravascular</a:t>
            </a:r>
            <a:r>
              <a:rPr lang="en-US" dirty="0"/>
              <a:t> in the spleen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dirty="0"/>
          </a:p>
          <a:p>
            <a:pPr marL="609600" indent="-609600"/>
            <a:r>
              <a:rPr lang="en-US" b="1" dirty="0"/>
              <a:t>Cold </a:t>
            </a:r>
            <a:r>
              <a:rPr lang="en-US" b="1" dirty="0" err="1"/>
              <a:t>cold</a:t>
            </a:r>
            <a:r>
              <a:rPr lang="en-US" b="1" dirty="0"/>
              <a:t> </a:t>
            </a:r>
            <a:r>
              <a:rPr lang="en-US" b="1" dirty="0" err="1"/>
              <a:t>anitbody</a:t>
            </a:r>
            <a:r>
              <a:rPr lang="en-US" b="1" dirty="0"/>
              <a:t> type – </a:t>
            </a:r>
            <a:r>
              <a:rPr lang="en-US" b="1" dirty="0" err="1"/>
              <a:t>IgM</a:t>
            </a:r>
            <a:r>
              <a:rPr lang="en-US" b="1" dirty="0"/>
              <a:t> mediated:</a:t>
            </a:r>
          </a:p>
          <a:p>
            <a:pPr marL="990600" lvl="1" indent="-533400"/>
            <a:r>
              <a:rPr lang="en-US" dirty="0" err="1"/>
              <a:t>Haemolysis</a:t>
            </a:r>
            <a:r>
              <a:rPr lang="en-US" dirty="0"/>
              <a:t> is predominantly intravascular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077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err="1"/>
              <a:t>Alloimmune</a:t>
            </a:r>
            <a:r>
              <a:rPr lang="en-US" b="1" dirty="0"/>
              <a:t> HA</a:t>
            </a:r>
          </a:p>
          <a:p>
            <a:r>
              <a:rPr lang="en-US" dirty="0"/>
              <a:t>Antibodies against red cell antigens are from different individuals:</a:t>
            </a:r>
          </a:p>
          <a:p>
            <a:pPr lvl="1"/>
            <a:r>
              <a:rPr lang="en-US" dirty="0" err="1"/>
              <a:t>Haemolytic</a:t>
            </a:r>
            <a:r>
              <a:rPr lang="en-US" dirty="0"/>
              <a:t> transfusion reaction, </a:t>
            </a:r>
          </a:p>
          <a:p>
            <a:pPr lvl="1"/>
            <a:r>
              <a:rPr lang="en-US" dirty="0" err="1"/>
              <a:t>Haemolytic</a:t>
            </a:r>
            <a:r>
              <a:rPr lang="en-US" dirty="0"/>
              <a:t> disease of the newborn </a:t>
            </a:r>
          </a:p>
          <a:p>
            <a:pPr lvl="1"/>
            <a:r>
              <a:rPr lang="en-US" dirty="0"/>
              <a:t>Transplantation-associated </a:t>
            </a:r>
            <a:r>
              <a:rPr lang="en-US" dirty="0" err="1"/>
              <a:t>haemolytic</a:t>
            </a:r>
            <a:r>
              <a:rPr lang="en-US" dirty="0"/>
              <a:t> disease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induced immune anaemia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Cephalosporins</a:t>
            </a:r>
            <a:endParaRPr lang="en-US" dirty="0"/>
          </a:p>
          <a:p>
            <a:r>
              <a:rPr lang="en-US" dirty="0" err="1"/>
              <a:t>Levodopa</a:t>
            </a:r>
            <a:endParaRPr lang="en-US" dirty="0"/>
          </a:p>
          <a:p>
            <a:r>
              <a:rPr lang="en-US" dirty="0"/>
              <a:t>Methyldopa</a:t>
            </a:r>
          </a:p>
          <a:p>
            <a:r>
              <a:rPr lang="en-US" dirty="0"/>
              <a:t>Penicillin and its derivatives </a:t>
            </a:r>
          </a:p>
          <a:p>
            <a:r>
              <a:rPr lang="en-US" dirty="0" err="1"/>
              <a:t>Quinidine</a:t>
            </a:r>
            <a:r>
              <a:rPr lang="en-US" dirty="0"/>
              <a:t> </a:t>
            </a:r>
          </a:p>
          <a:p>
            <a:r>
              <a:rPr lang="en-US" dirty="0"/>
              <a:t>Some </a:t>
            </a:r>
            <a:r>
              <a:rPr lang="en-US" dirty="0" err="1"/>
              <a:t>nonsteroidal</a:t>
            </a:r>
            <a:r>
              <a:rPr lang="en-US" dirty="0"/>
              <a:t> anti-inflammatory drugs (NSAIDs)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Drug may induce true </a:t>
            </a:r>
            <a:r>
              <a:rPr lang="en-US" dirty="0" err="1"/>
              <a:t>autoantibodies</a:t>
            </a:r>
            <a:r>
              <a:rPr lang="en-US" dirty="0"/>
              <a:t> against red cell antigens (methyldopa)</a:t>
            </a:r>
          </a:p>
          <a:p>
            <a:pPr>
              <a:buNone/>
            </a:pPr>
            <a:r>
              <a:rPr lang="en-US" dirty="0"/>
              <a:t>					</a:t>
            </a:r>
          </a:p>
          <a:p>
            <a:pPr>
              <a:buNone/>
            </a:pPr>
            <a:r>
              <a:rPr lang="en-US" dirty="0"/>
              <a:t>					OR</a:t>
            </a:r>
          </a:p>
          <a:p>
            <a:r>
              <a:rPr lang="en-US" dirty="0"/>
              <a:t>Drug may induce specific antibodies against it (drug) and red cell damaged as a result of drug-antibody complex - red cell interaction (e.g. penicillin, </a:t>
            </a:r>
            <a:r>
              <a:rPr lang="en-US" dirty="0" err="1"/>
              <a:t>cephalosporins</a:t>
            </a:r>
            <a:r>
              <a:rPr lang="en-US" dirty="0"/>
              <a:t> etc)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Non immune mechanisms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eaLnBrk="0" hangingPunct="0">
              <a:buFontTx/>
              <a:buNone/>
            </a:pPr>
            <a:r>
              <a:rPr lang="en-US" sz="2800" b="1" dirty="0"/>
              <a:t>Red cell fragmentation syndromes</a:t>
            </a:r>
            <a:r>
              <a:rPr lang="en-US" sz="2800" dirty="0"/>
              <a:t> </a:t>
            </a:r>
          </a:p>
          <a:p>
            <a:pPr eaLnBrk="0" hangingPunct="0">
              <a:buFontTx/>
              <a:buNone/>
            </a:pPr>
            <a:r>
              <a:rPr lang="en-US" sz="2800" dirty="0" err="1"/>
              <a:t>Microangiopathic</a:t>
            </a:r>
            <a:r>
              <a:rPr lang="en-US" sz="2800" dirty="0"/>
              <a:t> </a:t>
            </a:r>
            <a:r>
              <a:rPr lang="en-US" sz="2800" dirty="0" err="1"/>
              <a:t>haemolytic</a:t>
            </a:r>
            <a:r>
              <a:rPr lang="en-US" sz="2800" dirty="0"/>
              <a:t> anaemia (MAHA)</a:t>
            </a:r>
          </a:p>
          <a:p>
            <a:pPr eaLnBrk="0" hangingPunct="0"/>
            <a:r>
              <a:rPr lang="en-US" sz="2800" dirty="0"/>
              <a:t>Abnormal vasculature associated with red cell fragmentation and </a:t>
            </a:r>
            <a:r>
              <a:rPr lang="en-US" sz="2800" dirty="0" err="1"/>
              <a:t>haemolysis</a:t>
            </a:r>
            <a:r>
              <a:rPr lang="en-US" sz="2800" dirty="0"/>
              <a:t> </a:t>
            </a:r>
            <a:r>
              <a:rPr lang="en-US" sz="2800" dirty="0" err="1"/>
              <a:t>eg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Hypertensive disease</a:t>
            </a:r>
          </a:p>
          <a:p>
            <a:pPr lvl="1"/>
            <a:r>
              <a:rPr lang="en-US" sz="2400" dirty="0"/>
              <a:t>Fibrin clots in vasculature (DIC)</a:t>
            </a:r>
          </a:p>
          <a:p>
            <a:pPr lvl="1"/>
            <a:r>
              <a:rPr lang="en-US" sz="2400" dirty="0"/>
              <a:t>March </a:t>
            </a:r>
            <a:r>
              <a:rPr lang="en-US" sz="2400" dirty="0" err="1"/>
              <a:t>haemoglobinuria</a:t>
            </a:r>
            <a:r>
              <a:rPr lang="en-US" sz="2400" dirty="0"/>
              <a:t>/long distance runners</a:t>
            </a:r>
          </a:p>
          <a:p>
            <a:pPr lvl="1"/>
            <a:r>
              <a:rPr lang="en-US" sz="2400" dirty="0"/>
              <a:t>Synthetic cardiac valves</a:t>
            </a:r>
          </a:p>
          <a:p>
            <a:pPr lvl="1"/>
            <a:r>
              <a:rPr lang="en-US" sz="2400" dirty="0"/>
              <a:t>Pregnancy related 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Infectious agents:</a:t>
            </a:r>
          </a:p>
          <a:p>
            <a:r>
              <a:rPr lang="en-US" dirty="0"/>
              <a:t>Malaria, </a:t>
            </a:r>
            <a:r>
              <a:rPr lang="en-US" dirty="0" err="1"/>
              <a:t>Barbesia</a:t>
            </a:r>
            <a:endParaRPr lang="en-US" dirty="0"/>
          </a:p>
          <a:p>
            <a:pPr lvl="1"/>
            <a:r>
              <a:rPr lang="en-US" dirty="0"/>
              <a:t>Invade the red cell </a:t>
            </a:r>
          </a:p>
          <a:p>
            <a:r>
              <a:rPr lang="en-US" dirty="0" err="1"/>
              <a:t>Bartonellosis</a:t>
            </a:r>
            <a:endParaRPr lang="en-US" dirty="0"/>
          </a:p>
          <a:p>
            <a:pPr lvl="1"/>
            <a:r>
              <a:rPr lang="en-US" dirty="0"/>
              <a:t>Intracellular bacteria</a:t>
            </a:r>
          </a:p>
          <a:p>
            <a:r>
              <a:rPr lang="en-US" dirty="0" err="1"/>
              <a:t>Clostridial</a:t>
            </a:r>
            <a:r>
              <a:rPr lang="en-US" dirty="0"/>
              <a:t> sepsis and other bacterial infections</a:t>
            </a:r>
          </a:p>
          <a:p>
            <a:pPr lvl="1"/>
            <a:r>
              <a:rPr lang="en-US" dirty="0"/>
              <a:t>Cause direct injury to the red cell and subsequent destruction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153400" cy="6096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Chemical agents, drugs, venoms:</a:t>
            </a:r>
          </a:p>
          <a:p>
            <a:r>
              <a:rPr lang="en-US" sz="2800" dirty="0"/>
              <a:t>Cause oxidant damage to the red cell – </a:t>
            </a:r>
            <a:r>
              <a:rPr lang="en-US" sz="2800" dirty="0" err="1"/>
              <a:t>eg</a:t>
            </a:r>
            <a:r>
              <a:rPr lang="en-US" sz="2800" dirty="0"/>
              <a:t> oxidant drugs (E.g. in G6PD deficiency;  </a:t>
            </a:r>
            <a:r>
              <a:rPr lang="en-US" sz="2800" dirty="0" err="1"/>
              <a:t>dapsone</a:t>
            </a:r>
            <a:r>
              <a:rPr lang="en-US" sz="2800" dirty="0"/>
              <a:t>, </a:t>
            </a:r>
            <a:r>
              <a:rPr lang="en-US" sz="2800" dirty="0" err="1"/>
              <a:t>sulfasalazine</a:t>
            </a:r>
            <a:r>
              <a:rPr lang="en-US" sz="2800" dirty="0"/>
              <a:t> etc) and Chemicals - oxygen</a:t>
            </a:r>
          </a:p>
          <a:p>
            <a:r>
              <a:rPr lang="en-US" sz="2800" dirty="0"/>
              <a:t>Non oxidant damage – arsine, lead, copper, water</a:t>
            </a:r>
          </a:p>
          <a:p>
            <a:r>
              <a:rPr lang="en-US" sz="2800" dirty="0"/>
              <a:t>Venoms – spider bites, snake venoms, bee stings etc </a:t>
            </a:r>
          </a:p>
          <a:p>
            <a:pPr>
              <a:buNone/>
            </a:pPr>
            <a:r>
              <a:rPr lang="en-US" b="1" dirty="0"/>
              <a:t>Physical agents:</a:t>
            </a:r>
          </a:p>
          <a:p>
            <a:r>
              <a:rPr lang="en-US" sz="2800" dirty="0"/>
              <a:t>Thermal injury</a:t>
            </a:r>
          </a:p>
          <a:p>
            <a:r>
              <a:rPr lang="en-US" sz="2800" dirty="0"/>
              <a:t>Ionizing radiation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r>
              <a:rPr lang="en-US" sz="2800" dirty="0"/>
              <a:t>Introduction:</a:t>
            </a:r>
          </a:p>
          <a:p>
            <a:pPr lvl="1"/>
            <a:r>
              <a:rPr lang="en-US" sz="2400" dirty="0"/>
              <a:t>Categories of acquired HA</a:t>
            </a:r>
          </a:p>
          <a:p>
            <a:pPr lvl="1"/>
            <a:r>
              <a:rPr lang="en-US" sz="2400" dirty="0"/>
              <a:t>Mechanisms</a:t>
            </a:r>
          </a:p>
          <a:p>
            <a:r>
              <a:rPr lang="en-US" sz="2800" dirty="0"/>
              <a:t>Immune </a:t>
            </a:r>
            <a:r>
              <a:rPr lang="en-US" sz="2800" dirty="0" err="1"/>
              <a:t>haemolytic</a:t>
            </a:r>
            <a:r>
              <a:rPr lang="en-US" sz="2800" dirty="0"/>
              <a:t> anaemia</a:t>
            </a:r>
          </a:p>
          <a:p>
            <a:pPr lvl="1"/>
            <a:r>
              <a:rPr lang="en-US" sz="2400" dirty="0"/>
              <a:t>Mechanisms</a:t>
            </a:r>
          </a:p>
          <a:p>
            <a:r>
              <a:rPr lang="en-US" sz="2800" dirty="0"/>
              <a:t>Non immune HA</a:t>
            </a:r>
          </a:p>
          <a:p>
            <a:pPr lvl="1"/>
            <a:r>
              <a:rPr lang="en-US" sz="2400" dirty="0"/>
              <a:t>Causes</a:t>
            </a:r>
          </a:p>
          <a:p>
            <a:r>
              <a:rPr lang="en-US" sz="2800" dirty="0" err="1"/>
              <a:t>Hypersplenism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Spleen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/>
              <a:t>Hypersplenism</a:t>
            </a:r>
            <a:endParaRPr lang="en-US" dirty="0"/>
          </a:p>
          <a:p>
            <a:pPr lvl="1"/>
            <a:r>
              <a:rPr lang="en-US" dirty="0"/>
              <a:t>Spleen sequesters red cells and destroys abnormal cells and aged cells</a:t>
            </a:r>
          </a:p>
          <a:p>
            <a:pPr lvl="1"/>
            <a:r>
              <a:rPr lang="en-US" dirty="0" err="1"/>
              <a:t>Hypersplenism</a:t>
            </a:r>
            <a:r>
              <a:rPr lang="en-US" dirty="0"/>
              <a:t> associated with increased sequestration and destruction</a:t>
            </a:r>
          </a:p>
          <a:p>
            <a:pPr lvl="1"/>
            <a:r>
              <a:rPr lang="en-US" dirty="0" err="1"/>
              <a:t>Hypersplenism</a:t>
            </a:r>
            <a:r>
              <a:rPr lang="en-US" dirty="0"/>
              <a:t> associated with </a:t>
            </a:r>
            <a:r>
              <a:rPr lang="en-US" dirty="0" err="1"/>
              <a:t>splenomegaly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1447800"/>
          </a:xfrm>
        </p:spPr>
        <p:txBody>
          <a:bodyPr/>
          <a:lstStyle/>
          <a:p>
            <a:r>
              <a:rPr lang="en-US" sz="3600"/>
              <a:t>Paroxysmal Nocturnal Haemoglobinuria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Uncommon acquired disorder due to an acquired  somatic mutation </a:t>
            </a:r>
          </a:p>
          <a:p>
            <a:pPr>
              <a:lnSpc>
                <a:spcPct val="90000"/>
              </a:lnSpc>
            </a:pPr>
            <a:r>
              <a:rPr lang="en-US" dirty="0"/>
              <a:t>Acquired membrane defect of RBC rendering cell sensitive to C</a:t>
            </a:r>
            <a:r>
              <a:rPr lang="en-US" baseline="30000" dirty="0"/>
              <a:t>I</a:t>
            </a:r>
            <a:r>
              <a:rPr lang="en-US" dirty="0"/>
              <a:t> mediated </a:t>
            </a:r>
            <a:r>
              <a:rPr lang="en-US" dirty="0" err="1"/>
              <a:t>lysis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deficiency of </a:t>
            </a:r>
            <a:r>
              <a:rPr lang="en-US" dirty="0" err="1"/>
              <a:t>glycophosphatidylinositol</a:t>
            </a:r>
            <a:r>
              <a:rPr lang="en-US" dirty="0"/>
              <a:t> leading to absence of protective proteins on the membrane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Workup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Is the </a:t>
            </a:r>
            <a:r>
              <a:rPr lang="en-US" b="1" dirty="0" err="1"/>
              <a:t>anaemia</a:t>
            </a:r>
            <a:r>
              <a:rPr lang="en-US" b="1" dirty="0"/>
              <a:t> </a:t>
            </a:r>
            <a:r>
              <a:rPr lang="en-US" b="1" dirty="0" err="1"/>
              <a:t>haemolytic</a:t>
            </a:r>
            <a:r>
              <a:rPr lang="en-US" b="1"/>
              <a:t>?</a:t>
            </a:r>
            <a:endParaRPr lang="en-US" b="1" dirty="0"/>
          </a:p>
          <a:p>
            <a:pPr>
              <a:buFontTx/>
              <a:buNone/>
            </a:pPr>
            <a:r>
              <a:rPr lang="en-US" b="1" dirty="0"/>
              <a:t>What is the site of </a:t>
            </a:r>
            <a:r>
              <a:rPr lang="en-US" b="1" dirty="0" err="1"/>
              <a:t>haemolysis</a:t>
            </a:r>
            <a:r>
              <a:rPr lang="en-US" b="1" dirty="0"/>
              <a:t>?</a:t>
            </a:r>
          </a:p>
          <a:p>
            <a:pPr>
              <a:buFontTx/>
              <a:buNone/>
            </a:pPr>
            <a:r>
              <a:rPr lang="en-US" b="1" dirty="0"/>
              <a:t>What is the </a:t>
            </a:r>
            <a:r>
              <a:rPr lang="en-US" b="1" dirty="0" err="1"/>
              <a:t>aetiology</a:t>
            </a:r>
            <a:r>
              <a:rPr lang="en-US" b="1" dirty="0"/>
              <a:t>/cause?</a:t>
            </a:r>
          </a:p>
          <a:p>
            <a:pPr>
              <a:buFontTx/>
              <a:buNone/>
            </a:pPr>
            <a:r>
              <a:rPr lang="en-US" b="1" dirty="0"/>
              <a:t>Initial Investigations:</a:t>
            </a:r>
          </a:p>
          <a:p>
            <a:r>
              <a:rPr lang="en-US" dirty="0"/>
              <a:t>FBC</a:t>
            </a:r>
          </a:p>
          <a:p>
            <a:pPr lvl="1"/>
            <a:r>
              <a:rPr lang="en-US" dirty="0" err="1"/>
              <a:t>Hb</a:t>
            </a:r>
            <a:r>
              <a:rPr lang="en-US" dirty="0"/>
              <a:t>, </a:t>
            </a:r>
            <a:r>
              <a:rPr lang="en-US" dirty="0" err="1"/>
              <a:t>Hct</a:t>
            </a:r>
            <a:r>
              <a:rPr lang="en-US" dirty="0"/>
              <a:t>, </a:t>
            </a:r>
            <a:r>
              <a:rPr lang="en-US" dirty="0" err="1"/>
              <a:t>Rbc</a:t>
            </a:r>
            <a:r>
              <a:rPr lang="en-US" dirty="0"/>
              <a:t> MCH, MCHC</a:t>
            </a:r>
          </a:p>
          <a:p>
            <a:pPr lvl="1"/>
            <a:r>
              <a:rPr lang="en-US" dirty="0"/>
              <a:t>WBC, Platelets</a:t>
            </a:r>
          </a:p>
          <a:p>
            <a:r>
              <a:rPr lang="en-US" dirty="0" err="1"/>
              <a:t>Reticulocyte</a:t>
            </a:r>
            <a:r>
              <a:rPr lang="en-US" dirty="0"/>
              <a:t> count </a:t>
            </a:r>
          </a:p>
          <a:p>
            <a:pPr lvl="1"/>
            <a:r>
              <a:rPr lang="en-US" dirty="0"/>
              <a:t>Raised indicating increased </a:t>
            </a:r>
            <a:r>
              <a:rPr lang="en-US" dirty="0" err="1"/>
              <a:t>erythropoietc</a:t>
            </a:r>
            <a:r>
              <a:rPr lang="en-US" dirty="0"/>
              <a:t> activity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en-US" dirty="0"/>
              <a:t>Blood film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morphologic changes e.g. </a:t>
            </a:r>
          </a:p>
          <a:p>
            <a:r>
              <a:rPr lang="en-US" dirty="0" err="1"/>
              <a:t>Spherocytes</a:t>
            </a:r>
            <a:r>
              <a:rPr lang="en-US" dirty="0"/>
              <a:t> (Immune </a:t>
            </a:r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/>
              <a:t>anaemias</a:t>
            </a:r>
            <a:r>
              <a:rPr lang="en-US" dirty="0"/>
              <a:t>, toxins, burns)</a:t>
            </a:r>
          </a:p>
          <a:p>
            <a:r>
              <a:rPr lang="en-US" dirty="0"/>
              <a:t>Red cell fragments (fragmentation </a:t>
            </a:r>
            <a:r>
              <a:rPr lang="en-US" dirty="0" err="1"/>
              <a:t>anaemias</a:t>
            </a:r>
            <a:r>
              <a:rPr lang="en-US" dirty="0"/>
              <a:t>) </a:t>
            </a:r>
          </a:p>
          <a:p>
            <a:r>
              <a:rPr lang="en-US" dirty="0" err="1"/>
              <a:t>Polychromasia</a:t>
            </a:r>
            <a:endParaRPr lang="en-US" dirty="0"/>
          </a:p>
          <a:p>
            <a:r>
              <a:rPr lang="en-US" dirty="0"/>
              <a:t>Nucleated red cells </a:t>
            </a:r>
          </a:p>
          <a:p>
            <a:r>
              <a:rPr lang="en-US" dirty="0"/>
              <a:t>Parasites etc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Biochemical tests for haemolysis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Bilirubinemia</a:t>
            </a:r>
            <a:r>
              <a:rPr lang="en-US" dirty="0"/>
              <a:t> (increased indirect </a:t>
            </a:r>
            <a:r>
              <a:rPr lang="en-US" dirty="0" err="1"/>
              <a:t>bilirubin</a:t>
            </a:r>
            <a:r>
              <a:rPr lang="en-US" dirty="0"/>
              <a:t>)</a:t>
            </a:r>
          </a:p>
          <a:p>
            <a:r>
              <a:rPr lang="en-US" dirty="0"/>
              <a:t>LDH increased</a:t>
            </a:r>
          </a:p>
          <a:p>
            <a:r>
              <a:rPr lang="en-US" dirty="0" err="1"/>
              <a:t>Haptoglobulin</a:t>
            </a:r>
            <a:r>
              <a:rPr lang="en-US" dirty="0"/>
              <a:t>, </a:t>
            </a:r>
            <a:r>
              <a:rPr lang="en-US" dirty="0" err="1"/>
              <a:t>hemopexin</a:t>
            </a:r>
            <a:r>
              <a:rPr lang="en-US" dirty="0"/>
              <a:t> decreased</a:t>
            </a:r>
          </a:p>
          <a:p>
            <a:r>
              <a:rPr lang="en-US" dirty="0"/>
              <a:t>Urinalysis</a:t>
            </a:r>
          </a:p>
          <a:p>
            <a:pPr lvl="2"/>
            <a:r>
              <a:rPr lang="en-US" dirty="0" err="1"/>
              <a:t>Haemosiderin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Haemoglobinuria</a:t>
            </a:r>
            <a:endParaRPr lang="en-US" dirty="0"/>
          </a:p>
          <a:p>
            <a:pPr lvl="2"/>
            <a:r>
              <a:rPr lang="en-US" dirty="0" err="1"/>
              <a:t>Urobilinogen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Specific studies: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400" b="1" i="1" dirty="0"/>
              <a:t>Directed by history and PE and preliminary tests:</a:t>
            </a:r>
          </a:p>
          <a:p>
            <a:r>
              <a:rPr lang="en-US" sz="2800" dirty="0"/>
              <a:t>Direct </a:t>
            </a:r>
            <a:r>
              <a:rPr lang="en-US" sz="2800" dirty="0" err="1"/>
              <a:t>antiglobulin</a:t>
            </a:r>
            <a:r>
              <a:rPr lang="en-US" sz="2800" dirty="0"/>
              <a:t> test (Immune mediated </a:t>
            </a:r>
            <a:r>
              <a:rPr lang="en-US" sz="2800" dirty="0" err="1"/>
              <a:t>haemolysis</a:t>
            </a:r>
            <a:r>
              <a:rPr lang="en-US" sz="2800" dirty="0"/>
              <a:t>)</a:t>
            </a:r>
          </a:p>
          <a:p>
            <a:r>
              <a:rPr lang="en-US" sz="2800" dirty="0"/>
              <a:t>Antibody identification </a:t>
            </a:r>
          </a:p>
          <a:p>
            <a:r>
              <a:rPr lang="en-US" sz="2800" dirty="0"/>
              <a:t>Tests for drug mediated </a:t>
            </a:r>
            <a:r>
              <a:rPr lang="en-US" sz="2800" dirty="0" err="1"/>
              <a:t>haemolysis</a:t>
            </a:r>
            <a:r>
              <a:rPr lang="en-US" sz="2800" dirty="0"/>
              <a:t> </a:t>
            </a:r>
          </a:p>
          <a:p>
            <a:r>
              <a:rPr lang="en-US" sz="2800" dirty="0"/>
              <a:t>Hams-</a:t>
            </a:r>
            <a:r>
              <a:rPr lang="en-US" sz="2800" dirty="0" err="1"/>
              <a:t>Dacie</a:t>
            </a:r>
            <a:r>
              <a:rPr lang="en-US" sz="2800" dirty="0"/>
              <a:t>/Hams test (serum acidified </a:t>
            </a:r>
            <a:r>
              <a:rPr lang="en-US" sz="2800" dirty="0" err="1"/>
              <a:t>lysis</a:t>
            </a:r>
            <a:r>
              <a:rPr lang="en-US" sz="2800" dirty="0"/>
              <a:t> test) – PNH (sugar or sucrose </a:t>
            </a:r>
            <a:r>
              <a:rPr lang="en-US" sz="2800" dirty="0" err="1"/>
              <a:t>lysis</a:t>
            </a:r>
            <a:r>
              <a:rPr lang="en-US" sz="2800" dirty="0"/>
              <a:t> test)</a:t>
            </a:r>
          </a:p>
          <a:p>
            <a:r>
              <a:rPr lang="en-US" sz="2800" dirty="0"/>
              <a:t>Flow </a:t>
            </a:r>
            <a:r>
              <a:rPr lang="en-US" sz="2800" dirty="0" err="1"/>
              <a:t>cytometry</a:t>
            </a:r>
            <a:endParaRPr lang="en-US" sz="2800" dirty="0"/>
          </a:p>
          <a:p>
            <a:r>
              <a:rPr lang="en-US" sz="2800" dirty="0"/>
              <a:t>Red blood cell survival [</a:t>
            </a:r>
            <a:r>
              <a:rPr lang="en-US" sz="2800" baseline="30000" dirty="0"/>
              <a:t>51</a:t>
            </a:r>
            <a:r>
              <a:rPr lang="en-US" sz="2800" dirty="0"/>
              <a:t> Cr] survival) -rarely used, can demonstrate  shortened RBC (</a:t>
            </a:r>
            <a:r>
              <a:rPr lang="en-US" sz="2800" dirty="0" err="1"/>
              <a:t>hemolysis</a:t>
            </a:r>
            <a:r>
              <a:rPr lang="en-US" sz="2800" dirty="0"/>
              <a:t>).</a:t>
            </a:r>
            <a:r>
              <a:rPr lang="en-US" dirty="0"/>
              <a:t> 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20248"/>
            <a:ext cx="6735163" cy="50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FRAGMENTS/SCHISTOCYTES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olychromas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7000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Polychromasia</a:t>
            </a: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971800" y="2438400"/>
            <a:ext cx="3810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5334000" y="4114800"/>
            <a:ext cx="3810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638800" y="3200400"/>
            <a:ext cx="3810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426720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715000" y="1371600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Malaria parasites</a:t>
            </a:r>
          </a:p>
        </p:txBody>
      </p:sp>
      <p:pic>
        <p:nvPicPr>
          <p:cNvPr id="4" name="Picture 5" descr="02"/>
          <p:cNvPicPr>
            <a:picLocks noChangeAspect="1" noChangeArrowheads="1"/>
          </p:cNvPicPr>
          <p:nvPr/>
        </p:nvPicPr>
        <p:blipFill>
          <a:blip r:embed="rId3" cstate="print"/>
          <a:srcRect l="32008" t="46986" r="28787" b="9239"/>
          <a:stretch>
            <a:fillRect/>
          </a:stretch>
        </p:blipFill>
        <p:spPr bwMode="auto">
          <a:xfrm>
            <a:off x="5105400" y="3810000"/>
            <a:ext cx="354171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1720" y="474663"/>
            <a:ext cx="8229600" cy="1143000"/>
          </a:xfrm>
        </p:spPr>
        <p:txBody>
          <a:bodyPr/>
          <a:lstStyle/>
          <a:p>
            <a:r>
              <a:rPr lang="en-US" dirty="0"/>
              <a:t>Thank you for participating!</a:t>
            </a:r>
            <a:br>
              <a:rPr lang="en-US" dirty="0"/>
            </a:br>
            <a:r>
              <a:rPr lang="en-US" dirty="0"/>
              <a:t>Any last questions?</a:t>
            </a:r>
          </a:p>
        </p:txBody>
      </p:sp>
      <p:pic>
        <p:nvPicPr>
          <p:cNvPr id="3" name="Picture 3" descr="hand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8" y="2012950"/>
            <a:ext cx="4532312" cy="435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this lecture you should be able to:</a:t>
            </a:r>
          </a:p>
          <a:p>
            <a:pPr lvl="1"/>
            <a:r>
              <a:rPr lang="en-US" dirty="0"/>
              <a:t>Discuss the acquired red cell defects causing </a:t>
            </a:r>
            <a:r>
              <a:rPr lang="en-US" dirty="0" err="1"/>
              <a:t>haemolysis</a:t>
            </a:r>
            <a:endParaRPr lang="en-US" dirty="0"/>
          </a:p>
          <a:p>
            <a:pPr lvl="1"/>
            <a:r>
              <a:rPr lang="en-US" dirty="0"/>
              <a:t>Outline the investigations for an acquired </a:t>
            </a:r>
            <a:r>
              <a:rPr lang="en-US" dirty="0" err="1"/>
              <a:t>haemolytic</a:t>
            </a:r>
            <a:r>
              <a:rPr lang="en-US" dirty="0"/>
              <a:t> condition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/>
              <a:t>Acquired causes of </a:t>
            </a:r>
            <a:r>
              <a:rPr lang="en-US" sz="3600" b="1" dirty="0" err="1"/>
              <a:t>haemolysis</a:t>
            </a:r>
            <a:endParaRPr lang="en-US" sz="36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334000"/>
          </a:xfrm>
        </p:spPr>
        <p:txBody>
          <a:bodyPr/>
          <a:lstStyle/>
          <a:p>
            <a:pPr eaLnBrk="0" hangingPunct="0"/>
            <a:r>
              <a:rPr lang="en-US" dirty="0"/>
              <a:t>Acquired </a:t>
            </a:r>
            <a:r>
              <a:rPr lang="en-US" dirty="0" err="1"/>
              <a:t>haemolytic</a:t>
            </a:r>
            <a:r>
              <a:rPr lang="en-US" dirty="0"/>
              <a:t> conditions are due to </a:t>
            </a:r>
            <a:r>
              <a:rPr lang="en-US" dirty="0" err="1"/>
              <a:t>extracorpuscular</a:t>
            </a:r>
            <a:r>
              <a:rPr lang="en-US" dirty="0"/>
              <a:t>* causes of </a:t>
            </a:r>
            <a:r>
              <a:rPr lang="en-US" dirty="0" err="1"/>
              <a:t>haemolysis</a:t>
            </a:r>
            <a:r>
              <a:rPr lang="en-US" dirty="0"/>
              <a:t>, </a:t>
            </a:r>
          </a:p>
          <a:p>
            <a:pPr eaLnBrk="0" hangingPunct="0"/>
            <a:r>
              <a:rPr lang="en-US" dirty="0"/>
              <a:t>Due to abnormal environmental factors acting on </a:t>
            </a:r>
            <a:r>
              <a:rPr lang="en-US" u="sng" dirty="0"/>
              <a:t>normal RBC</a:t>
            </a:r>
          </a:p>
          <a:p>
            <a:r>
              <a:rPr lang="en-US" dirty="0"/>
              <a:t>Main categories:</a:t>
            </a:r>
          </a:p>
          <a:p>
            <a:pPr lvl="1"/>
            <a:r>
              <a:rPr lang="en-US" dirty="0"/>
              <a:t>Immune </a:t>
            </a:r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/>
              <a:t>anaemias</a:t>
            </a:r>
            <a:endParaRPr lang="en-US" dirty="0"/>
          </a:p>
          <a:p>
            <a:pPr lvl="1"/>
            <a:r>
              <a:rPr lang="en-US" dirty="0"/>
              <a:t>Non-immune acquired HA</a:t>
            </a:r>
          </a:p>
          <a:p>
            <a:pPr>
              <a:buFontTx/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 </a:t>
            </a:r>
            <a:r>
              <a:rPr lang="en-US" sz="2800" b="1" i="1" dirty="0"/>
              <a:t>Notable exception - PNH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352800" y="2895600"/>
            <a:ext cx="1905000" cy="1676400"/>
          </a:xfrm>
          <a:prstGeom prst="ellipse">
            <a:avLst/>
          </a:prstGeom>
          <a:solidFill>
            <a:srgbClr val="FFB69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2209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Vasculature</a:t>
            </a:r>
          </a:p>
          <a:p>
            <a:pPr>
              <a:spcBef>
                <a:spcPct val="50000"/>
              </a:spcBef>
            </a:pPr>
            <a:r>
              <a:rPr lang="en-US" dirty="0"/>
              <a:t>Fragmentation </a:t>
            </a:r>
            <a:r>
              <a:rPr lang="en-US" dirty="0" err="1"/>
              <a:t>haemolysis</a:t>
            </a:r>
            <a:endParaRPr lang="en-US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15000" y="1447800"/>
            <a:ext cx="2133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Antibodies</a:t>
            </a:r>
          </a:p>
          <a:p>
            <a:pPr>
              <a:spcBef>
                <a:spcPct val="50000"/>
              </a:spcBef>
            </a:pPr>
            <a:r>
              <a:rPr lang="en-US"/>
              <a:t>Immune mediated destruction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553200" y="3657600"/>
            <a:ext cx="1752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Toxins,  chemicals, drugs etc</a:t>
            </a:r>
          </a:p>
          <a:p>
            <a:pPr>
              <a:spcBef>
                <a:spcPct val="50000"/>
              </a:spcBef>
            </a:pPr>
            <a:r>
              <a:rPr lang="en-US" dirty="0"/>
              <a:t>Direct destruction of RBC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1981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Spleen</a:t>
            </a:r>
          </a:p>
          <a:p>
            <a:pPr>
              <a:spcBef>
                <a:spcPct val="50000"/>
              </a:spcBef>
            </a:pPr>
            <a:r>
              <a:rPr lang="en-US" dirty="0"/>
              <a:t>Red cell sequestration and destruction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362200" y="22098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953000" y="2438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1752600" y="39624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 flipV="1">
            <a:off x="5334000" y="38100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048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Environment and red cell damage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33800" y="3429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RBC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276600" y="5486400"/>
            <a:ext cx="2286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Infectious agents</a:t>
            </a:r>
          </a:p>
          <a:p>
            <a:pPr>
              <a:spcBef>
                <a:spcPct val="50000"/>
              </a:spcBef>
            </a:pPr>
            <a:r>
              <a:rPr lang="en-US" dirty="0"/>
              <a:t>Direct damage to RBC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4343400" y="4648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7912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 dirty="0"/>
              <a:t>IMMUNE HAEMOLYTIC ANAEMIA</a:t>
            </a:r>
          </a:p>
          <a:p>
            <a:pPr marL="533400" indent="-533400">
              <a:buFontTx/>
              <a:buNone/>
            </a:pPr>
            <a:r>
              <a:rPr lang="en-US" dirty="0"/>
              <a:t>Due to antibodies produced against red cell antigens</a:t>
            </a:r>
          </a:p>
          <a:p>
            <a:pPr marL="533400" indent="-533400"/>
            <a:endParaRPr lang="en-US" dirty="0"/>
          </a:p>
          <a:p>
            <a:pPr marL="533400" indent="-533400"/>
            <a:r>
              <a:rPr lang="en-US" dirty="0"/>
              <a:t>Auto-immune HA</a:t>
            </a:r>
          </a:p>
          <a:p>
            <a:pPr marL="533400" indent="-533400"/>
            <a:r>
              <a:rPr lang="en-US" dirty="0" err="1"/>
              <a:t>Allo</a:t>
            </a:r>
            <a:r>
              <a:rPr lang="en-US" dirty="0"/>
              <a:t>-immune HA</a:t>
            </a:r>
          </a:p>
          <a:p>
            <a:pPr marL="533400" indent="-533400"/>
            <a:r>
              <a:rPr lang="en-US" dirty="0"/>
              <a:t>Drug-induced HA</a:t>
            </a:r>
          </a:p>
          <a:p>
            <a:pPr marL="533400" indent="-533400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b="1" dirty="0"/>
              <a:t>Mechanisms of RBC destruction:</a:t>
            </a:r>
          </a:p>
          <a:p>
            <a:pPr marL="609600" indent="-609600">
              <a:buFontTx/>
              <a:buNone/>
            </a:pPr>
            <a:endParaRPr lang="en-US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Cell-mediated immune (CMI) destruction leading to </a:t>
            </a:r>
            <a:r>
              <a:rPr lang="en-US" b="1" dirty="0" err="1"/>
              <a:t>extravascular</a:t>
            </a:r>
            <a:r>
              <a:rPr lang="en-US" dirty="0"/>
              <a:t> destruction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Complement mediated destruction – may lead to </a:t>
            </a:r>
            <a:r>
              <a:rPr lang="en-US" b="1" dirty="0"/>
              <a:t>intravascular</a:t>
            </a:r>
            <a:r>
              <a:rPr lang="en-US" dirty="0"/>
              <a:t> </a:t>
            </a:r>
            <a:r>
              <a:rPr lang="en-US" dirty="0" err="1"/>
              <a:t>haemolysis</a:t>
            </a:r>
            <a:endParaRPr lang="en-US" dirty="0"/>
          </a:p>
          <a:p>
            <a:pPr marL="609600" indent="-609600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638800"/>
          </a:xfrm>
        </p:spPr>
        <p:txBody>
          <a:bodyPr/>
          <a:lstStyle/>
          <a:p>
            <a:r>
              <a:rPr lang="en-US" dirty="0"/>
              <a:t>CMI</a:t>
            </a:r>
          </a:p>
          <a:p>
            <a:endParaRPr lang="en-US" dirty="0"/>
          </a:p>
          <a:p>
            <a:pPr lvl="1"/>
            <a:r>
              <a:rPr lang="en-US" dirty="0"/>
              <a:t>RBC sensitized by </a:t>
            </a:r>
            <a:r>
              <a:rPr lang="en-US" dirty="0" err="1"/>
              <a:t>IgG</a:t>
            </a:r>
            <a:r>
              <a:rPr lang="en-US" dirty="0"/>
              <a:t> is destroyed by cells of the RES</a:t>
            </a:r>
          </a:p>
          <a:p>
            <a:pPr lvl="1"/>
            <a:r>
              <a:rPr lang="en-US" dirty="0"/>
              <a:t>Tissue macrophages express receptors binding </a:t>
            </a:r>
            <a:r>
              <a:rPr lang="en-US" dirty="0" err="1"/>
              <a:t>Fc</a:t>
            </a:r>
            <a:r>
              <a:rPr lang="en-US" dirty="0"/>
              <a:t> portion of </a:t>
            </a:r>
            <a:r>
              <a:rPr lang="en-US" dirty="0" err="1"/>
              <a:t>IgG</a:t>
            </a:r>
            <a:r>
              <a:rPr lang="en-US" dirty="0"/>
              <a:t> molecule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/>
          <a:lstStyle/>
          <a:p>
            <a:r>
              <a:rPr lang="en-US" dirty="0"/>
              <a:t>Immune mediated destruction of </a:t>
            </a:r>
            <a:r>
              <a:rPr lang="en-US" dirty="0" err="1"/>
              <a:t>IgM</a:t>
            </a:r>
            <a:r>
              <a:rPr lang="en-US" dirty="0"/>
              <a:t>-sensitized cells depends on C</a:t>
            </a:r>
            <a:r>
              <a:rPr lang="en-US" baseline="30000" dirty="0"/>
              <a:t>I</a:t>
            </a:r>
            <a:r>
              <a:rPr lang="en-US" dirty="0"/>
              <a:t> activation:</a:t>
            </a:r>
          </a:p>
          <a:p>
            <a:endParaRPr lang="en-US" dirty="0"/>
          </a:p>
          <a:p>
            <a:r>
              <a:rPr lang="en-US" dirty="0"/>
              <a:t>RBC destruction is mediated through 2 mechanisms:</a:t>
            </a:r>
          </a:p>
          <a:p>
            <a:pPr lvl="2"/>
            <a:r>
              <a:rPr lang="en-US" sz="2800" dirty="0"/>
              <a:t>Direct C</a:t>
            </a:r>
            <a:r>
              <a:rPr lang="en-US" sz="2800" baseline="30000" dirty="0"/>
              <a:t>I</a:t>
            </a:r>
            <a:r>
              <a:rPr lang="en-US" sz="2800" dirty="0"/>
              <a:t> -induced cytolysis which occurs when there is massive activation of C</a:t>
            </a:r>
            <a:r>
              <a:rPr lang="en-US" sz="2800" baseline="30000" dirty="0"/>
              <a:t>I</a:t>
            </a:r>
            <a:r>
              <a:rPr lang="en-US" sz="2800" dirty="0"/>
              <a:t> </a:t>
            </a:r>
          </a:p>
          <a:p>
            <a:pPr lvl="2"/>
            <a:r>
              <a:rPr lang="en-US" sz="2800" dirty="0"/>
              <a:t>C</a:t>
            </a:r>
            <a:r>
              <a:rPr lang="en-US" sz="2800" baseline="30000" dirty="0"/>
              <a:t>I</a:t>
            </a:r>
            <a:r>
              <a:rPr lang="en-US" sz="2800" dirty="0"/>
              <a:t> activation followed by recognition of C3 degradation products on RBC by specific receptors on RES mainly by liver macrophages (</a:t>
            </a:r>
            <a:r>
              <a:rPr lang="en-US" sz="2800" dirty="0" err="1"/>
              <a:t>Kupffer</a:t>
            </a:r>
            <a:r>
              <a:rPr lang="en-US" sz="2800" dirty="0"/>
              <a:t> cells)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713</Words>
  <Application>Microsoft Office PowerPoint</Application>
  <PresentationFormat>On-screen Show (4:3)</PresentationFormat>
  <Paragraphs>163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Haemolysis:  Acquired red cell defects</vt:lpstr>
      <vt:lpstr>Lecture outline</vt:lpstr>
      <vt:lpstr>Learning objectives</vt:lpstr>
      <vt:lpstr>Acquired causes of haemolysis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induced immune anaemia</vt:lpstr>
      <vt:lpstr>PowerPoint Presentation</vt:lpstr>
      <vt:lpstr>Non immune mechanisms</vt:lpstr>
      <vt:lpstr>PowerPoint Presentation</vt:lpstr>
      <vt:lpstr>PowerPoint Presentation</vt:lpstr>
      <vt:lpstr>Spleen</vt:lpstr>
      <vt:lpstr>Paroxysmal Nocturnal Haemoglobinuria</vt:lpstr>
      <vt:lpstr>Laboratory Workup</vt:lpstr>
      <vt:lpstr>Blood film </vt:lpstr>
      <vt:lpstr>Biochemical tests for haemolysis</vt:lpstr>
      <vt:lpstr>PowerPoint Presentation</vt:lpstr>
      <vt:lpstr>PowerPoint Presentation</vt:lpstr>
      <vt:lpstr>PowerPoint Presentation</vt:lpstr>
      <vt:lpstr>PowerPoint Presentation</vt:lpstr>
      <vt:lpstr>Thank you for participating! 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</dc:creator>
  <cp:lastModifiedBy>Yash Zakharia</cp:lastModifiedBy>
  <cp:revision>46</cp:revision>
  <cp:lastPrinted>1601-01-01T00:00:00Z</cp:lastPrinted>
  <dcterms:created xsi:type="dcterms:W3CDTF">1601-01-01T00:00:00Z</dcterms:created>
  <dcterms:modified xsi:type="dcterms:W3CDTF">2019-03-28T13:01:03Z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