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07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299" r:id="rId74"/>
    <p:sldId id="300" r:id="rId75"/>
    <p:sldId id="301" r:id="rId76"/>
    <p:sldId id="302" r:id="rId77"/>
    <p:sldId id="303" r:id="rId78"/>
    <p:sldId id="304" r:id="rId79"/>
    <p:sldId id="305" r:id="rId80"/>
    <p:sldId id="306" r:id="rId81"/>
    <p:sldId id="307" r:id="rId82"/>
    <p:sldId id="308" r:id="rId83"/>
    <p:sldId id="309" r:id="rId84"/>
    <p:sldId id="310" r:id="rId85"/>
    <p:sldId id="311" r:id="rId86"/>
    <p:sldId id="312" r:id="rId87"/>
    <p:sldId id="313" r:id="rId88"/>
    <p:sldId id="314" r:id="rId89"/>
    <p:sldId id="315" r:id="rId90"/>
    <p:sldId id="316" r:id="rId91"/>
    <p:sldId id="317" r:id="rId92"/>
    <p:sldId id="318" r:id="rId93"/>
    <p:sldId id="319" r:id="rId94"/>
    <p:sldId id="320" r:id="rId95"/>
    <p:sldId id="321" r:id="rId96"/>
    <p:sldId id="322" r:id="rId97"/>
    <p:sldId id="323" r:id="rId98"/>
    <p:sldId id="324" r:id="rId99"/>
    <p:sldId id="325" r:id="rId100"/>
    <p:sldId id="326" r:id="rId101"/>
    <p:sldId id="327" r:id="rId102"/>
    <p:sldId id="328" r:id="rId103"/>
    <p:sldId id="329" r:id="rId104"/>
    <p:sldId id="330" r:id="rId105"/>
    <p:sldId id="331" r:id="rId106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charset="0"/>
        <a:ea typeface="Arial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charset="0"/>
        <a:ea typeface="Arial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charset="0"/>
        <a:ea typeface="Arial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charset="0"/>
        <a:ea typeface="Arial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charset="0"/>
        <a:ea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Header Placeholder 10488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875" name="Date Placeholder 1048874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876" name="Slide Image Placeholder 10488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877" name="Notes Placeholder 104887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878" name="Footer Placeholder 1048877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879" name="Slide Number Placeholder 1048878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55030"/>
      </p:ext>
    </p:extLst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Haem Module 3: Blood Smear</a:t>
            </a:r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F71D69-ECC1-4C59-B180-5F3765792126}" type="slidenum">
              <a:rPr lang="en-US"/>
              <a:t>29</a:t>
            </a:fld>
            <a:endParaRPr lang="en-US"/>
          </a:p>
        </p:txBody>
      </p:sp>
      <p:sp>
        <p:nvSpPr>
          <p:cNvPr id="1048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79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lide Image Placeholder 1048688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90" name="Notes Placeholder 1048689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91" name="TextBox 104869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52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3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Slide Image Placeholder 104869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94" name="Notes Placeholder 104869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95" name="TextBox 104869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53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4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lide Image Placeholder 104869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98" name="Notes Placeholder 1048697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99" name="TextBox 104869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54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0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Slide Image Placeholder 104870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03" name="Notes Placeholder 104870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04" name="TextBox 104870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55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9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Slide Image Placeholder 1048708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10" name="Notes Placeholder 1048709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11" name="TextBox 104871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57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Slide Image Placeholder 104871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15" name="Notes Placeholder 1048714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16" name="TextBox 104871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58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7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Slide Image Placeholder 104871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19" name="Notes Placeholder 104871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20" name="TextBox 104871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59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8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Slide Image Placeholder 104872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23" name="Notes Placeholder 104872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24" name="TextBox 104872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60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Slide Image Placeholder 104872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27" name="Notes Placeholder 104872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28" name="TextBox 104872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61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49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Slide Image Placeholder 104872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31" name="Notes Placeholder 1048730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32" name="TextBox 104873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62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Slide Image Placeholder 104860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3" name="Notes Placeholder 104860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04" name="TextBox 104860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38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7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Slide Image Placeholder 104873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35" name="Notes Placeholder 1048734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36" name="TextBox 104873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63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10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Slide Image Placeholder 10487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39" name="Notes Placeholder 104873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40" name="TextBox 104873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64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92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Slide Image Placeholder 104874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44" name="Notes Placeholder 104874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45" name="TextBox 104874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66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19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Slide Image Placeholder 104874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48" name="Notes Placeholder 1048747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49" name="TextBox 104874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67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20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Slide Image Placeholder 104874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51" name="Notes Placeholder 1048750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52" name="TextBox 104875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68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40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Slide Image Placeholder 104875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55" name="Notes Placeholder 1048754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56" name="TextBox 104875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69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1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Slide Image Placeholder 104875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59" name="Notes Placeholder 104875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60" name="TextBox 104875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70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3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lide Image Placeholder 104876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63" name="Notes Placeholder 104876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64" name="TextBox 104876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71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58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Slide Image Placeholder 1048770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72" name="Notes Placeholder 104877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73" name="TextBox 104877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73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4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Slide Image Placeholder 1048774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76" name="Notes Placeholder 104877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77" name="TextBox 104877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74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0486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7" name="Notes Placeholder 104860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08" name="TextBox 104860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39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13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Slide Image Placeholder 104877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81" name="Notes Placeholder 1048780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82" name="TextBox 104878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75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57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Slide Image Placeholder 1048784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86" name="Notes Placeholder 104878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87" name="TextBox 104878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76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47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Slide Image Placeholder 1048788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90" name="Notes Placeholder 1048789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91" name="TextBox 104879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77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92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Slide Image Placeholder 104879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98" name="Notes Placeholder 1048797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799" name="TextBox 104879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81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59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Slide Image Placeholder 104879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801" name="Notes Placeholder 1048800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802" name="TextBox 104880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82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61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Slide Image Placeholder 1048804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806" name="Notes Placeholder 1048805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807" name="TextBox 104880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83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3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Slide Image Placeholder 104880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809" name="Notes Placeholder 104880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810" name="TextBox 104880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84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31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Slide Image Placeholder 104883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838" name="Notes Placeholder 1048837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839" name="TextBox 104883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96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3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04865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57" name="Notes Placeholder 104865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58" name="TextBox 104865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43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8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lide Image Placeholder 104866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63" name="Notes Placeholder 104866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64" name="TextBox 104866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46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0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04866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67" name="Notes Placeholder 104866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68" name="TextBox 104866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47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Slide Image Placeholder 1048670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72" name="Notes Placeholder 104867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73" name="TextBox 104867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48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5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04867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77" name="Notes Placeholder 104867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78" name="TextBox 104867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49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89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lide Image Placeholder 104867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81" name="Notes Placeholder 1048680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682" name="TextBox 104868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50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2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7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6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6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f/f5/Complement_death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lycophosphatidylinosito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40/issue13/images/large/07f1.jpe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Haemolysis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Acquired </a:t>
            </a:r>
            <a:r>
              <a:rPr lang="en-US" dirty="0"/>
              <a:t>red cell defects</a:t>
            </a:r>
          </a:p>
        </p:txBody>
      </p:sp>
      <p:sp>
        <p:nvSpPr>
          <p:cNvPr id="1048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MBChB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/>
              <a:t>lecture series</a:t>
            </a:r>
          </a:p>
        </p:txBody>
      </p:sp>
      <p:sp>
        <p:nvSpPr>
          <p:cNvPr id="1048588" name="TextBox 5"/>
          <p:cNvSpPr txBox="1"/>
          <p:nvPr/>
        </p:nvSpPr>
        <p:spPr>
          <a:xfrm>
            <a:off x="53340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Jessie N. Githang’a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Antibod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7334250" cy="6858000"/>
          </a:xfrm>
          <a:prstGeom prst="rect">
            <a:avLst/>
          </a:prstGeom>
          <a:noFill/>
        </p:spPr>
      </p:pic>
      <p:sp>
        <p:nvSpPr>
          <p:cNvPr id="1048620" name="Rectangle 5"/>
          <p:cNvSpPr/>
          <p:nvPr/>
        </p:nvSpPr>
        <p:spPr bwMode="auto">
          <a:xfrm>
            <a:off x="3581400" y="1905000"/>
            <a:ext cx="5105400" cy="495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Antibody against a specific red cell antigen latches onto the antigen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antibody may be </a:t>
            </a:r>
            <a:r>
              <a:rPr lang="en-US" sz="2800" dirty="0" err="1" smtClean="0"/>
              <a:t>IgG</a:t>
            </a:r>
            <a:r>
              <a:rPr lang="en-US" sz="2800" dirty="0" smtClean="0"/>
              <a:t> or </a:t>
            </a:r>
            <a:r>
              <a:rPr lang="en-US" sz="2800" dirty="0" err="1" smtClean="0"/>
              <a:t>IgM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IgG coated red cells usually </a:t>
            </a:r>
            <a:r>
              <a:rPr lang="en-US" sz="2800" smtClean="0"/>
              <a:t>removed extracellularly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IgM</a:t>
            </a:r>
            <a:r>
              <a:rPr lang="en-US" sz="2800" dirty="0" smtClean="0"/>
              <a:t> antibodies can cause compliment activation and red cell </a:t>
            </a:r>
            <a:r>
              <a:rPr lang="en-US" sz="2800" dirty="0" err="1" smtClean="0"/>
              <a:t>lysis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425886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Title 104884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>
                <a:latin typeface="Arial" charset="0"/>
              </a:rPr>
              <a:t>Laboratory Findings: FBC</a:t>
            </a:r>
          </a:p>
        </p:txBody>
      </p:sp>
      <p:sp>
        <p:nvSpPr>
          <p:cNvPr id="1048843" name="Text Placeholder 10488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800">
                <a:latin typeface="Arial" charset="0"/>
              </a:rPr>
              <a:t>Hb  – decreased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RBC count – Markedly decreased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PCV – Markedly decreased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MCV, MCH, MCHC – reduced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Reticulocyte count – Increased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WBC – Neutrophils Increased/Normal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Platelet count – May be increased</a:t>
            </a:r>
          </a:p>
          <a:p>
            <a:pPr lvl="0" eaLnBrk="1" latinLnBrk="1" hangingPunct="1"/>
            <a:endParaRPr lang="en-US" alt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itle 104884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Thal major</a:t>
            </a:r>
          </a:p>
        </p:txBody>
      </p:sp>
      <p:pic>
        <p:nvPicPr>
          <p:cNvPr id="2097187" name="Content Placeholder 209718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95400"/>
            <a:ext cx="3886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Picture 209718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3962400"/>
            <a:ext cx="361473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45" name="TextBox 1048844"/>
          <p:cNvSpPr txBox="1"/>
          <p:nvPr/>
        </p:nvSpPr>
        <p:spPr>
          <a:xfrm>
            <a:off x="4876800" y="1600200"/>
            <a:ext cx="3733800" cy="33607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Arial" charset="0"/>
              </a:rPr>
              <a:t>RBC  </a:t>
            </a:r>
          </a:p>
          <a:p>
            <a:pPr marL="457200" lvl="1" indent="-27432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sz="2400">
                <a:latin typeface="Arial" charset="0"/>
                <a:ea typeface="Arial" charset="0"/>
              </a:rPr>
              <a:t>Marked anisocytosis, polikilocytosis, microcytosis, target cells, fragmented cells (schistocytes), polychromasia,</a:t>
            </a:r>
          </a:p>
          <a:p>
            <a:pPr marL="457200" lvl="1" indent="-27432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sz="2400">
                <a:latin typeface="Arial" charset="0"/>
                <a:ea typeface="Arial" charset="0"/>
              </a:rPr>
              <a:t>Basophilic stipling  nucleated cells</a:t>
            </a: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sz="1800">
              <a:ea typeface="Arial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itle 104884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Thal minor</a:t>
            </a:r>
          </a:p>
        </p:txBody>
      </p:sp>
      <p:pic>
        <p:nvPicPr>
          <p:cNvPr id="2097189" name="Content Placeholder 209718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76400"/>
            <a:ext cx="551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47" name="TextBox 1048846"/>
          <p:cNvSpPr txBox="1"/>
          <p:nvPr/>
        </p:nvSpPr>
        <p:spPr>
          <a:xfrm>
            <a:off x="1066800" y="5486400"/>
            <a:ext cx="5715000" cy="9540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ea typeface="Arial" charset="0"/>
              </a:rPr>
              <a:t>Microcytic hypochromic cells</a:t>
            </a: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ea typeface="Arial" charset="0"/>
              </a:rPr>
              <a:t>Erythrocytosis (RBC increased)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Title 104884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>
                <a:latin typeface="Arial" charset="0"/>
              </a:rPr>
              <a:t>Haemoglobin Electrophoresis</a:t>
            </a:r>
          </a:p>
        </p:txBody>
      </p:sp>
      <p:sp>
        <p:nvSpPr>
          <p:cNvPr id="1048849" name="Text Placeholder 10488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800">
                <a:latin typeface="Arial" charset="0"/>
              </a:rPr>
              <a:t>Haemoglobin Electrophoresis</a:t>
            </a:r>
          </a:p>
          <a:p>
            <a:pPr lvl="0" eaLnBrk="1" latinLnBrk="1" hangingPunct="1">
              <a:buNone/>
            </a:pPr>
            <a:endParaRPr lang="en-US" altLang="en-US" sz="2800">
              <a:latin typeface="Arial" charset="0"/>
            </a:endParaRP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HbF, HbA, HbA2, HbC, HbE, HbD, HbS, HbH and Hb Bart can be measured accurately by electrophoresis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DNA studies (definitive)</a:t>
            </a:r>
          </a:p>
          <a:p>
            <a:pPr lvl="0" eaLnBrk="1" latinLnBrk="1" hangingPunct="1"/>
            <a:r>
              <a:rPr lang="en-US" altLang="en-US" sz="2800">
                <a:latin typeface="Arial" charset="0"/>
              </a:rPr>
              <a:t>Family studies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itle 104884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Principles of management</a:t>
            </a:r>
          </a:p>
        </p:txBody>
      </p:sp>
      <p:sp>
        <p:nvSpPr>
          <p:cNvPr id="1048851" name="Content Placeholder 104885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Blood transfusion</a:t>
            </a:r>
          </a:p>
          <a:p>
            <a:pPr lvl="0" eaLnBrk="1" latinLnBrk="1" hangingPunct="1"/>
            <a:r>
              <a:rPr lang="en-US" altLang="en-US"/>
              <a:t>Splenectomy</a:t>
            </a:r>
          </a:p>
          <a:p>
            <a:pPr lvl="0" eaLnBrk="1" latinLnBrk="1" hangingPunct="1"/>
            <a:r>
              <a:rPr lang="en-US" altLang="en-US"/>
              <a:t>Management of iron overload</a:t>
            </a:r>
          </a:p>
          <a:p>
            <a:pPr lvl="0" eaLnBrk="1" latinLnBrk="1" hangingPunct="1"/>
            <a:r>
              <a:rPr lang="en-US" altLang="en-US"/>
              <a:t>Management of liver disease, endocrine  dysfunction, cardiac dysfunction</a:t>
            </a:r>
          </a:p>
          <a:p>
            <a:pPr lvl="0" eaLnBrk="1" latinLnBrk="1" hangingPunct="1"/>
            <a:r>
              <a:rPr lang="en-US" altLang="en-US"/>
              <a:t>BMT/PSCT </a:t>
            </a:r>
          </a:p>
          <a:p>
            <a:pPr lvl="0" eaLnBrk="1" latinLnBrk="1" hangingPunct="1"/>
            <a:r>
              <a:rPr lang="en-US" altLang="en-US"/>
              <a:t>Psychosocial support and genetic counseling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Content Placeholder 104885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/>
          </a:p>
          <a:p>
            <a:pPr lvl="0" eaLnBrk="1" latinLnBrk="1" hangingPunct="1"/>
            <a:endParaRPr lang="en-US" altLang="en-US"/>
          </a:p>
        </p:txBody>
      </p:sp>
      <p:pic>
        <p:nvPicPr>
          <p:cNvPr id="2097190" name="Picture 2097189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6175" y="1925637"/>
            <a:ext cx="7010400" cy="277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File:Complement death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6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848600" cy="563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AIHA:</a:t>
            </a:r>
          </a:p>
          <a:p>
            <a:pPr>
              <a:buNone/>
            </a:pPr>
            <a:r>
              <a:rPr lang="en-US" b="1" dirty="0" smtClean="0"/>
              <a:t>Causes:</a:t>
            </a:r>
          </a:p>
          <a:p>
            <a:r>
              <a:rPr lang="en-US" dirty="0" err="1" smtClean="0"/>
              <a:t>Ideopathic</a:t>
            </a:r>
            <a:endParaRPr lang="en-US" dirty="0" smtClean="0"/>
          </a:p>
          <a:p>
            <a:r>
              <a:rPr lang="en-US" dirty="0" smtClean="0"/>
              <a:t>Complication of  other diseases:</a:t>
            </a:r>
          </a:p>
          <a:p>
            <a:pPr lvl="1"/>
            <a:r>
              <a:rPr lang="en-US" dirty="0" err="1" smtClean="0"/>
              <a:t>Immmune</a:t>
            </a:r>
            <a:r>
              <a:rPr lang="en-US" dirty="0" smtClean="0"/>
              <a:t> diseases (e.g. SLE)</a:t>
            </a:r>
          </a:p>
          <a:p>
            <a:pPr lvl="1"/>
            <a:r>
              <a:rPr lang="en-US" dirty="0" smtClean="0"/>
              <a:t>Malignant </a:t>
            </a:r>
            <a:r>
              <a:rPr lang="en-US" dirty="0" err="1" smtClean="0"/>
              <a:t>lymphoproliferative</a:t>
            </a:r>
            <a:r>
              <a:rPr lang="en-US" dirty="0" smtClean="0"/>
              <a:t> diseases (e.g. CLL, Lymphomas) </a:t>
            </a:r>
          </a:p>
          <a:p>
            <a:r>
              <a:rPr lang="en-US" dirty="0" smtClean="0"/>
              <a:t>Reaction to certain infections</a:t>
            </a:r>
          </a:p>
          <a:p>
            <a:pPr lvl="1"/>
            <a:r>
              <a:rPr lang="en-US" dirty="0" smtClean="0"/>
              <a:t>Some viral infections, </a:t>
            </a:r>
            <a:r>
              <a:rPr lang="en-US" dirty="0" err="1" smtClean="0"/>
              <a:t>mycoplasma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Autoimmune </a:t>
            </a:r>
            <a:r>
              <a:rPr lang="en-US" dirty="0" err="1"/>
              <a:t>haemolysis</a:t>
            </a:r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b="1" dirty="0"/>
              <a:t>Warm antibody type – </a:t>
            </a:r>
            <a:r>
              <a:rPr lang="en-US" b="1" dirty="0" err="1"/>
              <a:t>IgG</a:t>
            </a:r>
            <a:r>
              <a:rPr lang="en-US" b="1" dirty="0"/>
              <a:t> mediated:</a:t>
            </a:r>
          </a:p>
          <a:p>
            <a:pPr marL="990600" lvl="1" indent="-533400"/>
            <a:r>
              <a:rPr lang="en-US" dirty="0"/>
              <a:t>RBC destruction predominantly </a:t>
            </a:r>
            <a:r>
              <a:rPr lang="en-US" dirty="0" err="1"/>
              <a:t>extravascular</a:t>
            </a:r>
            <a:r>
              <a:rPr lang="en-US" dirty="0"/>
              <a:t> in the spleen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dirty="0"/>
          </a:p>
          <a:p>
            <a:pPr marL="609600" indent="-609600"/>
            <a:r>
              <a:rPr lang="en-US" b="1" dirty="0"/>
              <a:t>Cold </a:t>
            </a:r>
            <a:r>
              <a:rPr lang="en-US" b="1" dirty="0" err="1"/>
              <a:t>cold</a:t>
            </a:r>
            <a:r>
              <a:rPr lang="en-US" b="1" dirty="0"/>
              <a:t> </a:t>
            </a:r>
            <a:r>
              <a:rPr lang="en-US" b="1" dirty="0" err="1"/>
              <a:t>anitbody</a:t>
            </a:r>
            <a:r>
              <a:rPr lang="en-US" b="1" dirty="0"/>
              <a:t> type – </a:t>
            </a:r>
            <a:r>
              <a:rPr lang="en-US" b="1" dirty="0" err="1" smtClean="0"/>
              <a:t>IgM</a:t>
            </a:r>
            <a:r>
              <a:rPr lang="en-US" b="1" dirty="0" smtClean="0"/>
              <a:t> </a:t>
            </a:r>
            <a:r>
              <a:rPr lang="en-US" b="1" dirty="0"/>
              <a:t>mediated:</a:t>
            </a:r>
          </a:p>
          <a:p>
            <a:pPr marL="990600" lvl="1" indent="-533400"/>
            <a:r>
              <a:rPr lang="en-US" dirty="0" err="1"/>
              <a:t>Haemolysis</a:t>
            </a:r>
            <a:r>
              <a:rPr lang="en-US" dirty="0"/>
              <a:t> is predominantly </a:t>
            </a:r>
            <a:r>
              <a:rPr lang="en-US" dirty="0" smtClean="0"/>
              <a:t>intravascular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019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077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err="1"/>
              <a:t>Alloimmune</a:t>
            </a:r>
            <a:r>
              <a:rPr lang="en-US" b="1" dirty="0"/>
              <a:t> HA</a:t>
            </a:r>
          </a:p>
          <a:p>
            <a:r>
              <a:rPr lang="en-US" dirty="0"/>
              <a:t>Antibodies against red cell antigens are from different </a:t>
            </a:r>
            <a:r>
              <a:rPr lang="en-US" dirty="0" smtClean="0"/>
              <a:t>individuals:</a:t>
            </a:r>
          </a:p>
          <a:p>
            <a:pPr lvl="1"/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/>
              <a:t>transfusion reaction, </a:t>
            </a:r>
            <a:endParaRPr lang="en-US" dirty="0" smtClean="0"/>
          </a:p>
          <a:p>
            <a:pPr lvl="1"/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/>
              <a:t>disease of the newborn </a:t>
            </a:r>
            <a:endParaRPr lang="en-US" dirty="0" smtClean="0"/>
          </a:p>
          <a:p>
            <a:pPr lvl="1"/>
            <a:r>
              <a:rPr lang="en-US" dirty="0" smtClean="0"/>
              <a:t>Transplantation-associated </a:t>
            </a:r>
            <a:r>
              <a:rPr lang="en-US" dirty="0" err="1"/>
              <a:t>haemolytic</a:t>
            </a:r>
            <a:r>
              <a:rPr lang="en-US" dirty="0"/>
              <a:t> disease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3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induced immune anaemia</a:t>
            </a:r>
            <a:endParaRPr lang="en-US" dirty="0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Cephalosporins</a:t>
            </a:r>
            <a:endParaRPr lang="en-US" dirty="0" smtClean="0"/>
          </a:p>
          <a:p>
            <a:r>
              <a:rPr lang="en-US" dirty="0" err="1" smtClean="0"/>
              <a:t>Levodopa</a:t>
            </a:r>
            <a:endParaRPr lang="en-US" dirty="0" smtClean="0"/>
          </a:p>
          <a:p>
            <a:r>
              <a:rPr lang="en-US" dirty="0" smtClean="0"/>
              <a:t>Methyldopa</a:t>
            </a:r>
          </a:p>
          <a:p>
            <a:r>
              <a:rPr lang="en-US" dirty="0" smtClean="0"/>
              <a:t>Penicillin and its derivatives </a:t>
            </a:r>
          </a:p>
          <a:p>
            <a:r>
              <a:rPr lang="en-US" dirty="0" err="1" smtClean="0"/>
              <a:t>Quinidine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nonsteroidal</a:t>
            </a:r>
            <a:r>
              <a:rPr lang="en-US" dirty="0" smtClean="0"/>
              <a:t> anti-inflammatory drugs (NSAIDs)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Drug may induce true </a:t>
            </a:r>
            <a:r>
              <a:rPr lang="en-US" dirty="0" err="1" smtClean="0"/>
              <a:t>autoantibodies</a:t>
            </a:r>
            <a:r>
              <a:rPr lang="en-US" dirty="0" smtClean="0"/>
              <a:t> against red cell antigens (methyldopa)</a:t>
            </a:r>
          </a:p>
          <a:p>
            <a:pPr>
              <a:buNone/>
            </a:pPr>
            <a:r>
              <a:rPr lang="en-US" dirty="0" smtClean="0"/>
              <a:t>					</a:t>
            </a:r>
          </a:p>
          <a:p>
            <a:pPr>
              <a:buNone/>
            </a:pPr>
            <a:r>
              <a:rPr lang="en-US" dirty="0" smtClean="0"/>
              <a:t>					OR</a:t>
            </a:r>
          </a:p>
          <a:p>
            <a:r>
              <a:rPr lang="en-US" dirty="0" smtClean="0"/>
              <a:t>Drug may induce specific antibodies against it (drug) and red cell damaged as a result of drug-antibody complex - red cell interaction (e.g. penicillin, </a:t>
            </a:r>
            <a:r>
              <a:rPr lang="en-US" dirty="0" err="1" smtClean="0"/>
              <a:t>cephalosporins</a:t>
            </a:r>
            <a:r>
              <a:rPr lang="en-US" dirty="0" smtClean="0"/>
              <a:t> etc)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Non immune mechanisms</a:t>
            </a:r>
          </a:p>
        </p:txBody>
      </p:sp>
      <p:sp>
        <p:nvSpPr>
          <p:cNvPr id="1048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eaLnBrk="0" hangingPunct="0">
              <a:buFontTx/>
              <a:buNone/>
            </a:pPr>
            <a:r>
              <a:rPr lang="en-US" sz="2800" b="1" dirty="0"/>
              <a:t>Red cell fragmentation syndromes</a:t>
            </a:r>
            <a:r>
              <a:rPr lang="en-US" sz="2800" dirty="0"/>
              <a:t> </a:t>
            </a:r>
          </a:p>
          <a:p>
            <a:pPr eaLnBrk="0" hangingPunct="0">
              <a:buFontTx/>
              <a:buNone/>
            </a:pPr>
            <a:r>
              <a:rPr lang="en-US" sz="2800" dirty="0" err="1"/>
              <a:t>Microangiopathic</a:t>
            </a:r>
            <a:r>
              <a:rPr lang="en-US" sz="2800" dirty="0"/>
              <a:t> </a:t>
            </a:r>
            <a:r>
              <a:rPr lang="en-US" sz="2800" dirty="0" err="1"/>
              <a:t>haemolytic</a:t>
            </a:r>
            <a:r>
              <a:rPr lang="en-US" sz="2800" dirty="0"/>
              <a:t> anaemia (MAHA)</a:t>
            </a:r>
          </a:p>
          <a:p>
            <a:pPr eaLnBrk="0" hangingPunct="0"/>
            <a:r>
              <a:rPr lang="en-US" sz="2800" dirty="0"/>
              <a:t>Abnormal vasculature associated with red cell fragmentation and </a:t>
            </a:r>
            <a:r>
              <a:rPr lang="en-US" sz="2800" dirty="0" err="1"/>
              <a:t>haemolysis</a:t>
            </a:r>
            <a:r>
              <a:rPr lang="en-US" sz="2800" dirty="0"/>
              <a:t> </a:t>
            </a:r>
            <a:r>
              <a:rPr lang="en-US" sz="2800" dirty="0" err="1"/>
              <a:t>eg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Hypertensive disease</a:t>
            </a:r>
          </a:p>
          <a:p>
            <a:pPr lvl="1"/>
            <a:r>
              <a:rPr lang="en-US" sz="2400" dirty="0"/>
              <a:t>Fibrin clots in vasculature (DIC)</a:t>
            </a:r>
          </a:p>
          <a:p>
            <a:pPr lvl="1"/>
            <a:r>
              <a:rPr lang="en-US" sz="2400" dirty="0"/>
              <a:t>March </a:t>
            </a:r>
            <a:r>
              <a:rPr lang="en-US" sz="2400" dirty="0" err="1"/>
              <a:t>haemoglobinuria</a:t>
            </a:r>
            <a:r>
              <a:rPr lang="en-US" sz="2400" dirty="0"/>
              <a:t>/long distance runners</a:t>
            </a:r>
          </a:p>
          <a:p>
            <a:pPr lvl="1"/>
            <a:r>
              <a:rPr lang="en-US" sz="2400" dirty="0"/>
              <a:t>Synthetic cardiac valves</a:t>
            </a:r>
          </a:p>
          <a:p>
            <a:pPr lvl="1"/>
            <a:r>
              <a:rPr lang="en-US" sz="2400" dirty="0"/>
              <a:t>Pregnancy related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51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Infectious agents:</a:t>
            </a:r>
          </a:p>
          <a:p>
            <a:r>
              <a:rPr lang="en-US" dirty="0" smtClean="0"/>
              <a:t>Malaria</a:t>
            </a:r>
            <a:r>
              <a:rPr lang="en-US" dirty="0"/>
              <a:t>, </a:t>
            </a:r>
            <a:r>
              <a:rPr lang="en-US" dirty="0" err="1" smtClean="0"/>
              <a:t>Barbesia</a:t>
            </a:r>
            <a:endParaRPr lang="en-US" dirty="0" smtClean="0"/>
          </a:p>
          <a:p>
            <a:pPr lvl="1"/>
            <a:r>
              <a:rPr lang="en-US" dirty="0" smtClean="0"/>
              <a:t>Invade the red cell </a:t>
            </a:r>
            <a:endParaRPr lang="en-US" dirty="0"/>
          </a:p>
          <a:p>
            <a:r>
              <a:rPr lang="en-US" dirty="0" err="1" smtClean="0"/>
              <a:t>Bartonellosis</a:t>
            </a:r>
            <a:endParaRPr lang="en-US" dirty="0" smtClean="0"/>
          </a:p>
          <a:p>
            <a:pPr lvl="1"/>
            <a:r>
              <a:rPr lang="en-US" dirty="0" smtClean="0"/>
              <a:t>Intracellular bacteria</a:t>
            </a:r>
            <a:endParaRPr lang="en-US" dirty="0"/>
          </a:p>
          <a:p>
            <a:r>
              <a:rPr lang="en-US" dirty="0" err="1"/>
              <a:t>Clostridial</a:t>
            </a:r>
            <a:r>
              <a:rPr lang="en-US" dirty="0"/>
              <a:t> sepsis and other bacterial infections</a:t>
            </a:r>
          </a:p>
          <a:p>
            <a:pPr lvl="1"/>
            <a:r>
              <a:rPr lang="en-US" dirty="0"/>
              <a:t>Cause direct injury to the red cell and subsequent destruction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99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153400" cy="6096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Chemical agents, drugs, venoms:</a:t>
            </a:r>
          </a:p>
          <a:p>
            <a:r>
              <a:rPr lang="en-US" sz="2800" dirty="0" smtClean="0"/>
              <a:t>Cause </a:t>
            </a:r>
            <a:r>
              <a:rPr lang="en-US" sz="2800" dirty="0"/>
              <a:t>oxidant damage to the red cell – </a:t>
            </a:r>
            <a:r>
              <a:rPr lang="en-US" sz="2800" dirty="0" err="1"/>
              <a:t>eg</a:t>
            </a:r>
            <a:r>
              <a:rPr lang="en-US" sz="2800" dirty="0"/>
              <a:t> oxidant </a:t>
            </a:r>
            <a:r>
              <a:rPr lang="en-US" sz="2800" dirty="0" smtClean="0"/>
              <a:t>drugs (E.g. in G6PD deficiency;  </a:t>
            </a:r>
            <a:r>
              <a:rPr lang="en-US" sz="2800" dirty="0" err="1" smtClean="0"/>
              <a:t>dapsone</a:t>
            </a:r>
            <a:r>
              <a:rPr lang="en-US" sz="2800" dirty="0" smtClean="0"/>
              <a:t>, </a:t>
            </a:r>
            <a:r>
              <a:rPr lang="en-US" sz="2800" dirty="0" err="1" smtClean="0"/>
              <a:t>sulfasalazine</a:t>
            </a:r>
            <a:r>
              <a:rPr lang="en-US" sz="2800" dirty="0" smtClean="0"/>
              <a:t> etc) </a:t>
            </a:r>
            <a:r>
              <a:rPr lang="en-US" sz="2800" dirty="0"/>
              <a:t>and Chemicals - oxygen</a:t>
            </a:r>
          </a:p>
          <a:p>
            <a:r>
              <a:rPr lang="en-US" sz="2800" dirty="0"/>
              <a:t>Non oxidant damage – arsine</a:t>
            </a:r>
            <a:r>
              <a:rPr lang="en-US" sz="2800" dirty="0" smtClean="0"/>
              <a:t>, lead, </a:t>
            </a:r>
            <a:r>
              <a:rPr lang="en-US" sz="2800" dirty="0"/>
              <a:t>copper, water</a:t>
            </a:r>
          </a:p>
          <a:p>
            <a:r>
              <a:rPr lang="en-US" sz="2800" dirty="0"/>
              <a:t>Venoms – spider bites, snake venoms, bee </a:t>
            </a:r>
            <a:r>
              <a:rPr lang="en-US" sz="2800" dirty="0" smtClean="0"/>
              <a:t>stings etc </a:t>
            </a:r>
          </a:p>
          <a:p>
            <a:pPr>
              <a:buNone/>
            </a:pPr>
            <a:r>
              <a:rPr lang="en-US" b="1" dirty="0" smtClean="0"/>
              <a:t>Physical agents:</a:t>
            </a:r>
          </a:p>
          <a:p>
            <a:r>
              <a:rPr lang="en-US" sz="2800" dirty="0" smtClean="0"/>
              <a:t>Thermal injury</a:t>
            </a:r>
          </a:p>
          <a:p>
            <a:r>
              <a:rPr lang="en-US" sz="2800" dirty="0" smtClean="0"/>
              <a:t>Ionizing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104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r>
              <a:rPr lang="en-US" sz="2800" dirty="0" smtClean="0"/>
              <a:t>Introduction:</a:t>
            </a:r>
          </a:p>
          <a:p>
            <a:pPr lvl="1"/>
            <a:r>
              <a:rPr lang="en-US" sz="2400" dirty="0" smtClean="0"/>
              <a:t>Categories of acquired HA</a:t>
            </a:r>
          </a:p>
          <a:p>
            <a:pPr lvl="1"/>
            <a:r>
              <a:rPr lang="en-US" sz="2400" dirty="0" smtClean="0"/>
              <a:t>Mechanisms</a:t>
            </a:r>
          </a:p>
          <a:p>
            <a:r>
              <a:rPr lang="en-US" sz="2800" dirty="0" smtClean="0"/>
              <a:t>Immune </a:t>
            </a:r>
            <a:r>
              <a:rPr lang="en-US" sz="2800" dirty="0" err="1" smtClean="0"/>
              <a:t>haemolytic</a:t>
            </a:r>
            <a:r>
              <a:rPr lang="en-US" sz="2800" dirty="0" smtClean="0"/>
              <a:t> anaemia</a:t>
            </a:r>
          </a:p>
          <a:p>
            <a:pPr lvl="1"/>
            <a:r>
              <a:rPr lang="en-US" sz="2400" dirty="0" smtClean="0"/>
              <a:t>Mechanisms</a:t>
            </a:r>
            <a:endParaRPr lang="en-US" sz="2400" dirty="0"/>
          </a:p>
          <a:p>
            <a:r>
              <a:rPr lang="en-US" sz="2800" dirty="0"/>
              <a:t>Non immune HA</a:t>
            </a:r>
          </a:p>
          <a:p>
            <a:pPr lvl="1"/>
            <a:r>
              <a:rPr lang="en-US" sz="2400" dirty="0" smtClean="0"/>
              <a:t>Causes</a:t>
            </a:r>
            <a:endParaRPr lang="en-US" sz="2400" dirty="0"/>
          </a:p>
          <a:p>
            <a:r>
              <a:rPr lang="en-US" sz="2800" dirty="0" err="1"/>
              <a:t>Hypersplenism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08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Spleen</a:t>
            </a:r>
          </a:p>
        </p:txBody>
      </p:sp>
      <p:sp>
        <p:nvSpPr>
          <p:cNvPr id="10486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/>
              <a:t>Hypersplenism</a:t>
            </a:r>
            <a:endParaRPr lang="en-US" dirty="0"/>
          </a:p>
          <a:p>
            <a:pPr lvl="1"/>
            <a:r>
              <a:rPr lang="en-US" dirty="0"/>
              <a:t>Spleen sequesters red cells and destroys abnormal cells and aged cells</a:t>
            </a:r>
          </a:p>
          <a:p>
            <a:pPr lvl="1"/>
            <a:r>
              <a:rPr lang="en-US" dirty="0" err="1"/>
              <a:t>Hypersplenism</a:t>
            </a:r>
            <a:r>
              <a:rPr lang="en-US" dirty="0"/>
              <a:t> associated with increased sequestration and </a:t>
            </a:r>
            <a:r>
              <a:rPr lang="en-US" dirty="0" smtClean="0"/>
              <a:t>destruction</a:t>
            </a:r>
          </a:p>
          <a:p>
            <a:pPr lvl="1"/>
            <a:r>
              <a:rPr lang="en-US" dirty="0" err="1" smtClean="0"/>
              <a:t>Hypersplenism</a:t>
            </a:r>
            <a:r>
              <a:rPr lang="en-US" dirty="0" smtClean="0"/>
              <a:t> associated with </a:t>
            </a:r>
            <a:r>
              <a:rPr lang="en-US" dirty="0" err="1" smtClean="0"/>
              <a:t>splenomegaly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4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1447800"/>
          </a:xfrm>
        </p:spPr>
        <p:txBody>
          <a:bodyPr/>
          <a:lstStyle/>
          <a:p>
            <a:r>
              <a:rPr lang="en-US" sz="3600"/>
              <a:t>Paroxysmal Nocturnal Haemoglobinuria</a:t>
            </a:r>
          </a:p>
        </p:txBody>
      </p:sp>
      <p:sp>
        <p:nvSpPr>
          <p:cNvPr id="1048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Uncommon acquired disorder due to an acquired  somatic mutation </a:t>
            </a:r>
          </a:p>
          <a:p>
            <a:pPr>
              <a:lnSpc>
                <a:spcPct val="90000"/>
              </a:lnSpc>
            </a:pPr>
            <a:r>
              <a:rPr lang="en-US" dirty="0"/>
              <a:t>Acquired membrane defect of RBC rendering cell sensitive to </a:t>
            </a:r>
            <a:r>
              <a:rPr lang="en-US" dirty="0" smtClean="0"/>
              <a:t>C</a:t>
            </a:r>
            <a:r>
              <a:rPr lang="en-US" baseline="30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mediated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deficiency of </a:t>
            </a:r>
            <a:r>
              <a:rPr lang="en-US" dirty="0" err="1" smtClean="0">
                <a:hlinkClick r:id="rId2"/>
              </a:rPr>
              <a:t>glycophosphatidylinositol</a:t>
            </a:r>
            <a:r>
              <a:rPr lang="en-US" dirty="0" smtClean="0"/>
              <a:t> leading to absence of protective proteins on the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71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Workup</a:t>
            </a:r>
            <a:endParaRPr lang="en-US" dirty="0"/>
          </a:p>
        </p:txBody>
      </p:sp>
      <p:sp>
        <p:nvSpPr>
          <p:cNvPr id="104863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Initial </a:t>
            </a:r>
            <a:r>
              <a:rPr lang="en-US" b="1" dirty="0"/>
              <a:t>Investigations:</a:t>
            </a:r>
          </a:p>
          <a:p>
            <a:r>
              <a:rPr lang="en-US" dirty="0"/>
              <a:t>FBC</a:t>
            </a:r>
          </a:p>
          <a:p>
            <a:pPr lvl="1"/>
            <a:r>
              <a:rPr lang="en-US" dirty="0" err="1"/>
              <a:t>Hb</a:t>
            </a:r>
            <a:r>
              <a:rPr lang="en-US" dirty="0"/>
              <a:t>, </a:t>
            </a:r>
            <a:r>
              <a:rPr lang="en-US" dirty="0" err="1"/>
              <a:t>Hct</a:t>
            </a:r>
            <a:r>
              <a:rPr lang="en-US" dirty="0"/>
              <a:t>, </a:t>
            </a:r>
            <a:r>
              <a:rPr lang="en-US" dirty="0" err="1"/>
              <a:t>Rbc</a:t>
            </a:r>
            <a:r>
              <a:rPr lang="en-US" dirty="0"/>
              <a:t> MCH, MCHC</a:t>
            </a:r>
          </a:p>
          <a:p>
            <a:pPr lvl="1"/>
            <a:r>
              <a:rPr lang="en-US" dirty="0"/>
              <a:t>WBC, </a:t>
            </a:r>
            <a:r>
              <a:rPr lang="en-US" dirty="0" err="1"/>
              <a:t>Plt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Reticulocyte</a:t>
            </a:r>
            <a:r>
              <a:rPr lang="en-US" dirty="0"/>
              <a:t> count </a:t>
            </a:r>
          </a:p>
          <a:p>
            <a:pPr lvl="1"/>
            <a:r>
              <a:rPr lang="en-US" dirty="0" smtClean="0"/>
              <a:t>Raised indicating increased </a:t>
            </a:r>
            <a:r>
              <a:rPr lang="en-US" dirty="0" err="1" smtClean="0"/>
              <a:t>erythropoietc</a:t>
            </a:r>
            <a:r>
              <a:rPr lang="en-US" dirty="0" smtClean="0"/>
              <a:t>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4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en-US" dirty="0" smtClean="0"/>
              <a:t>Blood film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morphologic changes e.g. </a:t>
            </a:r>
          </a:p>
          <a:p>
            <a:r>
              <a:rPr lang="en-US" dirty="0" err="1" smtClean="0"/>
              <a:t>Spherocytes</a:t>
            </a:r>
            <a:r>
              <a:rPr lang="en-US" dirty="0" smtClean="0"/>
              <a:t> (Immune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anaemias</a:t>
            </a:r>
            <a:r>
              <a:rPr lang="en-US" dirty="0" smtClean="0"/>
              <a:t>, toxins, burns)</a:t>
            </a:r>
          </a:p>
          <a:p>
            <a:r>
              <a:rPr lang="en-US" dirty="0" smtClean="0"/>
              <a:t>Red cell fragments (fragmentation </a:t>
            </a:r>
            <a:r>
              <a:rPr lang="en-US" dirty="0" err="1" smtClean="0"/>
              <a:t>anaemias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Polychromasia</a:t>
            </a:r>
            <a:endParaRPr lang="en-US" dirty="0" smtClean="0"/>
          </a:p>
          <a:p>
            <a:r>
              <a:rPr lang="en-US" dirty="0" smtClean="0"/>
              <a:t>Nucleated red cells </a:t>
            </a:r>
          </a:p>
          <a:p>
            <a:r>
              <a:rPr lang="en-US" dirty="0" smtClean="0"/>
              <a:t>Parasites etc</a:t>
            </a:r>
          </a:p>
        </p:txBody>
      </p:sp>
    </p:spTree>
    <p:extLst>
      <p:ext uri="{BB962C8B-B14F-4D97-AF65-F5344CB8AC3E}">
        <p14:creationId xmlns:p14="http://schemas.microsoft.com/office/powerpoint/2010/main" val="71349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Biochemical tests for haemolysis</a:t>
            </a:r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Bilirubinemia</a:t>
            </a:r>
            <a:r>
              <a:rPr lang="en-US" dirty="0" smtClean="0"/>
              <a:t> (increased indirect </a:t>
            </a:r>
            <a:r>
              <a:rPr lang="en-US" dirty="0" err="1" smtClean="0"/>
              <a:t>bilirubin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LDH increased</a:t>
            </a:r>
          </a:p>
          <a:p>
            <a:r>
              <a:rPr lang="en-US" dirty="0" err="1" smtClean="0"/>
              <a:t>Haptoglobulin</a:t>
            </a:r>
            <a:r>
              <a:rPr lang="en-US" dirty="0" smtClean="0"/>
              <a:t>, </a:t>
            </a:r>
            <a:r>
              <a:rPr lang="en-US" dirty="0" err="1" smtClean="0"/>
              <a:t>hemopexin</a:t>
            </a:r>
            <a:r>
              <a:rPr lang="en-US" dirty="0" smtClean="0"/>
              <a:t> decreased</a:t>
            </a:r>
            <a:endParaRPr lang="en-US" dirty="0"/>
          </a:p>
          <a:p>
            <a:r>
              <a:rPr lang="en-US" dirty="0" smtClean="0"/>
              <a:t>Urinalysis</a:t>
            </a:r>
          </a:p>
          <a:p>
            <a:pPr lvl="2"/>
            <a:r>
              <a:rPr lang="en-US" dirty="0" err="1" smtClean="0"/>
              <a:t>Haemosiderin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Haemoglobinuria</a:t>
            </a:r>
            <a:endParaRPr lang="en-US" dirty="0" smtClean="0"/>
          </a:p>
          <a:p>
            <a:pPr lvl="2"/>
            <a:r>
              <a:rPr lang="en-US" dirty="0" err="1" smtClean="0"/>
              <a:t>Urobilinogen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48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Specific studies:</a:t>
            </a:r>
            <a:endParaRPr lang="en-US" b="1" dirty="0"/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400" b="1" i="1" dirty="0"/>
              <a:t>Directed by history and PE and preliminary </a:t>
            </a:r>
            <a:r>
              <a:rPr lang="en-US" sz="2400" b="1" i="1" dirty="0" smtClean="0"/>
              <a:t>tests:</a:t>
            </a:r>
            <a:endParaRPr lang="en-US" sz="2400" b="1" i="1" dirty="0"/>
          </a:p>
          <a:p>
            <a:r>
              <a:rPr lang="en-US" sz="2800" dirty="0" smtClean="0"/>
              <a:t>Direct </a:t>
            </a:r>
            <a:r>
              <a:rPr lang="en-US" sz="2800" dirty="0" err="1"/>
              <a:t>antiglobulin</a:t>
            </a:r>
            <a:r>
              <a:rPr lang="en-US" sz="2800" dirty="0"/>
              <a:t> test (Immune mediated </a:t>
            </a:r>
            <a:r>
              <a:rPr lang="en-US" sz="2800" dirty="0" err="1"/>
              <a:t>haemolysis</a:t>
            </a:r>
            <a:r>
              <a:rPr lang="en-US" sz="2800" dirty="0"/>
              <a:t>)</a:t>
            </a:r>
          </a:p>
          <a:p>
            <a:r>
              <a:rPr lang="en-US" sz="2800" dirty="0"/>
              <a:t>Antibody </a:t>
            </a:r>
            <a:r>
              <a:rPr lang="en-US" sz="2800" dirty="0" smtClean="0"/>
              <a:t>identification </a:t>
            </a:r>
          </a:p>
          <a:p>
            <a:r>
              <a:rPr lang="en-US" sz="2800" dirty="0" smtClean="0"/>
              <a:t>Tests for drug mediated </a:t>
            </a:r>
            <a:r>
              <a:rPr lang="en-US" sz="2800" dirty="0" err="1" smtClean="0"/>
              <a:t>haemolysis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Hams-</a:t>
            </a:r>
            <a:r>
              <a:rPr lang="en-US" sz="2800" dirty="0" err="1"/>
              <a:t>Dacie</a:t>
            </a:r>
            <a:r>
              <a:rPr lang="en-US" sz="2800" dirty="0"/>
              <a:t>/Hams test </a:t>
            </a:r>
            <a:r>
              <a:rPr lang="en-US" sz="2800" dirty="0" smtClean="0"/>
              <a:t>(serum acidified </a:t>
            </a:r>
            <a:r>
              <a:rPr lang="en-US" sz="2800" dirty="0" err="1"/>
              <a:t>lysis</a:t>
            </a:r>
            <a:r>
              <a:rPr lang="en-US" sz="2800" dirty="0"/>
              <a:t> test) </a:t>
            </a:r>
            <a:r>
              <a:rPr lang="en-US" sz="2800" dirty="0" smtClean="0"/>
              <a:t>– PNH (sugar or sucrose </a:t>
            </a:r>
            <a:r>
              <a:rPr lang="en-US" sz="2800" dirty="0" err="1" smtClean="0"/>
              <a:t>lysis</a:t>
            </a:r>
            <a:r>
              <a:rPr lang="en-US" sz="2800" dirty="0" smtClean="0"/>
              <a:t> test)</a:t>
            </a:r>
          </a:p>
          <a:p>
            <a:r>
              <a:rPr lang="en-US" sz="2800" dirty="0" smtClean="0"/>
              <a:t>Flow </a:t>
            </a:r>
            <a:r>
              <a:rPr lang="en-US" sz="2800" dirty="0" err="1" smtClean="0"/>
              <a:t>cytometry</a:t>
            </a:r>
            <a:endParaRPr lang="en-US" sz="2800" dirty="0" smtClean="0"/>
          </a:p>
          <a:p>
            <a:r>
              <a:rPr lang="en-US" sz="2800" dirty="0" smtClean="0"/>
              <a:t>Red blood cell survival [</a:t>
            </a:r>
            <a:r>
              <a:rPr lang="en-US" sz="2800" baseline="30000" dirty="0" smtClean="0"/>
              <a:t>51</a:t>
            </a:r>
            <a:r>
              <a:rPr lang="en-US" sz="2800" dirty="0" smtClean="0"/>
              <a:t> Cr] survival) -rarely used, can demonstrate  shortened RBC (</a:t>
            </a:r>
            <a:r>
              <a:rPr lang="en-US" sz="2800" dirty="0" err="1" smtClean="0"/>
              <a:t>hemolysis</a:t>
            </a:r>
            <a:r>
              <a:rPr lang="en-US" sz="2800" dirty="0" smtClean="0"/>
              <a:t>).</a:t>
            </a:r>
            <a:r>
              <a:rPr lang="en-US" dirty="0" smtClean="0"/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691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20248"/>
            <a:ext cx="6735163" cy="50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42" name="TextBox 2"/>
          <p:cNvSpPr txBox="1"/>
          <p:nvPr/>
        </p:nvSpPr>
        <p:spPr>
          <a:xfrm>
            <a:off x="3810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FRAGMENTS/SCHISTOCYTES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107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Polychromas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7000876"/>
          </a:xfrm>
          <a:prstGeom prst="rect">
            <a:avLst/>
          </a:prstGeom>
          <a:noFill/>
        </p:spPr>
      </p:pic>
      <p:sp>
        <p:nvSpPr>
          <p:cNvPr id="1048643" name="TextBox 2"/>
          <p:cNvSpPr txBox="1"/>
          <p:nvPr/>
        </p:nvSpPr>
        <p:spPr>
          <a:xfrm>
            <a:off x="228600" y="0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Polychromasia</a:t>
            </a:r>
            <a:endParaRPr lang="en-US" sz="2800" b="1" dirty="0"/>
          </a:p>
        </p:txBody>
      </p:sp>
      <p:sp>
        <p:nvSpPr>
          <p:cNvPr id="1048644" name="Right Arrow 3"/>
          <p:cNvSpPr/>
          <p:nvPr/>
        </p:nvSpPr>
        <p:spPr bwMode="auto">
          <a:xfrm>
            <a:off x="2971800" y="2438400"/>
            <a:ext cx="3810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8645" name="Right Arrow 4"/>
          <p:cNvSpPr/>
          <p:nvPr/>
        </p:nvSpPr>
        <p:spPr bwMode="auto">
          <a:xfrm>
            <a:off x="5334000" y="4114800"/>
            <a:ext cx="3810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8646" name="Right Arrow 5"/>
          <p:cNvSpPr/>
          <p:nvPr/>
        </p:nvSpPr>
        <p:spPr bwMode="auto">
          <a:xfrm>
            <a:off x="5638800" y="3200400"/>
            <a:ext cx="3810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3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p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4267200"/>
          </a:xfrm>
          <a:prstGeom prst="rect">
            <a:avLst/>
          </a:prstGeom>
          <a:noFill/>
        </p:spPr>
      </p:pic>
      <p:sp>
        <p:nvSpPr>
          <p:cNvPr id="1048647" name="Text Box 3"/>
          <p:cNvSpPr txBox="1">
            <a:spLocks noChangeArrowheads="1"/>
          </p:cNvSpPr>
          <p:nvPr/>
        </p:nvSpPr>
        <p:spPr bwMode="auto">
          <a:xfrm>
            <a:off x="5715000" y="1371600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Malaria parasites</a:t>
            </a:r>
            <a:endParaRPr lang="en-US" sz="3200" b="1" dirty="0"/>
          </a:p>
        </p:txBody>
      </p:sp>
      <p:pic>
        <p:nvPicPr>
          <p:cNvPr id="2097157" name="Picture 5" descr="02"/>
          <p:cNvPicPr>
            <a:picLocks noChangeAspect="1" noChangeArrowheads="1"/>
          </p:cNvPicPr>
          <p:nvPr/>
        </p:nvPicPr>
        <p:blipFill>
          <a:blip r:embed="rId3" cstate="print"/>
          <a:srcRect l="32008" t="46986" r="28787" b="9239"/>
          <a:stretch>
            <a:fillRect/>
          </a:stretch>
        </p:blipFill>
        <p:spPr bwMode="auto">
          <a:xfrm>
            <a:off x="5105400" y="3810000"/>
            <a:ext cx="354171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665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720" y="474663"/>
            <a:ext cx="8229600" cy="1143000"/>
          </a:xfrm>
        </p:spPr>
        <p:txBody>
          <a:bodyPr/>
          <a:lstStyle/>
          <a:p>
            <a:r>
              <a:rPr lang="en-US" dirty="0"/>
              <a:t>Thank you for participating!</a:t>
            </a:r>
            <a:br>
              <a:rPr lang="en-US" dirty="0"/>
            </a:br>
            <a:r>
              <a:rPr lang="en-US" dirty="0"/>
              <a:t>Any last questions?</a:t>
            </a:r>
          </a:p>
        </p:txBody>
      </p:sp>
      <p:pic>
        <p:nvPicPr>
          <p:cNvPr id="2097158" name="Picture 3" descr="hand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8" y="2012950"/>
            <a:ext cx="4532312" cy="435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80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lecture you should be able to:</a:t>
            </a:r>
          </a:p>
          <a:p>
            <a:pPr lvl="1"/>
            <a:r>
              <a:rPr lang="en-US" dirty="0" smtClean="0"/>
              <a:t>Discuss the acquired red cell defects causing </a:t>
            </a:r>
            <a:r>
              <a:rPr lang="en-US" dirty="0" err="1" smtClean="0"/>
              <a:t>haemolysis</a:t>
            </a:r>
            <a:endParaRPr lang="en-US" dirty="0" smtClean="0"/>
          </a:p>
          <a:p>
            <a:pPr lvl="1"/>
            <a:r>
              <a:rPr lang="en-US" dirty="0" smtClean="0"/>
              <a:t>Outline the investigations for an acquired </a:t>
            </a:r>
            <a:r>
              <a:rPr lang="en-US" dirty="0" err="1" smtClean="0"/>
              <a:t>haemolytic</a:t>
            </a:r>
            <a:r>
              <a:rPr lang="en-US" dirty="0" smtClean="0"/>
              <a:t> condition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49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048580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ctr">
              <a:defRPr sz="4400"/>
            </a:lvl1pPr>
          </a:lstStyle>
          <a:p>
            <a:pPr lvl="0" eaLnBrk="1" latinLnBrk="1" hangingPunct="1"/>
            <a:r>
              <a:rPr lang="en-US" altLang="en-US" b="1" dirty="0" smtClean="0"/>
              <a:t>CONGENITAL HEMOLYTIC ANAEMIAS 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1. HAEMOGLOBIN DISORDERS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 </a:t>
            </a:r>
            <a:r>
              <a:rPr lang="en-US" altLang="en-US" b="1" dirty="0" smtClean="0"/>
              <a:t>ENZYMOPATHIES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3. </a:t>
            </a:r>
            <a:r>
              <a:rPr lang="en-US" altLang="en-US" b="1" dirty="0" smtClean="0"/>
              <a:t>MEMBRANOPATHIES</a:t>
            </a:r>
            <a:endParaRPr lang="en-US" altLang="en-US" b="1" dirty="0"/>
          </a:p>
        </p:txBody>
      </p:sp>
      <p:sp>
        <p:nvSpPr>
          <p:cNvPr id="1048582" name="Subtitle 1048581"/>
          <p:cNvSpPr>
            <a:spLocks noGrp="1"/>
          </p:cNvSpPr>
          <p:nvPr>
            <p:ph type="subTitle" idx="1"/>
          </p:nvPr>
        </p:nvSpPr>
        <p:spPr>
          <a:xfrm>
            <a:off x="1371600" y="427831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 eaLnBrk="1" latinLnBrk="1" hangingPunct="1"/>
            <a:r>
              <a:rPr lang="zh-CN" altLang="en-US" b="1" dirty="0" smtClean="0">
                <a:solidFill>
                  <a:srgbClr val="898989"/>
                </a:solidFill>
              </a:rPr>
              <a:t>MBChB </a:t>
            </a:r>
            <a:r>
              <a:rPr lang="zh-CN" altLang="en-US" b="1" dirty="0">
                <a:solidFill>
                  <a:srgbClr val="898989"/>
                </a:solidFill>
              </a:rPr>
              <a:t>IV lecture series 2016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r>
              <a:rPr lang="zh-CN" altLang="en-US" b="1" u="sng" dirty="0" smtClean="0"/>
              <a:t>INTRODUCTION</a:t>
            </a:r>
            <a:endParaRPr lang="zh-CN" altLang="en-US" b="1" u="sng" dirty="0"/>
          </a:p>
        </p:txBody>
      </p:sp>
      <p:sp>
        <p:nvSpPr>
          <p:cNvPr id="1048587" name="Content Placeholder 104858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/>
            <a:r>
              <a:rPr lang="zh-CN" altLang="en-US" sz="2400" dirty="0" smtClean="0"/>
              <a:t>Classification </a:t>
            </a:r>
            <a:r>
              <a:rPr lang="zh-CN" altLang="en-US" sz="2400" dirty="0"/>
              <a:t>of Congenital </a:t>
            </a:r>
            <a:r>
              <a:rPr lang="zh-CN" altLang="en-US" sz="2400" dirty="0" smtClean="0"/>
              <a:t>Haemoly</a:t>
            </a:r>
            <a:r>
              <a:rPr lang="en-US" altLang="zh-CN" sz="2400" dirty="0" smtClean="0"/>
              <a:t>tic Disorders:</a:t>
            </a:r>
            <a:endParaRPr lang="zh-CN" altLang="en-US" sz="2400" dirty="0"/>
          </a:p>
          <a:p>
            <a:pPr lvl="1"/>
            <a:r>
              <a:rPr lang="zh-CN" altLang="en-US" sz="2400" dirty="0"/>
              <a:t>Haemoglobinopathies </a:t>
            </a:r>
          </a:p>
          <a:p>
            <a:pPr lvl="1"/>
            <a:r>
              <a:rPr lang="zh-CN" altLang="en-US" sz="2400" dirty="0"/>
              <a:t>Enzymopathies </a:t>
            </a:r>
          </a:p>
          <a:p>
            <a:pPr lvl="1"/>
            <a:r>
              <a:rPr lang="zh-CN" altLang="en-US" sz="2400" dirty="0" smtClean="0"/>
              <a:t>Membranopathies</a:t>
            </a:r>
            <a:endParaRPr lang="en-US" altLang="zh-CN" sz="2400" dirty="0" smtClean="0"/>
          </a:p>
          <a:p>
            <a:pPr lvl="1"/>
            <a:endParaRPr lang="zh-CN" altLang="en-US" sz="2400" dirty="0"/>
          </a:p>
          <a:p>
            <a:pPr marL="0" lvl="0" indent="0"/>
            <a:r>
              <a:rPr lang="zh-CN" altLang="en-US" sz="2400" dirty="0" smtClean="0"/>
              <a:t>Epidemiology</a:t>
            </a:r>
            <a:endParaRPr lang="en-US" altLang="zh-CN" sz="2400" dirty="0" smtClean="0"/>
          </a:p>
          <a:p>
            <a:pPr marL="0" lvl="0" indent="0"/>
            <a:endParaRPr lang="zh-CN" altLang="en-US" sz="2400" dirty="0"/>
          </a:p>
          <a:p>
            <a:pPr marL="0" lvl="0" indent="0"/>
            <a:r>
              <a:rPr lang="zh-CN" altLang="en-US" sz="2400" dirty="0"/>
              <a:t>Nature of the </a:t>
            </a:r>
            <a:r>
              <a:rPr lang="zh-CN" altLang="en-US" sz="2400" dirty="0" smtClean="0"/>
              <a:t>Disorders</a:t>
            </a:r>
            <a:endParaRPr lang="en-US" altLang="zh-CN" sz="2400" dirty="0" smtClean="0"/>
          </a:p>
          <a:p>
            <a:pPr marL="400050" lvl="1" indent="0"/>
            <a:r>
              <a:rPr lang="en-US" altLang="zh-CN" sz="2400" dirty="0" smtClean="0"/>
              <a:t>C</a:t>
            </a:r>
            <a:r>
              <a:rPr lang="zh-CN" altLang="en-US" sz="2400" dirty="0" smtClean="0"/>
              <a:t>lassification </a:t>
            </a:r>
            <a:r>
              <a:rPr lang="zh-CN" altLang="en-US" sz="2400" dirty="0"/>
              <a:t>of </a:t>
            </a:r>
            <a:r>
              <a:rPr lang="zh-CN" altLang="en-US" sz="2400" dirty="0" smtClean="0"/>
              <a:t>haemoglobinopathies</a:t>
            </a:r>
            <a:endParaRPr lang="en-US" altLang="zh-CN" sz="2400" dirty="0" smtClean="0"/>
          </a:p>
          <a:p>
            <a:pPr marL="400050" lvl="1" indent="0"/>
            <a:r>
              <a:rPr lang="zh-CN" altLang="en-US" sz="2400" dirty="0" smtClean="0"/>
              <a:t>Major </a:t>
            </a:r>
            <a:r>
              <a:rPr lang="zh-CN" altLang="en-US" sz="2400" dirty="0"/>
              <a:t>enzymes in Red cell </a:t>
            </a:r>
            <a:r>
              <a:rPr lang="zh-CN" altLang="en-US" sz="2400" dirty="0" smtClean="0"/>
              <a:t>metabolism</a:t>
            </a:r>
            <a:endParaRPr lang="en-US" altLang="zh-CN" sz="2400" dirty="0" smtClean="0"/>
          </a:p>
          <a:p>
            <a:pPr marL="400050" lvl="1" indent="0"/>
            <a:r>
              <a:rPr lang="en-US" altLang="zh-CN" sz="2400" dirty="0"/>
              <a:t>R</a:t>
            </a:r>
            <a:r>
              <a:rPr lang="zh-CN" altLang="en-US" sz="2400" dirty="0" smtClean="0"/>
              <a:t>ed </a:t>
            </a:r>
            <a:r>
              <a:rPr lang="zh-CN" altLang="en-US" sz="2400" dirty="0"/>
              <a:t>cell membrane structure)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 b="1" u="sng" dirty="0" smtClean="0"/>
              <a:t>LECTURE OUTLINE</a:t>
            </a:r>
            <a:endParaRPr lang="en-US" altLang="en-US" b="1" u="sng" dirty="0"/>
          </a:p>
        </p:txBody>
      </p:sp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2400" dirty="0"/>
              <a:t>Sickle cell disease </a:t>
            </a:r>
            <a:endParaRPr lang="en-US" altLang="en-US" sz="2400" dirty="0" smtClean="0"/>
          </a:p>
          <a:p>
            <a:pPr lvl="0" eaLnBrk="1" latinLnBrk="1" hangingPunct="1"/>
            <a:endParaRPr lang="en-US" altLang="en-US" sz="2400" dirty="0"/>
          </a:p>
          <a:p>
            <a:pPr lvl="0" eaLnBrk="1" latinLnBrk="1" hangingPunct="1"/>
            <a:r>
              <a:rPr lang="en-US" altLang="en-US" sz="2400" dirty="0" smtClean="0"/>
              <a:t>Thalassemias</a:t>
            </a:r>
          </a:p>
          <a:p>
            <a:pPr lvl="0" eaLnBrk="1" latinLnBrk="1" hangingPunct="1"/>
            <a:endParaRPr lang="en-US" altLang="en-US" sz="2400" dirty="0"/>
          </a:p>
          <a:p>
            <a:pPr lvl="0" eaLnBrk="1" latinLnBrk="1" hangingPunct="1"/>
            <a:r>
              <a:rPr lang="en-US" altLang="en-US" sz="2400" dirty="0" smtClean="0"/>
              <a:t>Enzymopathies</a:t>
            </a:r>
          </a:p>
          <a:p>
            <a:pPr lvl="0" eaLnBrk="1" latinLnBrk="1" hangingPunct="1"/>
            <a:endParaRPr lang="en-US" altLang="en-US" sz="2400" dirty="0"/>
          </a:p>
          <a:p>
            <a:pPr lvl="0" eaLnBrk="1" latinLnBrk="1" hangingPunct="1"/>
            <a:r>
              <a:rPr lang="en-US" altLang="en-US" sz="2400" dirty="0" smtClean="0"/>
              <a:t>Membranopathies</a:t>
            </a:r>
          </a:p>
          <a:p>
            <a:pPr lvl="1" eaLnBrk="1" hangingPunct="1"/>
            <a:r>
              <a:rPr lang="en-US" altLang="en-US" sz="2400" dirty="0" smtClean="0"/>
              <a:t>Pathophysiology</a:t>
            </a:r>
          </a:p>
          <a:p>
            <a:pPr lvl="1" eaLnBrk="1" hangingPunct="1"/>
            <a:r>
              <a:rPr lang="en-US" altLang="en-US" sz="2400" dirty="0" smtClean="0"/>
              <a:t>Clinical features</a:t>
            </a:r>
          </a:p>
          <a:p>
            <a:pPr lvl="1" eaLnBrk="1" hangingPunct="1"/>
            <a:r>
              <a:rPr sz="2400" dirty="0" smtClean="0"/>
              <a:t>Laboratory Investigations</a:t>
            </a:r>
            <a:endParaRPr lang="en-US" sz="2400" dirty="0" smtClean="0"/>
          </a:p>
          <a:p>
            <a:pPr lvl="1" eaLnBrk="1" hangingPunct="1"/>
            <a:r>
              <a:rPr sz="2400" dirty="0" smtClean="0"/>
              <a:t>Principles </a:t>
            </a:r>
            <a:r>
              <a:rPr sz="2400" dirty="0"/>
              <a:t>of management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 b="1" u="sng" dirty="0" smtClean="0"/>
              <a:t>HAEMOGLOBINOPATHIES</a:t>
            </a:r>
            <a:endParaRPr lang="en-US" altLang="en-US" b="1" u="sng" dirty="0"/>
          </a:p>
        </p:txBody>
      </p:sp>
      <p:sp>
        <p:nvSpPr>
          <p:cNvPr id="1048593" name="Content Placeholder 1048592"/>
          <p:cNvSpPr>
            <a:spLocks noGrp="1"/>
          </p:cNvSpPr>
          <p:nvPr>
            <p:ph sz="quarter" idx="1"/>
          </p:nvPr>
        </p:nvSpPr>
        <p:spPr>
          <a:xfrm>
            <a:off x="3412" y="15240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latinLnBrk="1" hangingPunct="1"/>
            <a:r>
              <a:rPr lang="en-US" altLang="en-US" dirty="0" smtClean="0"/>
              <a:t>These are inherited disorders affecting either the rate of synthesis     and/or the structure of globin chains of hemoglobin</a:t>
            </a: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 b="1" u="sng" dirty="0" smtClean="0"/>
              <a:t>PATTERN OF HEMOGLOBINOPATHIES   INHERITANCE</a:t>
            </a:r>
            <a:endParaRPr lang="en-US" altLang="en-US" b="1" u="sng" dirty="0"/>
          </a:p>
        </p:txBody>
      </p:sp>
      <p:sp>
        <p:nvSpPr>
          <p:cNvPr id="1048595" name="Content Placeholder 1048594"/>
          <p:cNvSpPr>
            <a:spLocks noGrp="1"/>
          </p:cNvSpPr>
          <p:nvPr>
            <p:ph sz="quarter" idx="1"/>
          </p:nvPr>
        </p:nvSpPr>
        <p:spPr>
          <a:xfrm>
            <a:off x="0" y="1417637"/>
            <a:ext cx="9144000" cy="544036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1" hangingPunct="1"/>
            <a:r>
              <a:rPr lang="en-US" altLang="en-US" dirty="0" smtClean="0"/>
              <a:t>Are </a:t>
            </a:r>
            <a:r>
              <a:rPr lang="en-US" altLang="en-US" dirty="0"/>
              <a:t>inherited </a:t>
            </a:r>
            <a:r>
              <a:rPr lang="en-US" altLang="en-US" dirty="0" smtClean="0"/>
              <a:t>as a</a:t>
            </a:r>
            <a:r>
              <a:rPr lang="en-US" altLang="en-US" b="1" dirty="0" smtClean="0"/>
              <a:t>utosomal </a:t>
            </a:r>
            <a:r>
              <a:rPr lang="en-US" altLang="en-US" b="1" dirty="0"/>
              <a:t>recessive disorders.</a:t>
            </a:r>
          </a:p>
          <a:p>
            <a:pPr lvl="0" eaLnBrk="1" latinLnBrk="1" hangingPunct="1"/>
            <a:endParaRPr lang="en-US" altLang="en-US" dirty="0"/>
          </a:p>
          <a:p>
            <a:pPr lvl="0" eaLnBrk="1" latinLnBrk="1" hangingPunct="1"/>
            <a:r>
              <a:rPr lang="en-US" altLang="en-US" dirty="0"/>
              <a:t> Thus heterozygotes (carriers) are </a:t>
            </a:r>
            <a:r>
              <a:rPr lang="en-US" altLang="en-US" dirty="0" smtClean="0"/>
              <a:t>not usually </a:t>
            </a:r>
            <a:r>
              <a:rPr lang="en-US" altLang="en-US" dirty="0"/>
              <a:t>symptomatic, while </a:t>
            </a:r>
            <a:r>
              <a:rPr lang="en-US" altLang="en-US" dirty="0" smtClean="0"/>
              <a:t>Homozygotes or compound hetero-zygotes </a:t>
            </a:r>
            <a:r>
              <a:rPr lang="en-US" altLang="en-US" dirty="0"/>
              <a:t>are </a:t>
            </a:r>
            <a:r>
              <a:rPr lang="en-US" altLang="en-US" dirty="0" smtClean="0"/>
              <a:t>obviously symptomatic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Classification</a:t>
            </a:r>
          </a:p>
        </p:txBody>
      </p:sp>
      <p:sp>
        <p:nvSpPr>
          <p:cNvPr id="1048597" name="Content Placeholder 104859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1" hangingPunct="1">
              <a:buNone/>
            </a:pPr>
            <a:endParaRPr lang="en-US" altLang="en-US" dirty="0"/>
          </a:p>
          <a:p>
            <a:pPr lvl="0" eaLnBrk="1" latinLnBrk="1" hangingPunct="1">
              <a:buNone/>
            </a:pPr>
            <a:r>
              <a:rPr lang="en-US" altLang="en-US" dirty="0"/>
              <a:t>   Two groups</a:t>
            </a:r>
          </a:p>
          <a:p>
            <a:pPr lvl="1" eaLnBrk="1" latinLnBrk="1" hangingPunct="1">
              <a:buNone/>
            </a:pPr>
            <a:r>
              <a:rPr sz="2800" b="1" dirty="0"/>
              <a:t>1. </a:t>
            </a:r>
            <a:r>
              <a:rPr sz="2800" b="1"/>
              <a:t>Quantitative</a:t>
            </a:r>
            <a:r>
              <a:t> -  structurally abnormal Hb variants </a:t>
            </a:r>
          </a:p>
          <a:p>
            <a:pPr lvl="1" eaLnBrk="1" latinLnBrk="1" hangingPunct="1">
              <a:buNone/>
            </a:pPr>
            <a:r>
              <a:rPr sz="2800" b="1" dirty="0"/>
              <a:t>(Haemoglobinopathies).</a:t>
            </a:r>
          </a:p>
          <a:p>
            <a:pPr lvl="1" eaLnBrk="1" latinLnBrk="1" hangingPunct="1">
              <a:buNone/>
            </a:pPr>
            <a:r>
              <a:rPr sz="2800" b="1" dirty="0"/>
              <a:t>2. Qualitative</a:t>
            </a:r>
            <a:r>
              <a:rPr dirty="0"/>
              <a:t>  -  one or more of the polypeptide chains of Hb are </a:t>
            </a:r>
            <a:r>
              <a:rPr dirty="0" err="1"/>
              <a:t>synthesised</a:t>
            </a:r>
            <a:r>
              <a:rPr dirty="0"/>
              <a:t> at reduced rate -  (</a:t>
            </a:r>
            <a:r>
              <a:rPr sz="2800" b="1" dirty="0" err="1"/>
              <a:t>Thalassaemias</a:t>
            </a:r>
            <a:r>
              <a:rPr sz="2800" b="1" dirty="0"/>
              <a:t>)</a:t>
            </a:r>
          </a:p>
          <a:p>
            <a:pPr lvl="1" eaLnBrk="1" latinLnBrk="1" hangingPunct="1">
              <a:buNone/>
            </a:pPr>
            <a:r>
              <a:rPr sz="2800" b="1" dirty="0"/>
              <a:t>NB</a:t>
            </a:r>
          </a:p>
          <a:p>
            <a:pPr lvl="1" eaLnBrk="1" latinLnBrk="1" hangingPunct="1"/>
            <a:r>
              <a:rPr dirty="0"/>
              <a:t>In developing countries, due to high IMR, we don’t know the full disease burden</a:t>
            </a:r>
          </a:p>
          <a:p>
            <a:pPr lvl="1" eaLnBrk="1" latinLnBrk="1" hangingPunct="1"/>
            <a:r>
              <a:rPr dirty="0"/>
              <a:t>Due to migrating population, the diseases have a global distribution..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 sz="3600"/>
              <a:t>NOMENCLATURE-structural abnormalities</a:t>
            </a:r>
          </a:p>
        </p:txBody>
      </p:sp>
      <p:sp>
        <p:nvSpPr>
          <p:cNvPr id="1048599" name="Content Placeholder 104859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</a:pPr>
            <a:r>
              <a:rPr lang="zh-CN" altLang="en-US" sz="2600"/>
              <a:t>Over 500 variants described</a:t>
            </a:r>
          </a:p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  <a:buNone/>
            </a:pPr>
            <a:r>
              <a:rPr sz="2600">
                <a:ea typeface="Arial" charset="0"/>
              </a:rPr>
              <a:t>  egs  HbS, HbC, HbD, HbE, Hb O arab, Hb Koln, Hb Saskatoon,  Hb Jnyanza,  Hb Ms etc</a:t>
            </a:r>
          </a:p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  <a:buNone/>
            </a:pPr>
            <a:r>
              <a:rPr sz="2600">
                <a:ea typeface="Arial" charset="0"/>
              </a:rPr>
              <a:t>  Broad Groups; </a:t>
            </a:r>
          </a:p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  <a:buNone/>
            </a:pPr>
            <a:r>
              <a:rPr sz="2600">
                <a:ea typeface="Arial" charset="0"/>
              </a:rPr>
              <a:t> (sickling, unstable Hbs, Hb with altered oxygen affinity, Hbs with propensity to form metHb)</a:t>
            </a:r>
          </a:p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</a:pPr>
            <a:endParaRPr sz="2600">
              <a:ea typeface="Arial" charset="0"/>
            </a:endParaRPr>
          </a:p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</a:pPr>
            <a:r>
              <a:rPr sz="2600">
                <a:ea typeface="Arial" charset="0"/>
              </a:rPr>
              <a:t>Abnormal Hb’s are assigned both common name and scientific designation</a:t>
            </a:r>
          </a:p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</a:pPr>
            <a:r>
              <a:rPr sz="2600">
                <a:ea typeface="Arial" charset="0"/>
              </a:rPr>
              <a:t>Common name - by discoverer</a:t>
            </a:r>
          </a:p>
          <a:p>
            <a:pPr marL="273050" lvl="0" indent="-273050" eaLnBrk="1" latinLnBrk="1" hangingPunct="1">
              <a:lnSpc>
                <a:spcPct val="80000"/>
              </a:lnSpc>
              <a:spcBef>
                <a:spcPts val="575"/>
              </a:spcBef>
            </a:pPr>
            <a:r>
              <a:rPr sz="2600">
                <a:ea typeface="Arial" charset="0"/>
              </a:rPr>
              <a:t>Scientific designation- indicates the variant chain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2850" y="2773362"/>
            <a:ext cx="6565900" cy="16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Introduction:</a:t>
            </a:r>
          </a:p>
        </p:txBody>
      </p:sp>
      <p:sp>
        <p:nvSpPr>
          <p:cNvPr id="1048601" name="Content Placeholder 104860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Written account 1874 – A. Horton; 1910 -  first reported case in the literature by J.Herrick  </a:t>
            </a:r>
          </a:p>
          <a:p>
            <a:pPr lvl="0" eaLnBrk="1" latinLnBrk="1" hangingPunct="1"/>
            <a:r>
              <a:rPr lang="en-US" altLang="en-US"/>
              <a:t>Originated in West Africa, where it has the highest prevalence. </a:t>
            </a:r>
          </a:p>
          <a:p>
            <a:pPr lvl="0" eaLnBrk="1" latinLnBrk="1" hangingPunct="1"/>
            <a:r>
              <a:rPr lang="en-US" altLang="en-US"/>
              <a:t>East Africa high prevalence areas </a:t>
            </a:r>
          </a:p>
          <a:p>
            <a:pPr lvl="1" eaLnBrk="1" latinLnBrk="1" hangingPunct="1"/>
            <a:r>
              <a:t>Present to a lesser extent in India, Mediterranean region. </a:t>
            </a:r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 sz="3000"/>
              <a:t>DNA polymorphism of the beta S gene suggests that it arose from 5 separate mutations, 4 in Africa and 1 in India and the Middle East. 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 sz="2600"/>
              <a:t>The most common of these is an allele found in Benin in West Africa. 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 sz="2600"/>
              <a:t>Western Kenya Haplotype 20 (Central African Republic/Bantu) prevalent</a:t>
            </a:r>
          </a:p>
          <a:p>
            <a:pPr lvl="1" eaLnBrk="1" latinLnBrk="1" hangingPunct="1">
              <a:lnSpc>
                <a:spcPct val="90000"/>
              </a:lnSpc>
              <a:buFont typeface="Arial" charset="0"/>
              <a:buChar char="•"/>
            </a:pPr>
            <a:endParaRPr sz="2600"/>
          </a:p>
          <a:p>
            <a:pPr lvl="1" eaLnBrk="1" latinLnBrk="1" hangingPunct="1">
              <a:lnSpc>
                <a:spcPct val="90000"/>
              </a:lnSpc>
              <a:buFont typeface="Arial" charset="0"/>
              <a:buChar char="•"/>
            </a:pPr>
            <a:r>
              <a:rPr sz="2600"/>
              <a:t>HbS has persisted due to fact that children with Trait form (Hb AS) seem to have a milder form of falciparum malaria,</a:t>
            </a:r>
          </a:p>
          <a:p>
            <a:pPr lvl="1" eaLnBrk="1" latinLnBrk="1" hangingPunct="1">
              <a:lnSpc>
                <a:spcPct val="90000"/>
              </a:lnSpc>
              <a:buFont typeface="Arial" charset="0"/>
              <a:buChar char="•"/>
            </a:pPr>
            <a:r>
              <a:rPr sz="2600"/>
              <a:t>Those with homozygous Hb S have a severe form  associated with very high mortality rate.</a:t>
            </a:r>
          </a:p>
          <a:p>
            <a:pPr lvl="0" eaLnBrk="1" latinLnBrk="1" hangingPunct="1">
              <a:lnSpc>
                <a:spcPct val="90000"/>
              </a:lnSpc>
            </a:pP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/>
              <a:t>Acquired causes of </a:t>
            </a:r>
            <a:r>
              <a:rPr lang="en-US" sz="3600" b="1" dirty="0" err="1"/>
              <a:t>haemolysis</a:t>
            </a:r>
            <a:endParaRPr lang="en-US" sz="3600" b="1" dirty="0"/>
          </a:p>
        </p:txBody>
      </p:sp>
      <p:sp>
        <p:nvSpPr>
          <p:cNvPr id="10485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334000"/>
          </a:xfrm>
        </p:spPr>
        <p:txBody>
          <a:bodyPr/>
          <a:lstStyle/>
          <a:p>
            <a:pPr eaLnBrk="0" hangingPunct="0"/>
            <a:r>
              <a:rPr lang="en-US" dirty="0" smtClean="0"/>
              <a:t>Acquired </a:t>
            </a:r>
            <a:r>
              <a:rPr lang="en-US" dirty="0" err="1" smtClean="0"/>
              <a:t>haemolytic</a:t>
            </a:r>
            <a:r>
              <a:rPr lang="en-US" dirty="0" smtClean="0"/>
              <a:t> conditions are due to </a:t>
            </a:r>
            <a:r>
              <a:rPr lang="en-US" dirty="0" err="1" smtClean="0"/>
              <a:t>extracorpuscular</a:t>
            </a:r>
            <a:r>
              <a:rPr lang="en-US" dirty="0"/>
              <a:t>* causes of </a:t>
            </a:r>
            <a:r>
              <a:rPr lang="en-US" dirty="0" err="1" smtClean="0"/>
              <a:t>haemolysis</a:t>
            </a:r>
            <a:r>
              <a:rPr lang="en-US" dirty="0" smtClean="0"/>
              <a:t>, </a:t>
            </a:r>
            <a:endParaRPr lang="en-US" dirty="0"/>
          </a:p>
          <a:p>
            <a:pPr eaLnBrk="0" hangingPunct="0"/>
            <a:r>
              <a:rPr lang="en-US" dirty="0"/>
              <a:t>Due to abnormal </a:t>
            </a:r>
            <a:r>
              <a:rPr lang="en-US" dirty="0" smtClean="0"/>
              <a:t>environmental factors </a:t>
            </a:r>
            <a:r>
              <a:rPr lang="en-US" dirty="0"/>
              <a:t>acting on </a:t>
            </a:r>
            <a:r>
              <a:rPr lang="en-US" u="sng" dirty="0"/>
              <a:t>normal </a:t>
            </a:r>
            <a:r>
              <a:rPr lang="en-US" u="sng" dirty="0" smtClean="0"/>
              <a:t>RBC</a:t>
            </a:r>
          </a:p>
          <a:p>
            <a:r>
              <a:rPr lang="en-US" dirty="0" smtClean="0"/>
              <a:t>Main categories:</a:t>
            </a:r>
          </a:p>
          <a:p>
            <a:pPr lvl="1"/>
            <a:r>
              <a:rPr lang="en-US" dirty="0" smtClean="0"/>
              <a:t>Immune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anaemias</a:t>
            </a:r>
            <a:endParaRPr lang="en-US" dirty="0" smtClean="0"/>
          </a:p>
          <a:p>
            <a:pPr lvl="1"/>
            <a:r>
              <a:rPr lang="en-US" dirty="0" smtClean="0"/>
              <a:t>Non-immune acquired HA</a:t>
            </a:r>
          </a:p>
          <a:p>
            <a:pPr>
              <a:buFontTx/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 </a:t>
            </a:r>
            <a:r>
              <a:rPr lang="en-US" sz="2800" b="1" i="1" dirty="0" smtClean="0"/>
              <a:t>Notable </a:t>
            </a:r>
            <a:r>
              <a:rPr lang="en-US" sz="2800" b="1" i="1" dirty="0"/>
              <a:t>exception - PNH</a:t>
            </a:r>
          </a:p>
        </p:txBody>
      </p:sp>
    </p:spTree>
    <p:extLst>
      <p:ext uri="{BB962C8B-B14F-4D97-AF65-F5344CB8AC3E}">
        <p14:creationId xmlns:p14="http://schemas.microsoft.com/office/powerpoint/2010/main" val="148814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Epidemiology</a:t>
            </a:r>
          </a:p>
        </p:txBody>
      </p:sp>
      <p:pic>
        <p:nvPicPr>
          <p:cNvPr id="2097153" name="Content Placeholder 209715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393825"/>
            <a:ext cx="7162800" cy="54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62" y="1428750"/>
            <a:ext cx="6210300" cy="473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28" name="Straight Arrow Connector 3145727"/>
          <p:cNvCxnSpPr>
            <a:cxnSpLocks/>
          </p:cNvCxnSpPr>
          <p:nvPr/>
        </p:nvCxnSpPr>
        <p:spPr>
          <a:xfrm>
            <a:off x="1285875" y="3286125"/>
            <a:ext cx="1000125" cy="1587"/>
          </a:xfrm>
          <a:prstGeom prst="straightConnector1">
            <a:avLst/>
          </a:prstGeom>
          <a:noFill/>
          <a:ln w="31750" cap="flat" cmpd="sng">
            <a:solidFill>
              <a:srgbClr val="800000">
                <a:alpha val="100000"/>
              </a:srgbClr>
            </a:solidFill>
            <a:prstDash val="solid"/>
            <a:miter/>
            <a:tailEnd type="arrow" w="med" len="med"/>
          </a:ln>
        </p:spPr>
      </p:cxnSp>
      <p:cxnSp>
        <p:nvCxnSpPr>
          <p:cNvPr id="3145729" name="Straight Arrow Connector 3145728"/>
          <p:cNvCxnSpPr>
            <a:cxnSpLocks/>
          </p:cNvCxnSpPr>
          <p:nvPr/>
        </p:nvCxnSpPr>
        <p:spPr>
          <a:xfrm>
            <a:off x="1357312" y="4929187"/>
            <a:ext cx="1928812" cy="1587"/>
          </a:xfrm>
          <a:prstGeom prst="straightConnector1">
            <a:avLst/>
          </a:prstGeom>
          <a:noFill/>
          <a:ln w="31750" cap="flat" cmpd="sng">
            <a:solidFill>
              <a:srgbClr val="800000">
                <a:alpha val="100000"/>
              </a:srgbClr>
            </a:solidFill>
            <a:prstDash val="solid"/>
            <a:miter/>
            <a:tailEnd type="arrow" w="med" len="med"/>
          </a:ln>
        </p:spPr>
      </p:cxnSp>
      <p:cxnSp>
        <p:nvCxnSpPr>
          <p:cNvPr id="3145730" name="Straight Arrow Connector 3145729"/>
          <p:cNvCxnSpPr>
            <a:cxnSpLocks/>
          </p:cNvCxnSpPr>
          <p:nvPr/>
        </p:nvCxnSpPr>
        <p:spPr>
          <a:xfrm>
            <a:off x="1285875" y="2214562"/>
            <a:ext cx="1500187" cy="71437"/>
          </a:xfrm>
          <a:prstGeom prst="straightConnector1">
            <a:avLst/>
          </a:prstGeom>
          <a:noFill/>
          <a:ln w="31750" cap="flat" cmpd="sng">
            <a:solidFill>
              <a:srgbClr val="800000">
                <a:alpha val="100000"/>
              </a:srgbClr>
            </a:solidFill>
            <a:prstDash val="solid"/>
            <a:miter/>
            <a:tailEnd type="arrow" w="med" len="med"/>
          </a:ln>
        </p:spPr>
      </p:cxnSp>
      <p:cxnSp>
        <p:nvCxnSpPr>
          <p:cNvPr id="3145731" name="Straight Arrow Connector 3145730"/>
          <p:cNvCxnSpPr>
            <a:cxnSpLocks/>
          </p:cNvCxnSpPr>
          <p:nvPr/>
        </p:nvCxnSpPr>
        <p:spPr>
          <a:xfrm>
            <a:off x="1285875" y="3857625"/>
            <a:ext cx="2000250" cy="1587"/>
          </a:xfrm>
          <a:prstGeom prst="straightConnector1">
            <a:avLst/>
          </a:prstGeom>
          <a:noFill/>
          <a:ln w="31750" cap="flat" cmpd="sng">
            <a:solidFill>
              <a:srgbClr val="800000">
                <a:alpha val="100000"/>
              </a:srgbClr>
            </a:solidFill>
            <a:prstDash val="solid"/>
            <a:miter/>
            <a:tailEnd type="arrow" w="med" len="med"/>
          </a:ln>
        </p:spPr>
      </p:cxnSp>
      <p:sp>
        <p:nvSpPr>
          <p:cNvPr id="1048610" name="TextBox 1048609"/>
          <p:cNvSpPr txBox="1"/>
          <p:nvPr/>
        </p:nvSpPr>
        <p:spPr>
          <a:xfrm>
            <a:off x="428625" y="2000250"/>
            <a:ext cx="885825" cy="33813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ea typeface="Arial" charset="0"/>
              </a:rPr>
              <a:t>S/</a:t>
            </a:r>
            <a:r>
              <a:rPr lang="zh-CN" altLang="en-US" sz="1600">
                <a:ea typeface="Arial" charset="0"/>
              </a:rPr>
              <a:t>β</a:t>
            </a:r>
            <a:r>
              <a:rPr lang="en-US" altLang="en-US" sz="1600">
                <a:ea typeface="Arial" charset="0"/>
              </a:rPr>
              <a:t> thal</a:t>
            </a:r>
          </a:p>
        </p:txBody>
      </p:sp>
      <p:sp>
        <p:nvSpPr>
          <p:cNvPr id="1048611" name="TextBox 1048610"/>
          <p:cNvSpPr txBox="1"/>
          <p:nvPr/>
        </p:nvSpPr>
        <p:spPr>
          <a:xfrm>
            <a:off x="500062" y="3143250"/>
            <a:ext cx="525462" cy="33813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ea typeface="Arial" charset="0"/>
              </a:rPr>
              <a:t>S/C</a:t>
            </a:r>
          </a:p>
        </p:txBody>
      </p:sp>
      <p:sp>
        <p:nvSpPr>
          <p:cNvPr id="1048612" name="TextBox 1048611"/>
          <p:cNvSpPr txBox="1"/>
          <p:nvPr/>
        </p:nvSpPr>
        <p:spPr>
          <a:xfrm>
            <a:off x="500062" y="3714750"/>
            <a:ext cx="928687" cy="3381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ea typeface="Arial" charset="0"/>
              </a:rPr>
              <a:t>SCD</a:t>
            </a:r>
          </a:p>
        </p:txBody>
      </p:sp>
      <p:sp>
        <p:nvSpPr>
          <p:cNvPr id="1048613" name="TextBox 1048612"/>
          <p:cNvSpPr txBox="1"/>
          <p:nvPr/>
        </p:nvSpPr>
        <p:spPr>
          <a:xfrm>
            <a:off x="500062" y="4714875"/>
            <a:ext cx="874712" cy="33813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ea typeface="Arial" charset="0"/>
              </a:rPr>
              <a:t>SS&lt;1%</a:t>
            </a:r>
          </a:p>
        </p:txBody>
      </p:sp>
      <p:cxnSp>
        <p:nvCxnSpPr>
          <p:cNvPr id="3145732" name="Straight Arrow Connector 3145731"/>
          <p:cNvCxnSpPr>
            <a:cxnSpLocks/>
          </p:cNvCxnSpPr>
          <p:nvPr/>
        </p:nvCxnSpPr>
        <p:spPr>
          <a:xfrm rot="10800000" flipV="1">
            <a:off x="6072187" y="3357562"/>
            <a:ext cx="2143125" cy="285750"/>
          </a:xfrm>
          <a:prstGeom prst="straightConnector1">
            <a:avLst/>
          </a:prstGeom>
          <a:noFill/>
          <a:ln w="31750" cap="flat" cmpd="sng">
            <a:solidFill>
              <a:srgbClr val="800000">
                <a:alpha val="100000"/>
              </a:srgbClr>
            </a:solidFill>
            <a:prstDash val="solid"/>
            <a:miter/>
            <a:tailEnd type="arrow" w="med" len="med"/>
          </a:ln>
        </p:spPr>
      </p:cxnSp>
      <p:sp>
        <p:nvSpPr>
          <p:cNvPr id="1048614" name="TextBox 1048613"/>
          <p:cNvSpPr txBox="1"/>
          <p:nvPr/>
        </p:nvSpPr>
        <p:spPr>
          <a:xfrm>
            <a:off x="8215312" y="3214687"/>
            <a:ext cx="514350" cy="33813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ea typeface="Arial" charset="0"/>
              </a:rPr>
              <a:t>S/E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endParaRPr lang="en-US" altLang="en-US"/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Sickle Cell Disease found primarily in equatorial Africa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Also seen in North America, Southern Italy, Northern Greece, Southern Turkey, the ME, Saudi Arabia, Central India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HBS is the most common adaptation that occurs in malaria-infested areas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/>
              <a:t>Hemoglobin C and the Thalassemias have also evolved.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Epidemiology- Kenya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/>
        </p:nvGraphicFramePr>
        <p:xfrm>
          <a:off x="1371600" y="1447800"/>
          <a:ext cx="6477000" cy="4267200"/>
        </p:xfrm>
        <a:graphic>
          <a:graphicData uri="http://schemas.openxmlformats.org/drawingml/2006/table">
            <a:tbl>
              <a:tblPr/>
              <a:tblGrid>
                <a:gridCol w="3238500"/>
                <a:gridCol w="3238500"/>
              </a:tblGrid>
              <a:tr h="387350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Ethnic Group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Trait %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chemeClr val="accent1"/>
                    </a:solidFill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Pokomos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Taveta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Kipsigis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Masai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&lt;1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Turkana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&lt; 1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Luo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Kamba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1 -2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Kikuyu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1 -2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Giriama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Maragoli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/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</a:t>
                      </a:r>
                    </a:p>
                  </a:txBody>
                  <a:tcPr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miter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48655" name="TextBox 1048654"/>
          <p:cNvSpPr txBox="1"/>
          <p:nvPr/>
        </p:nvSpPr>
        <p:spPr>
          <a:xfrm>
            <a:off x="304800" y="5791200"/>
            <a:ext cx="8686800" cy="9239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Foy H., Kondi A., Timms G.L., Bras W. &amp; Bushara. F. </a:t>
            </a:r>
            <a:r>
              <a:rPr sz="1800" b="1">
                <a:ea typeface="Arial" charset="0"/>
              </a:rPr>
              <a:t>(1954) </a:t>
            </a:r>
            <a:r>
              <a:rPr sz="1800" b="1" i="1">
                <a:ea typeface="Arial" charset="0"/>
              </a:rPr>
              <a:t>BMJ i, 294.</a:t>
            </a: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sz="1800">
              <a:ea typeface="Arial" charset="0"/>
            </a:endParaRP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sz="1800">
                <a:ea typeface="Arial" charset="0"/>
              </a:rPr>
              <a:t>Ojwang P.J., Ogada T., Bakioglu  Et al ( </a:t>
            </a:r>
            <a:r>
              <a:rPr sz="1800" b="1">
                <a:ea typeface="Arial" charset="0"/>
              </a:rPr>
              <a:t>1985)</a:t>
            </a:r>
            <a:r>
              <a:rPr sz="1800">
                <a:ea typeface="Arial" charset="0"/>
              </a:rPr>
              <a:t>. </a:t>
            </a:r>
            <a:r>
              <a:rPr sz="1800" b="1" i="1">
                <a:ea typeface="Arial" charset="0"/>
              </a:rPr>
              <a:t>EAMJ 61, 886-891.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endParaRPr lang="en-US" altLang="en-US"/>
          </a:p>
        </p:txBody>
      </p:sp>
      <p:pic>
        <p:nvPicPr>
          <p:cNvPr id="2097155" name="Content Placeholder 209715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527050"/>
            <a:ext cx="4724400" cy="63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Content Placeholder 2097155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5791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0" name="TextBox 1048659"/>
          <p:cNvSpPr txBox="1"/>
          <p:nvPr/>
        </p:nvSpPr>
        <p:spPr>
          <a:xfrm>
            <a:off x="6248400" y="6096000"/>
            <a:ext cx="25146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Piel et al , 2010</a:t>
            </a:r>
          </a:p>
        </p:txBody>
      </p:sp>
      <p:sp>
        <p:nvSpPr>
          <p:cNvPr id="1048661" name="TextBox 1048660"/>
          <p:cNvSpPr txBox="1"/>
          <p:nvPr/>
        </p:nvSpPr>
        <p:spPr>
          <a:xfrm>
            <a:off x="6248400" y="381000"/>
            <a:ext cx="2590800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Global distribution of the Sickle Cell gene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2462" y="2651125"/>
            <a:ext cx="74612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52400"/>
            <a:ext cx="4694237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5" name="TextBox 1048664"/>
          <p:cNvSpPr txBox="1"/>
          <p:nvPr/>
        </p:nvSpPr>
        <p:spPr>
          <a:xfrm>
            <a:off x="4572000" y="533400"/>
            <a:ext cx="4114800" cy="5694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ea typeface="Arial" charset="0"/>
              </a:rPr>
              <a:t>Substitution of  Thymine for Adenine in the sixth codon of the ß-globin gene leads to the replacement of a glutamic acid residue by a valine residue.</a:t>
            </a: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lang="en-US" altLang="en-US" sz="2600">
              <a:ea typeface="Arial" charset="0"/>
            </a:endParaRP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ea typeface="Arial" charset="0"/>
              </a:rPr>
              <a:t>Deoxygenation of HBS causes formation of HBS polymers  causing rbc sickling and damage to the membrane. Some sickle cells adhere to endothelial cells, leading to vaso-occlusion.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Content Placeholder 104866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Triggers include infections, hypoxia, acidosis, physical exercise, cold, hypertonic dehydration, emotional stress etc</a:t>
            </a:r>
          </a:p>
          <a:p>
            <a:pPr lvl="0" eaLnBrk="1" latinLnBrk="1" hangingPunct="1"/>
            <a:r>
              <a:rPr lang="en-US" altLang="en-US"/>
              <a:t>Low O</a:t>
            </a:r>
            <a:r>
              <a:rPr baseline="-25000"/>
              <a:t>2  </a:t>
            </a:r>
            <a:r>
              <a:t> causes marked decrease in solubility, increased viscosity, and polymer formation </a:t>
            </a:r>
          </a:p>
          <a:p>
            <a:pPr lvl="0" eaLnBrk="1" latinLnBrk="1" hangingPunct="1"/>
            <a:r>
              <a:t>Forms a gel-like substance containing Hb crystals - </a:t>
            </a:r>
            <a:r>
              <a:rPr b="1"/>
              <a:t>tactoids. </a:t>
            </a:r>
          </a:p>
          <a:p>
            <a:pPr lvl="0" eaLnBrk="1" latinLnBrk="1" hangingPunct="1"/>
            <a:r>
              <a:t>EM reveals a parallel array of filaments</a:t>
            </a:r>
          </a:p>
        </p:txBody>
      </p:sp>
      <p:sp>
        <p:nvSpPr>
          <p:cNvPr id="1048670" name="TextBox 1048669"/>
          <p:cNvSpPr txBox="1"/>
          <p:nvPr/>
        </p:nvSpPr>
        <p:spPr>
          <a:xfrm>
            <a:off x="609600" y="381000"/>
            <a:ext cx="44958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Pathophysiology cont.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Homozygosity for the mutation  - HbSS</a:t>
            </a:r>
          </a:p>
          <a:p>
            <a:pPr lvl="0" eaLnBrk="1" latinLnBrk="1" hangingPunct="1"/>
            <a:r>
              <a:rPr lang="en-US" altLang="en-US"/>
              <a:t>Heterozygous - HbAS or "sickle cell trait". </a:t>
            </a:r>
          </a:p>
          <a:p>
            <a:pPr lvl="0" eaLnBrk="1" latinLnBrk="1" hangingPunct="1"/>
            <a:r>
              <a:rPr lang="en-US" altLang="en-US"/>
              <a:t>Compound heterozygous:  </a:t>
            </a:r>
          </a:p>
          <a:p>
            <a:pPr lvl="1" eaLnBrk="1" latinLnBrk="1" hangingPunct="1"/>
            <a:r>
              <a:rPr lang="zh-CN" altLang="en-US"/>
              <a:t>sickle-haemoglobin C disease (HbSC), </a:t>
            </a:r>
          </a:p>
          <a:p>
            <a:pPr lvl="1" eaLnBrk="1" latinLnBrk="1" hangingPunct="1"/>
            <a:r>
              <a:rPr lang="zh-CN" altLang="en-US"/>
              <a:t>Sickle - thalassaemia (HbS/thal) </a:t>
            </a:r>
          </a:p>
          <a:p>
            <a:pPr lvl="1" eaLnBrk="1" latinLnBrk="1" hangingPunct="1"/>
            <a:r>
              <a:rPr lang="en-US" altLang="en-US"/>
              <a:t>others</a:t>
            </a:r>
          </a:p>
        </p:txBody>
      </p:sp>
      <p:sp>
        <p:nvSpPr>
          <p:cNvPr id="1048675" name="TextBox 1048674"/>
          <p:cNvSpPr txBox="1"/>
          <p:nvPr/>
        </p:nvSpPr>
        <p:spPr>
          <a:xfrm>
            <a:off x="609600" y="381000"/>
            <a:ext cx="44958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Pathophysiology cont.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val 4"/>
          <p:cNvSpPr>
            <a:spLocks noChangeArrowheads="1"/>
          </p:cNvSpPr>
          <p:nvPr/>
        </p:nvSpPr>
        <p:spPr bwMode="auto">
          <a:xfrm>
            <a:off x="3352800" y="2895600"/>
            <a:ext cx="1905000" cy="1676400"/>
          </a:xfrm>
          <a:prstGeom prst="ellipse">
            <a:avLst/>
          </a:prstGeom>
          <a:solidFill>
            <a:srgbClr val="FFB69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604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220980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Vasculature</a:t>
            </a:r>
          </a:p>
          <a:p>
            <a:pPr>
              <a:spcBef>
                <a:spcPct val="50000"/>
              </a:spcBef>
            </a:pPr>
            <a:r>
              <a:rPr lang="en-US" dirty="0"/>
              <a:t>Fragmentation </a:t>
            </a:r>
            <a:r>
              <a:rPr lang="en-US" dirty="0" err="1"/>
              <a:t>haemolysis</a:t>
            </a:r>
            <a:endParaRPr lang="en-US" dirty="0"/>
          </a:p>
        </p:txBody>
      </p:sp>
      <p:sp>
        <p:nvSpPr>
          <p:cNvPr id="1048605" name="Text Box 6"/>
          <p:cNvSpPr txBox="1">
            <a:spLocks noChangeArrowheads="1"/>
          </p:cNvSpPr>
          <p:nvPr/>
        </p:nvSpPr>
        <p:spPr bwMode="auto">
          <a:xfrm>
            <a:off x="5715000" y="1447800"/>
            <a:ext cx="213360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Antibodies</a:t>
            </a:r>
          </a:p>
          <a:p>
            <a:pPr>
              <a:spcBef>
                <a:spcPct val="50000"/>
              </a:spcBef>
            </a:pPr>
            <a:r>
              <a:rPr lang="en-US"/>
              <a:t>Immune mediated destruction</a:t>
            </a:r>
          </a:p>
        </p:txBody>
      </p:sp>
      <p:sp>
        <p:nvSpPr>
          <p:cNvPr id="1048606" name="Text Box 7"/>
          <p:cNvSpPr txBox="1">
            <a:spLocks noChangeArrowheads="1"/>
          </p:cNvSpPr>
          <p:nvPr/>
        </p:nvSpPr>
        <p:spPr bwMode="auto">
          <a:xfrm>
            <a:off x="6553200" y="3657600"/>
            <a:ext cx="1752600" cy="19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Toxins,  chemicals, drugs etc</a:t>
            </a:r>
          </a:p>
          <a:p>
            <a:pPr>
              <a:spcBef>
                <a:spcPct val="50000"/>
              </a:spcBef>
            </a:pPr>
            <a:r>
              <a:rPr lang="en-US" dirty="0"/>
              <a:t>Direct destruction of RBC</a:t>
            </a:r>
          </a:p>
        </p:txBody>
      </p:sp>
      <p:sp>
        <p:nvSpPr>
          <p:cNvPr id="1048607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1981200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Spleen</a:t>
            </a:r>
          </a:p>
          <a:p>
            <a:pPr>
              <a:spcBef>
                <a:spcPct val="50000"/>
              </a:spcBef>
            </a:pPr>
            <a:r>
              <a:rPr lang="en-US" dirty="0"/>
              <a:t>Red cell sequestration and </a:t>
            </a:r>
            <a:r>
              <a:rPr lang="en-US" dirty="0" smtClean="0"/>
              <a:t>destruction</a:t>
            </a:r>
            <a:endParaRPr lang="en-US" dirty="0"/>
          </a:p>
        </p:txBody>
      </p:sp>
      <p:sp>
        <p:nvSpPr>
          <p:cNvPr id="1048608" name="Line 9"/>
          <p:cNvSpPr>
            <a:spLocks noChangeShapeType="1"/>
          </p:cNvSpPr>
          <p:nvPr/>
        </p:nvSpPr>
        <p:spPr bwMode="auto">
          <a:xfrm>
            <a:off x="2362200" y="22098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609" name="Line 10"/>
          <p:cNvSpPr>
            <a:spLocks noChangeShapeType="1"/>
          </p:cNvSpPr>
          <p:nvPr/>
        </p:nvSpPr>
        <p:spPr bwMode="auto">
          <a:xfrm flipH="1">
            <a:off x="4953000" y="2438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610" name="Line 11"/>
          <p:cNvSpPr>
            <a:spLocks noChangeShapeType="1"/>
          </p:cNvSpPr>
          <p:nvPr/>
        </p:nvSpPr>
        <p:spPr bwMode="auto">
          <a:xfrm flipV="1">
            <a:off x="1752600" y="39624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611" name="Line 12"/>
          <p:cNvSpPr>
            <a:spLocks noChangeShapeType="1"/>
          </p:cNvSpPr>
          <p:nvPr/>
        </p:nvSpPr>
        <p:spPr bwMode="auto">
          <a:xfrm flipH="1" flipV="1">
            <a:off x="5334000" y="38100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612" name="Text Box 13"/>
          <p:cNvSpPr txBox="1">
            <a:spLocks noChangeArrowheads="1"/>
          </p:cNvSpPr>
          <p:nvPr/>
        </p:nvSpPr>
        <p:spPr bwMode="auto">
          <a:xfrm>
            <a:off x="1676400" y="3048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Environment and red cell damage</a:t>
            </a:r>
          </a:p>
        </p:txBody>
      </p:sp>
      <p:sp>
        <p:nvSpPr>
          <p:cNvPr id="1048613" name="Text Box 14"/>
          <p:cNvSpPr txBox="1">
            <a:spLocks noChangeArrowheads="1"/>
          </p:cNvSpPr>
          <p:nvPr/>
        </p:nvSpPr>
        <p:spPr bwMode="auto">
          <a:xfrm>
            <a:off x="3733800" y="3429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RBC</a:t>
            </a:r>
          </a:p>
        </p:txBody>
      </p:sp>
      <p:sp>
        <p:nvSpPr>
          <p:cNvPr id="1048614" name="Text Box 15"/>
          <p:cNvSpPr txBox="1">
            <a:spLocks noChangeArrowheads="1"/>
          </p:cNvSpPr>
          <p:nvPr/>
        </p:nvSpPr>
        <p:spPr bwMode="auto">
          <a:xfrm>
            <a:off x="3276600" y="5486400"/>
            <a:ext cx="2286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Infectious </a:t>
            </a:r>
            <a:r>
              <a:rPr lang="en-US" b="1" dirty="0" smtClean="0"/>
              <a:t>agents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Direct damage to RBC</a:t>
            </a:r>
            <a:endParaRPr lang="en-US" dirty="0"/>
          </a:p>
        </p:txBody>
      </p:sp>
      <p:sp>
        <p:nvSpPr>
          <p:cNvPr id="1048615" name="Line 16"/>
          <p:cNvSpPr>
            <a:spLocks noChangeShapeType="1"/>
          </p:cNvSpPr>
          <p:nvPr/>
        </p:nvSpPr>
        <p:spPr bwMode="auto">
          <a:xfrm flipV="1">
            <a:off x="4343400" y="4648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84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Content Placeholder 104867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Recurrent sickling causes irreversibly sickled cells</a:t>
            </a:r>
          </a:p>
          <a:p>
            <a:pPr lvl="0" eaLnBrk="1" latinLnBrk="1" hangingPunct="1"/>
            <a:r>
              <a:rPr lang="en-US" altLang="en-US"/>
              <a:t>Sickle RBCs adhere to endothelium because of increased stickiness</a:t>
            </a:r>
          </a:p>
          <a:p>
            <a:pPr lvl="0" eaLnBrk="1" latinLnBrk="1" hangingPunct="1"/>
            <a:r>
              <a:rPr lang="en-US" altLang="en-US"/>
              <a:t>Interaction of sickle cells with endothelium contributes to  vasoconstricion</a:t>
            </a:r>
          </a:p>
          <a:p>
            <a:pPr lvl="0" eaLnBrk="1" latinLnBrk="1" hangingPunct="1"/>
            <a:r>
              <a:rPr lang="en-US" altLang="en-US"/>
              <a:t>Hemolysis is a constant finding in sickle cell syndromes.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04868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Inheritance: Autosomal recessive</a:t>
            </a:r>
          </a:p>
        </p:txBody>
      </p:sp>
      <p:pic>
        <p:nvPicPr>
          <p:cNvPr id="2097159" name="Content Placeholder 209715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8425" y="1600200"/>
            <a:ext cx="386715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84" name="TextBox 1048683"/>
          <p:cNvSpPr txBox="1"/>
          <p:nvPr/>
        </p:nvSpPr>
        <p:spPr>
          <a:xfrm>
            <a:off x="2667000" y="6172200"/>
            <a:ext cx="7620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HBAA</a:t>
            </a:r>
          </a:p>
        </p:txBody>
      </p:sp>
      <p:sp>
        <p:nvSpPr>
          <p:cNvPr id="1048685" name="TextBox 1048684"/>
          <p:cNvSpPr txBox="1"/>
          <p:nvPr/>
        </p:nvSpPr>
        <p:spPr>
          <a:xfrm>
            <a:off x="4038600" y="6172200"/>
            <a:ext cx="7620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HBAS</a:t>
            </a:r>
          </a:p>
        </p:txBody>
      </p:sp>
      <p:sp>
        <p:nvSpPr>
          <p:cNvPr id="1048686" name="TextBox 1048685"/>
          <p:cNvSpPr txBox="1"/>
          <p:nvPr/>
        </p:nvSpPr>
        <p:spPr>
          <a:xfrm>
            <a:off x="5715000" y="6192837"/>
            <a:ext cx="7620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HBSS</a:t>
            </a:r>
          </a:p>
        </p:txBody>
      </p:sp>
      <p:sp>
        <p:nvSpPr>
          <p:cNvPr id="1048687" name="TextBox 1048686"/>
          <p:cNvSpPr txBox="1"/>
          <p:nvPr/>
        </p:nvSpPr>
        <p:spPr>
          <a:xfrm>
            <a:off x="2895600" y="2895600"/>
            <a:ext cx="7620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HBAS</a:t>
            </a:r>
          </a:p>
        </p:txBody>
      </p:sp>
      <p:sp>
        <p:nvSpPr>
          <p:cNvPr id="1048688" name="TextBox 1048687"/>
          <p:cNvSpPr txBox="1"/>
          <p:nvPr/>
        </p:nvSpPr>
        <p:spPr>
          <a:xfrm>
            <a:off x="5562600" y="2895600"/>
            <a:ext cx="7620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HBAS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500" y="2097087"/>
            <a:ext cx="8008937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Content Placeholder 104869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buNone/>
            </a:pPr>
            <a:r>
              <a:rPr lang="en-US" altLang="en-US" b="1"/>
              <a:t>	</a:t>
            </a:r>
            <a:r>
              <a:rPr sz="3600" b="1"/>
              <a:t>Cardinal signs</a:t>
            </a:r>
            <a:r>
              <a:rPr sz="3600"/>
              <a:t>: </a:t>
            </a:r>
          </a:p>
          <a:p>
            <a:pPr lvl="0" eaLnBrk="1" latinLnBrk="1" hangingPunct="1">
              <a:buNone/>
            </a:pPr>
            <a:endParaRPr sz="3600"/>
          </a:p>
          <a:p>
            <a:pPr lvl="0" eaLnBrk="1" latinLnBrk="1" hangingPunct="1">
              <a:buNone/>
            </a:pPr>
            <a:r>
              <a:t>(1) hemolytic anemia, </a:t>
            </a:r>
          </a:p>
          <a:p>
            <a:pPr lvl="0" eaLnBrk="1" latinLnBrk="1" hangingPunct="1">
              <a:buNone/>
            </a:pPr>
            <a:r>
              <a:t>(2) painful vaso-occlusive crisis</a:t>
            </a:r>
          </a:p>
          <a:p>
            <a:pPr lvl="0" eaLnBrk="1" latinLnBrk="1" hangingPunct="1">
              <a:buNone/>
            </a:pPr>
            <a:r>
              <a:t>(3) multiple organ damage with microinfarcts, including heart, skeleton, spleen, and central nervous system.</a:t>
            </a:r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Content Placeholder 104869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b="1"/>
              <a:t>Anemia</a:t>
            </a:r>
            <a:r>
              <a:t> is universally present. </a:t>
            </a:r>
          </a:p>
          <a:p>
            <a:pPr lvl="1" eaLnBrk="1" latinLnBrk="1" hangingPunct="1"/>
            <a:r>
              <a:t>It is chronic  hemolytic</a:t>
            </a:r>
          </a:p>
          <a:p>
            <a:pPr lvl="1" eaLnBrk="1" latinLnBrk="1" hangingPunct="1"/>
            <a:r>
              <a:t>Megaloblastic changes secondary to folate deficiency may complicate anaemia. </a:t>
            </a:r>
          </a:p>
          <a:p>
            <a:pPr lvl="1" eaLnBrk="1" latinLnBrk="1" hangingPunct="1"/>
            <a:r>
              <a:t>Periodic bouts of hyperhemolysis may occur.</a:t>
            </a:r>
          </a:p>
          <a:p>
            <a:pPr lvl="0" eaLnBrk="1" latinLnBrk="1" hangingPunct="1"/>
            <a:r>
              <a:rPr b="1"/>
              <a:t>Aplastic crises </a:t>
            </a:r>
            <a:r>
              <a:t>– a serious complication </a:t>
            </a:r>
          </a:p>
          <a:p>
            <a:pPr lvl="1" eaLnBrk="1" latinLnBrk="1" hangingPunct="1"/>
            <a:r>
              <a:t>Caused by infection with the Parvovirus B-19 (B19V); </a:t>
            </a:r>
          </a:p>
          <a:p>
            <a:pPr lvl="1" eaLnBrk="1" latinLnBrk="1" hangingPunct="1"/>
            <a:r>
              <a:t>virus infects RBC progenitors in BM</a:t>
            </a:r>
          </a:p>
          <a:p>
            <a:pPr lvl="1" eaLnBrk="1" latinLnBrk="1" hangingPunct="1"/>
            <a:r>
              <a:t>very rapid drop in Hb </a:t>
            </a:r>
          </a:p>
          <a:p>
            <a:pPr lvl="1" eaLnBrk="1" latinLnBrk="1" hangingPunct="1"/>
            <a:r>
              <a:t>Condition is self-limited, BM recovery in 7-10 days </a:t>
            </a:r>
          </a:p>
          <a:p>
            <a:pPr lvl="1" eaLnBrk="1" latinLnBrk="1" hangingPunct="1"/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048699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Sickle cell crises</a:t>
            </a:r>
          </a:p>
        </p:txBody>
      </p:sp>
      <p:sp>
        <p:nvSpPr>
          <p:cNvPr id="1048701" name="Content Placeholder 1048700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3300"/>
              <a:t>Vaso-oclusion occurs in the various parts of the body in steady state</a:t>
            </a:r>
          </a:p>
          <a:p>
            <a:pPr lvl="0" eaLnBrk="1" latinLnBrk="1" hangingPunct="1"/>
            <a:endParaRPr sz="3300" b="1"/>
          </a:p>
          <a:p>
            <a:pPr lvl="0" eaLnBrk="1" latinLnBrk="1" hangingPunct="1"/>
            <a:r>
              <a:rPr sz="3300" b="1"/>
              <a:t>Sickle cell crises:  </a:t>
            </a:r>
            <a:r>
              <a:rPr sz="3300"/>
              <a:t>An increase in intensity of what is occurring in steady state; acute illness characterized by an  exacerbation of the clinical features of SCD </a:t>
            </a:r>
          </a:p>
          <a:p>
            <a:pPr lvl="0" eaLnBrk="1" latinLnBrk="1" hangingPunct="1"/>
            <a:endParaRPr sz="3300"/>
          </a:p>
          <a:p>
            <a:pPr lvl="1" eaLnBrk="1" latinLnBrk="1" hangingPunct="1">
              <a:buNone/>
            </a:pPr>
            <a:endParaRPr sz="3300"/>
          </a:p>
          <a:p>
            <a:pPr lvl="0" eaLnBrk="1" latinLnBrk="1" hangingPunct="1"/>
            <a:endParaRPr sz="3300"/>
          </a:p>
          <a:p>
            <a:pPr lvl="0" eaLnBrk="1" latinLnBrk="1" hangingPunct="1"/>
            <a:endParaRPr sz="33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04870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zh-CN" altLang="en-US" sz="4000" b="1"/>
              <a:t>Sickle cell crises</a:t>
            </a:r>
            <a:r>
              <a:t/>
            </a:r>
            <a:br/>
            <a:endParaRPr lang="zh-CN" altLang="en-US" sz="4000" b="1"/>
          </a:p>
        </p:txBody>
      </p:sp>
      <p:sp>
        <p:nvSpPr>
          <p:cNvPr id="1048706" name="Content Placeholder 104870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1" eaLnBrk="1" latinLnBrk="1" hangingPunct="1"/>
            <a:r>
              <a:rPr lang="en-US" altLang="en-US" sz="2900"/>
              <a:t>Haemolytic</a:t>
            </a:r>
          </a:p>
          <a:p>
            <a:pPr lvl="1" eaLnBrk="1" latinLnBrk="1" hangingPunct="1"/>
            <a:r>
              <a:rPr lang="en-US" altLang="en-US" sz="2900"/>
              <a:t>Thrombotic or painful</a:t>
            </a:r>
          </a:p>
          <a:p>
            <a:pPr lvl="1" eaLnBrk="1" latinLnBrk="1" hangingPunct="1"/>
            <a:r>
              <a:rPr lang="en-US" altLang="en-US" sz="2900"/>
              <a:t>Aplastic</a:t>
            </a:r>
          </a:p>
          <a:p>
            <a:pPr lvl="1" eaLnBrk="1" latinLnBrk="1" hangingPunct="1"/>
            <a:r>
              <a:rPr lang="en-US" altLang="en-US" sz="2900"/>
              <a:t>Acute splenic sequestration</a:t>
            </a:r>
          </a:p>
          <a:p>
            <a:pPr lvl="1" eaLnBrk="1" latinLnBrk="1" hangingPunct="1"/>
            <a:r>
              <a:rPr lang="en-US" altLang="en-US" sz="2900"/>
              <a:t>Chest syndrome</a:t>
            </a:r>
          </a:p>
          <a:p>
            <a:pPr lvl="1" eaLnBrk="1" latinLnBrk="1" hangingPunct="1"/>
            <a:r>
              <a:rPr lang="en-US" altLang="en-US" sz="2900"/>
              <a:t>Stroke</a:t>
            </a:r>
          </a:p>
          <a:p>
            <a:pPr lvl="1" eaLnBrk="1" latinLnBrk="1" hangingPunct="1"/>
            <a:r>
              <a:rPr lang="en-US" altLang="en-US" sz="2900"/>
              <a:t>Infective</a:t>
            </a:r>
          </a:p>
          <a:p>
            <a:pPr lvl="0" eaLnBrk="1" latinLnBrk="1" hangingPunct="1"/>
            <a:endParaRPr lang="en-US" altLang="en-US" sz="29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Content Placeholder 104870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Crisis begins suddenly, triggers may be noted in cases: infection, temp. change etc</a:t>
            </a:r>
          </a:p>
          <a:p>
            <a:pPr lvl="0" eaLnBrk="1" latinLnBrk="1" hangingPunct="1"/>
            <a:r>
              <a:rPr lang="en-US" altLang="en-US"/>
              <a:t>Precipitating cause often not determined</a:t>
            </a:r>
          </a:p>
          <a:p>
            <a:pPr lvl="0" eaLnBrk="1" latinLnBrk="1" hangingPunct="1"/>
            <a:r>
              <a:rPr lang="en-US" altLang="en-US"/>
              <a:t>Severe deep pain is present in the extremities, involving long bones, abdomen, face</a:t>
            </a:r>
          </a:p>
          <a:p>
            <a:pPr lvl="0" eaLnBrk="1" latinLnBrk="1" hangingPunct="1"/>
            <a:r>
              <a:rPr lang="en-US" altLang="en-US"/>
              <a:t>Pain may be accompanied by fever, malaise, and leukocytosis.</a:t>
            </a:r>
          </a:p>
          <a:p>
            <a:pPr lvl="0" eaLnBrk="1" latinLnBrk="1" hangingPunct="1"/>
            <a:r>
              <a:rPr lang="en-US" altLang="en-US"/>
              <a:t>Frequency of crisis is variable</a:t>
            </a:r>
          </a:p>
          <a:p>
            <a:pPr lvl="0" eaLnBrk="1" latinLnBrk="1" hangingPunct="1"/>
            <a:endParaRPr lang="en-US" altLang="en-US"/>
          </a:p>
        </p:txBody>
      </p:sp>
      <p:sp>
        <p:nvSpPr>
          <p:cNvPr id="1048708" name="TextBox 1048707"/>
          <p:cNvSpPr txBox="1"/>
          <p:nvPr/>
        </p:nvSpPr>
        <p:spPr>
          <a:xfrm>
            <a:off x="1143000" y="228600"/>
            <a:ext cx="5105400" cy="3698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Arial" charset="0"/>
              </a:rPr>
              <a:t>Sickle cell crises cont.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01000" cy="79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 sz="3800" b="1"/>
              <a:t>Manifestations of sickle cell disease</a:t>
            </a:r>
            <a:r>
              <a:rPr sz="3800"/>
              <a:t> </a:t>
            </a:r>
          </a:p>
        </p:txBody>
      </p:sp>
      <p:sp>
        <p:nvSpPr>
          <p:cNvPr id="1048713" name="Text Placeholder 10487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65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SCD usually manifests early in childhood. </a:t>
            </a:r>
          </a:p>
          <a:p>
            <a:pPr lvl="1" eaLnBrk="1" latinLnBrk="1" hangingPunct="1"/>
            <a:r>
              <a:t>For the first 3 months of life, infants are protected (elevated levels of Hb F)</a:t>
            </a:r>
          </a:p>
          <a:p>
            <a:pPr lvl="0" eaLnBrk="1" latinLnBrk="1" hangingPunct="1"/>
            <a:endParaRPr/>
          </a:p>
          <a:p>
            <a:pPr lvl="0" eaLnBrk="1" latinLnBrk="1" hangingPunct="1"/>
            <a:r>
              <a:t>From ~ 3 months - frequent infections, pain anaemia, splenomegaly, later jaundice</a:t>
            </a:r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Content Placeholder 1048716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sz="3600"/>
              <a:t>From 6 – 9 months  - </a:t>
            </a:r>
            <a:r>
              <a:rPr sz="3600" b="1"/>
              <a:t>hand-foot</a:t>
            </a:r>
            <a:r>
              <a:rPr sz="3600"/>
              <a:t> syndrome: </a:t>
            </a:r>
          </a:p>
          <a:p>
            <a:pPr lvl="0" eaLnBrk="1" latinLnBrk="1" hangingPunct="1"/>
            <a:endParaRPr sz="3600"/>
          </a:p>
          <a:p>
            <a:pPr lvl="1" eaLnBrk="1" latinLnBrk="1" hangingPunct="1"/>
            <a:r>
              <a:rPr sz="3200"/>
              <a:t>Dactylitis presenting as painful swelling of the dorsum of the hand and foot. </a:t>
            </a:r>
          </a:p>
          <a:p>
            <a:pPr lvl="1" eaLnBrk="1" latinLnBrk="1" hangingPunct="1"/>
            <a:r>
              <a:rPr sz="3200"/>
              <a:t>Cortical thinning and destruction of the metacarpal and metatarsal bones</a:t>
            </a:r>
          </a:p>
          <a:p>
            <a:pPr lvl="0" eaLnBrk="1" latinLnBrk="1" hangingPunct="1"/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7912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 dirty="0"/>
              <a:t>IMMUNE HAEMOLYTIC ANAEMIA</a:t>
            </a:r>
          </a:p>
          <a:p>
            <a:pPr marL="533400" indent="-533400">
              <a:buFontTx/>
              <a:buNone/>
            </a:pPr>
            <a:r>
              <a:rPr lang="en-US" dirty="0"/>
              <a:t>Due to antibodies produced against red cell antigens</a:t>
            </a:r>
          </a:p>
          <a:p>
            <a:pPr marL="533400" indent="-533400"/>
            <a:endParaRPr lang="en-US" dirty="0" smtClean="0"/>
          </a:p>
          <a:p>
            <a:pPr marL="533400" indent="-533400"/>
            <a:r>
              <a:rPr lang="en-US" dirty="0" smtClean="0"/>
              <a:t>Auto-immune </a:t>
            </a:r>
            <a:r>
              <a:rPr lang="en-US" dirty="0"/>
              <a:t>HA</a:t>
            </a:r>
          </a:p>
          <a:p>
            <a:pPr marL="533400" indent="-533400"/>
            <a:r>
              <a:rPr lang="en-US" dirty="0" err="1"/>
              <a:t>Allo</a:t>
            </a:r>
            <a:r>
              <a:rPr lang="en-US" dirty="0"/>
              <a:t>-immune </a:t>
            </a:r>
            <a:r>
              <a:rPr lang="en-US" dirty="0" smtClean="0"/>
              <a:t>HA</a:t>
            </a:r>
          </a:p>
          <a:p>
            <a:pPr marL="533400" indent="-533400"/>
            <a:r>
              <a:rPr lang="en-US" dirty="0" smtClean="0"/>
              <a:t>Drug-induced HA</a:t>
            </a:r>
            <a:endParaRPr lang="en-US" dirty="0"/>
          </a:p>
          <a:p>
            <a:pPr marL="53340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60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Content Placeholder 1048720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342900" lvl="2" indent="-342900" eaLnBrk="1" latinLnBrk="1" hangingPunct="1"/>
            <a:r>
              <a:rPr lang="en-US" altLang="en-US" sz="2800"/>
              <a:t>Spleen:  Repeated infarction  leads to fibrosis and shrinkage of  spleen - </a:t>
            </a:r>
            <a:r>
              <a:rPr sz="2800" b="1"/>
              <a:t>autosplenectomy</a:t>
            </a:r>
          </a:p>
          <a:p>
            <a:pPr marL="342900" lvl="2" indent="-342900" eaLnBrk="1" latinLnBrk="1" hangingPunct="1"/>
            <a:endParaRPr sz="2800"/>
          </a:p>
          <a:p>
            <a:pPr marL="342900" lvl="2" indent="-342900" eaLnBrk="1" latinLnBrk="1" hangingPunct="1"/>
            <a:r>
              <a:rPr sz="2800"/>
              <a:t>Hyposplenism contributes to immune deficiency  (failure of opsonization) </a:t>
            </a:r>
          </a:p>
          <a:p>
            <a:pPr marL="800100" lvl="3" indent="-342900" eaLnBrk="1" latinLnBrk="1" hangingPunct="1"/>
            <a:r>
              <a:rPr sz="2800"/>
              <a:t>susceptibility to infection by encapsulated microorganisms, esp.  </a:t>
            </a:r>
            <a:r>
              <a:rPr sz="2800" i="1"/>
              <a:t>S. pneumoniae, </a:t>
            </a:r>
            <a:r>
              <a:rPr sz="2800"/>
              <a:t>gram-negative organisms, esp. </a:t>
            </a:r>
            <a:r>
              <a:rPr sz="2800" i="1"/>
              <a:t>Salmonella</a:t>
            </a:r>
          </a:p>
          <a:p>
            <a:pPr lvl="1" eaLnBrk="1" latinLnBrk="1" hangingPunct="1"/>
            <a:endParaRPr sz="2800" i="1"/>
          </a:p>
          <a:p>
            <a:pPr lvl="1" eaLnBrk="1" latinLnBrk="1" hangingPunct="1"/>
            <a:r>
              <a:t>Frequent occurrence of </a:t>
            </a:r>
            <a:r>
              <a:rPr i="1"/>
              <a:t>Salmonella</a:t>
            </a:r>
            <a:r>
              <a:t> osteomyelitis in areas of bone weakened by infarction.</a:t>
            </a:r>
          </a:p>
          <a:p>
            <a:pPr marL="342900" lvl="2" indent="-342900" eaLnBrk="1" latinLnBrk="1" hangingPunct="1"/>
            <a:endParaRPr/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Content Placeholder 104872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b="1"/>
              <a:t>Acute chest syndrome</a:t>
            </a:r>
            <a:r>
              <a:t> (Medical emergency)</a:t>
            </a:r>
          </a:p>
          <a:p>
            <a:pPr lvl="1" eaLnBrk="1" latinLnBrk="1" hangingPunct="1"/>
            <a:endParaRPr/>
          </a:p>
          <a:p>
            <a:pPr lvl="1" eaLnBrk="1" latinLnBrk="1" hangingPunct="1"/>
            <a:r>
              <a:t>40% all patients; more common in children</a:t>
            </a:r>
          </a:p>
          <a:p>
            <a:pPr lvl="1" eaLnBrk="1" latinLnBrk="1" hangingPunct="1"/>
            <a:r>
              <a:t>Fat embolism (from BM infarction) is important  in the causation. </a:t>
            </a:r>
          </a:p>
          <a:p>
            <a:pPr lvl="1" eaLnBrk="1" latinLnBrk="1" hangingPunct="1"/>
            <a:r>
              <a:t>May result in acute respiratory distress syndrome (ARDS).</a:t>
            </a:r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Content Placeholder 1048728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buNone/>
            </a:pPr>
            <a:r>
              <a:rPr lang="en-US" altLang="en-US" b="1"/>
              <a:t>	Central nervous system </a:t>
            </a:r>
          </a:p>
          <a:p>
            <a:pPr lvl="0" eaLnBrk="1" latinLnBrk="1" hangingPunct="1"/>
            <a:endParaRPr b="1"/>
          </a:p>
          <a:p>
            <a:pPr lvl="0" eaLnBrk="1" latinLnBrk="1" hangingPunct="1"/>
            <a:r>
              <a:t>devastating aspect of SCD.</a:t>
            </a:r>
          </a:p>
          <a:p>
            <a:pPr lvl="0" eaLnBrk="1" latinLnBrk="1" hangingPunct="1"/>
            <a:r>
              <a:t>It is most prevalent in childhood and adolescence. </a:t>
            </a:r>
          </a:p>
          <a:p>
            <a:pPr lvl="1" eaLnBrk="1" latinLnBrk="1" hangingPunct="1"/>
            <a:r>
              <a:t>Stroke - mostly thrombotic, may be hemorrhagic.  </a:t>
            </a:r>
          </a:p>
          <a:p>
            <a:pPr lvl="1" eaLnBrk="1" latinLnBrk="1" hangingPunct="1"/>
            <a:r>
              <a:t>silent CNS damage with cognitive impairment more often seen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Content Placeholder 104873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b="1"/>
              <a:t>Heart:</a:t>
            </a:r>
          </a:p>
          <a:p>
            <a:pPr lvl="1" eaLnBrk="1" latinLnBrk="1" hangingPunct="1"/>
            <a:r>
              <a:t>Dilation of both ventricles and the left atrium  </a:t>
            </a:r>
          </a:p>
          <a:p>
            <a:pPr lvl="1" eaLnBrk="1" latinLnBrk="1" hangingPunct="1"/>
            <a:r>
              <a:t>Usually, a systolic murmur is present</a:t>
            </a:r>
          </a:p>
          <a:p>
            <a:pPr lvl="0" eaLnBrk="1" latinLnBrk="1" hangingPunct="1"/>
            <a:endParaRPr b="1"/>
          </a:p>
          <a:p>
            <a:pPr lvl="0" eaLnBrk="1" latinLnBrk="1" hangingPunct="1"/>
            <a:r>
              <a:rPr b="1"/>
              <a:t>Liver &amp; gall bladder</a:t>
            </a:r>
            <a:r>
              <a:t>:</a:t>
            </a:r>
          </a:p>
          <a:p>
            <a:pPr lvl="1" eaLnBrk="1" latinLnBrk="1" hangingPunct="1"/>
            <a:r>
              <a:t>Bile stones (cholelithiasis) - may be asymptomatic or result in acute cholecystitis</a:t>
            </a:r>
          </a:p>
          <a:p>
            <a:pPr lvl="1" eaLnBrk="1" latinLnBrk="1" hangingPunct="1"/>
            <a:r>
              <a:t>Hepatopathy may be present</a:t>
            </a:r>
          </a:p>
          <a:p>
            <a:pPr lvl="1" eaLnBrk="1" latinLnBrk="1" hangingPunct="1"/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Content Placeholder 1048736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b="1"/>
              <a:t>Bones/joints:</a:t>
            </a:r>
          </a:p>
          <a:p>
            <a:pPr lvl="1" eaLnBrk="1" latinLnBrk="1" hangingPunct="1"/>
            <a:endParaRPr lang="en-US" altLang="en-US" b="1"/>
          </a:p>
          <a:p>
            <a:pPr lvl="1" eaLnBrk="1" latinLnBrk="1" hangingPunct="1"/>
            <a:r>
              <a:t>Repeated infarction of joints, bones, and growth plates leads to aseptic necrosis, esp. in weight bearing areas such as the femur (aseptic necrosis of the head of femur). </a:t>
            </a:r>
          </a:p>
          <a:p>
            <a:pPr lvl="1" eaLnBrk="1" latinLnBrk="1" hangingPunct="1"/>
            <a:r>
              <a:t>10 - 50% adolescents and adults</a:t>
            </a:r>
          </a:p>
          <a:p>
            <a:pPr lvl="0" eaLnBrk="1" latinLnBrk="1" hangingPunct="1"/>
            <a:r>
              <a:rPr b="1"/>
              <a:t>Kidneys:</a:t>
            </a:r>
            <a:r>
              <a:t> </a:t>
            </a:r>
          </a:p>
          <a:p>
            <a:pPr lvl="1" eaLnBrk="1" latinLnBrk="1" hangingPunct="1"/>
            <a:r>
              <a:t>Lose concentrating capacity (dehydration) and large loss of water ; </a:t>
            </a:r>
          </a:p>
          <a:p>
            <a:pPr lvl="1" eaLnBrk="1" latinLnBrk="1" hangingPunct="1"/>
            <a:r>
              <a:t>Renal failure</a:t>
            </a:r>
          </a:p>
          <a:p>
            <a:pPr lvl="0" eaLnBrk="1" latinLnBrk="1" hangingPunct="1"/>
            <a:endParaRPr/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Content Placeholder 1048740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248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endParaRPr lang="en-US" altLang="en-US" b="1"/>
          </a:p>
          <a:p>
            <a:pPr lvl="0" eaLnBrk="1" latinLnBrk="1" hangingPunct="1"/>
            <a:r>
              <a:rPr lang="en-US" altLang="en-US" b="1"/>
              <a:t>Lungs:</a:t>
            </a:r>
          </a:p>
          <a:p>
            <a:pPr lvl="1" eaLnBrk="1" latinLnBrk="1" hangingPunct="1"/>
            <a:r>
              <a:t>Lungs develop microinfarction – aggravating the sickling process. </a:t>
            </a:r>
          </a:p>
          <a:p>
            <a:pPr lvl="1" eaLnBrk="1" latinLnBrk="1" hangingPunct="1"/>
            <a:r>
              <a:t>Pulmonary hypertension &gt; 40% of adults with SCD (worsens with age); seen also in children</a:t>
            </a:r>
          </a:p>
          <a:p>
            <a:pPr lvl="0" eaLnBrk="1" latinLnBrk="1" hangingPunct="1"/>
            <a:endParaRPr b="1"/>
          </a:p>
          <a:p>
            <a:pPr lvl="0" eaLnBrk="1" latinLnBrk="1" hangingPunct="1"/>
            <a:r>
              <a:rPr b="1"/>
              <a:t>Priapism - </a:t>
            </a:r>
            <a:r>
              <a:t>serious complication, tends to occur repeatedly, may lead to impotence. </a:t>
            </a:r>
          </a:p>
          <a:p>
            <a:pPr lvl="0" eaLnBrk="1" latinLnBrk="1" hangingPunct="1"/>
            <a:endParaRPr/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Content Placeholder 104874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b="1"/>
              <a:t>Eyes</a:t>
            </a:r>
          </a:p>
          <a:p>
            <a:pPr lvl="1" eaLnBrk="1" latinLnBrk="1" hangingPunct="1"/>
            <a:r>
              <a:t>Retinal vascular changes</a:t>
            </a:r>
          </a:p>
          <a:p>
            <a:pPr lvl="1" eaLnBrk="1" latinLnBrk="1" hangingPunct="1"/>
            <a:r>
              <a:t>proliferative retinitis (common in Hb SC ) may lead vision loss </a:t>
            </a:r>
          </a:p>
          <a:p>
            <a:pPr lvl="0" eaLnBrk="1" latinLnBrk="1" hangingPunct="1"/>
            <a:r>
              <a:rPr b="1"/>
              <a:t>Pregnancy </a:t>
            </a:r>
          </a:p>
          <a:p>
            <a:pPr lvl="1" eaLnBrk="1" latinLnBrk="1" hangingPunct="1"/>
            <a:r>
              <a:t>High rate of fetal loss (spontaneous abortion)</a:t>
            </a:r>
          </a:p>
          <a:p>
            <a:pPr lvl="1" eaLnBrk="1" latinLnBrk="1" hangingPunct="1"/>
            <a:r>
              <a:t>Newborns of mothers with SCD often premature/low birth weight.</a:t>
            </a:r>
          </a:p>
          <a:p>
            <a:pPr lvl="0" eaLnBrk="1" latinLnBrk="1" hangingPunct="1"/>
            <a:endParaRPr/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ext Placeholder 1048745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endParaRPr lang="en-US" altLang="en-US"/>
          </a:p>
          <a:p>
            <a:pPr lvl="0" eaLnBrk="1" latinLnBrk="1" hangingPunct="1"/>
            <a:r>
              <a:t>Causes of death:</a:t>
            </a:r>
          </a:p>
          <a:p>
            <a:pPr lvl="1" eaLnBrk="1" latinLnBrk="1" hangingPunct="1"/>
            <a:r>
              <a:t>Infections (bacterial), sepsis</a:t>
            </a:r>
          </a:p>
          <a:p>
            <a:pPr lvl="1" eaLnBrk="1" latinLnBrk="1" hangingPunct="1"/>
            <a:r>
              <a:t>Acute chest syndrome</a:t>
            </a:r>
          </a:p>
          <a:p>
            <a:pPr lvl="1" eaLnBrk="1" latinLnBrk="1" hangingPunct="1"/>
            <a:r>
              <a:t>Pulmonary embolus</a:t>
            </a:r>
          </a:p>
          <a:p>
            <a:pPr lvl="1" eaLnBrk="1" latinLnBrk="1" hangingPunct="1"/>
            <a:r>
              <a:t>Acute splenic sequestration</a:t>
            </a:r>
          </a:p>
          <a:p>
            <a:pPr lvl="1" eaLnBrk="1" latinLnBrk="1" hangingPunct="1"/>
            <a:r>
              <a:t>CRF</a:t>
            </a:r>
          </a:p>
          <a:p>
            <a:pPr lvl="1" eaLnBrk="1" latinLnBrk="1" hangingPunct="1"/>
            <a:r>
              <a:t>CVA</a:t>
            </a:r>
          </a:p>
          <a:p>
            <a:pPr lvl="1" eaLnBrk="1" latinLnBrk="1" hangingPunct="1"/>
            <a:r>
              <a:t>Chronic organ disease – liver cirrhosis</a:t>
            </a:r>
          </a:p>
          <a:p>
            <a:pPr lvl="1" eaLnBrk="1" latinLnBrk="1" hangingPunct="1"/>
            <a:endParaRPr/>
          </a:p>
          <a:p>
            <a:pPr lvl="0" eaLnBrk="1" latinLnBrk="1" hangingPunct="1">
              <a:lnSpc>
                <a:spcPct val="90000"/>
              </a:lnSpc>
              <a:buFont typeface="Wingdings" pitchFamily="2" charset="2"/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00" y="2017712"/>
            <a:ext cx="83756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Content Placeholder 104875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 b="1"/>
              <a:t>Physical findings </a:t>
            </a:r>
            <a:r>
              <a:t>: </a:t>
            </a:r>
          </a:p>
          <a:p>
            <a:pPr lvl="1" eaLnBrk="1" latinLnBrk="1" hangingPunct="1"/>
            <a:r>
              <a:t>Jaundice</a:t>
            </a:r>
          </a:p>
          <a:p>
            <a:pPr lvl="1" eaLnBrk="1" latinLnBrk="1" hangingPunct="1"/>
            <a:r>
              <a:t>Pallor </a:t>
            </a:r>
          </a:p>
          <a:p>
            <a:pPr lvl="1" eaLnBrk="1" latinLnBrk="1" hangingPunct="1"/>
            <a:r>
              <a:t>A systolic murmur  </a:t>
            </a:r>
          </a:p>
          <a:p>
            <a:pPr lvl="1" eaLnBrk="1" latinLnBrk="1" hangingPunct="1"/>
            <a:r>
              <a:t>In childhood, splenomegaly ; very tender and firm in splenic crisis</a:t>
            </a:r>
          </a:p>
          <a:p>
            <a:pPr lvl="1" eaLnBrk="1" latinLnBrk="1" hangingPunct="1"/>
            <a:r>
              <a:t>In adolescent and adulthood - leg ulcers (over malleoli) (20% pts)</a:t>
            </a:r>
          </a:p>
          <a:p>
            <a:pPr lvl="1" eaLnBrk="1" latinLnBrk="1" hangingPunct="1"/>
            <a:r>
              <a:t>Joint deformity eg hip</a:t>
            </a:r>
          </a:p>
          <a:p>
            <a:pPr lvl="1" eaLnBrk="1" latinLnBrk="1" hangingPunct="1"/>
            <a:r>
              <a:t>Fundoscopy - abnormal or corkscrew-shaped blood vessels may be seen</a:t>
            </a:r>
          </a:p>
          <a:p>
            <a:pPr lvl="0" eaLnBrk="1" latinLnBrk="1" hangingPunct="1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b="1" dirty="0"/>
              <a:t>Mechanisms of RBC destruction:</a:t>
            </a:r>
          </a:p>
          <a:p>
            <a:pPr marL="609600" indent="-609600">
              <a:buFontTx/>
              <a:buNone/>
            </a:pPr>
            <a:endParaRPr lang="en-US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Cell-mediated immune </a:t>
            </a:r>
            <a:r>
              <a:rPr lang="en-US" dirty="0" smtClean="0"/>
              <a:t>(CMI) destruction </a:t>
            </a:r>
            <a:r>
              <a:rPr lang="en-US" dirty="0"/>
              <a:t>leading to </a:t>
            </a:r>
            <a:r>
              <a:rPr lang="en-US" b="1" dirty="0" err="1"/>
              <a:t>extravascular</a:t>
            </a:r>
            <a:r>
              <a:rPr lang="en-US" dirty="0"/>
              <a:t> destruction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Complement mediated </a:t>
            </a:r>
            <a:r>
              <a:rPr lang="en-US" dirty="0"/>
              <a:t>destruction – may lead to </a:t>
            </a:r>
            <a:r>
              <a:rPr lang="en-US" b="1" dirty="0"/>
              <a:t>intravascular</a:t>
            </a:r>
            <a:r>
              <a:rPr lang="en-US" dirty="0"/>
              <a:t> </a:t>
            </a:r>
            <a:r>
              <a:rPr lang="en-US" dirty="0" err="1"/>
              <a:t>haemolysis</a:t>
            </a:r>
            <a:endParaRPr lang="en-US" dirty="0"/>
          </a:p>
          <a:p>
            <a:pPr marL="609600" indent="-609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143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Content Placeholder 104875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342900" lvl="1" indent="-342900" eaLnBrk="1" latinLnBrk="1" hangingPunct="1">
              <a:buFont typeface="Arial" charset="0"/>
              <a:buChar char="•"/>
            </a:pPr>
            <a:r>
              <a:rPr lang="en-US" altLang="en-US" sz="3200"/>
              <a:t>Musculoskeletal deformities </a:t>
            </a:r>
          </a:p>
          <a:p>
            <a:pPr marL="742950" lvl="2" indent="-342900" eaLnBrk="1" latinLnBrk="1" hangingPunct="1"/>
            <a:r>
              <a:rPr sz="2800"/>
              <a:t>Skull bossing</a:t>
            </a:r>
          </a:p>
          <a:p>
            <a:pPr marL="742950" lvl="2" indent="-342900" eaLnBrk="1" latinLnBrk="1" hangingPunct="1"/>
            <a:r>
              <a:rPr sz="2800"/>
              <a:t>Shortening of fingers</a:t>
            </a:r>
          </a:p>
          <a:p>
            <a:pPr marL="742950" lvl="2" indent="-342900" eaLnBrk="1" latinLnBrk="1" hangingPunct="1"/>
            <a:r>
              <a:rPr sz="2800"/>
              <a:t>Limping – Pain/hip joint abnormality</a:t>
            </a:r>
          </a:p>
          <a:p>
            <a:pPr marL="342900" lvl="1" indent="-342900" eaLnBrk="1" latinLnBrk="1" hangingPunct="1"/>
            <a:r>
              <a:rPr sz="3200"/>
              <a:t>Splenomegaly, hepatomegaly</a:t>
            </a:r>
          </a:p>
          <a:p>
            <a:pPr marL="342900" lvl="1" indent="-342900" eaLnBrk="1" latinLnBrk="1" hangingPunct="1"/>
            <a:r>
              <a:rPr sz="3200"/>
              <a:t>Priapism etc </a:t>
            </a:r>
          </a:p>
          <a:p>
            <a:pPr lvl="0" eaLnBrk="1" latinLnBrk="1" hangingPunct="1"/>
            <a:endParaRPr sz="3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04876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endParaRPr lang="en-US" altLang="en-US"/>
          </a:p>
        </p:txBody>
      </p:sp>
      <p:pic>
        <p:nvPicPr>
          <p:cNvPr id="2097162" name="Content Placeholder 209716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464820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Picture 2097162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1066800"/>
            <a:ext cx="3503612" cy="439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04876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Dactylitis (Hand-Foot syndrome)</a:t>
            </a:r>
          </a:p>
        </p:txBody>
      </p:sp>
      <p:pic>
        <p:nvPicPr>
          <p:cNvPr id="2097164" name="Content Placeholder 209716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828800"/>
            <a:ext cx="234315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209716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2400" y="1981200"/>
            <a:ext cx="438308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6" name="TextBox 1048765"/>
          <p:cNvSpPr txBox="1"/>
          <p:nvPr/>
        </p:nvSpPr>
        <p:spPr>
          <a:xfrm>
            <a:off x="3962400" y="5486400"/>
            <a:ext cx="4876800" cy="8302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Arial" charset="0"/>
              </a:rPr>
              <a:t>Cortical thinning, avascular necrosis of the metacarpals and metatarsals</a:t>
            </a:r>
          </a:p>
        </p:txBody>
      </p:sp>
      <p:sp>
        <p:nvSpPr>
          <p:cNvPr id="1048767" name="TextBox 1048766"/>
          <p:cNvSpPr txBox="1"/>
          <p:nvPr/>
        </p:nvSpPr>
        <p:spPr>
          <a:xfrm>
            <a:off x="228600" y="5791200"/>
            <a:ext cx="28194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Arial" charset="0"/>
              </a:rPr>
              <a:t>Soft tissue swelling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04876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Skeletal abnormalities</a:t>
            </a:r>
          </a:p>
        </p:txBody>
      </p:sp>
      <p:pic>
        <p:nvPicPr>
          <p:cNvPr id="2097166" name="Content Placeholder 209716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828800"/>
            <a:ext cx="2590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7" name="Picture 209716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1295400"/>
            <a:ext cx="3352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9" name="TextBox 1048768"/>
          <p:cNvSpPr txBox="1"/>
          <p:nvPr/>
        </p:nvSpPr>
        <p:spPr>
          <a:xfrm>
            <a:off x="381000" y="5791200"/>
            <a:ext cx="32004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Arial" charset="0"/>
              </a:rPr>
              <a:t>Hair on end appearance</a:t>
            </a:r>
          </a:p>
        </p:txBody>
      </p:sp>
      <p:sp>
        <p:nvSpPr>
          <p:cNvPr id="1048770" name="TextBox 1048769"/>
          <p:cNvSpPr txBox="1"/>
          <p:nvPr/>
        </p:nvSpPr>
        <p:spPr>
          <a:xfrm>
            <a:off x="5715000" y="5410200"/>
            <a:ext cx="28956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Arial" charset="0"/>
              </a:rPr>
              <a:t>Shortening of digits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74" name="TextBox 1048773"/>
          <p:cNvSpPr txBox="1"/>
          <p:nvPr/>
        </p:nvSpPr>
        <p:spPr>
          <a:xfrm>
            <a:off x="5410200" y="457200"/>
            <a:ext cx="3733800" cy="7016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</a:rPr>
              <a:t>Pictographs showing chronic leg ulcers as seen in SCA.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04877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Work up</a:t>
            </a:r>
          </a:p>
        </p:txBody>
      </p:sp>
      <p:sp>
        <p:nvSpPr>
          <p:cNvPr id="1048779" name="Content Placeholder 1048778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buNone/>
            </a:pPr>
            <a:r>
              <a:rPr lang="en-US" altLang="en-US" b="1"/>
              <a:t>Laboratory Diagnosis:</a:t>
            </a:r>
          </a:p>
          <a:p>
            <a:pPr lvl="0" eaLnBrk="1" latinLnBrk="1" hangingPunct="1"/>
            <a:r>
              <a:t>CBC</a:t>
            </a:r>
          </a:p>
          <a:p>
            <a:pPr lvl="1" eaLnBrk="1" latinLnBrk="1" hangingPunct="1"/>
            <a:r>
              <a:t>Anaemia (Low HB), HCT/PCV; Reduced RBC;</a:t>
            </a:r>
          </a:p>
          <a:p>
            <a:pPr lvl="1" eaLnBrk="1" latinLnBrk="1" hangingPunct="1"/>
            <a:r>
              <a:t>MCV, MCH – variable may be high in megaloblastic</a:t>
            </a:r>
          </a:p>
          <a:p>
            <a:pPr lvl="1" eaLnBrk="1" latinLnBrk="1" hangingPunct="1"/>
            <a:r>
              <a:t>Leucocytosis</a:t>
            </a:r>
          </a:p>
          <a:p>
            <a:pPr lvl="1" eaLnBrk="1" latinLnBrk="1" hangingPunct="1"/>
            <a:r>
              <a:t>Thrombocytosis</a:t>
            </a:r>
          </a:p>
          <a:p>
            <a:pPr lvl="0" eaLnBrk="1" latinLnBrk="1" hangingPunct="1"/>
            <a:r>
              <a:t>Reticulocyte count – increased (except aplastic crisis)</a:t>
            </a:r>
          </a:p>
          <a:p>
            <a:pPr lvl="0" eaLnBrk="1" latinLnBrk="1" hangingPunct="1"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1816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0"/>
            <a:ext cx="45720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83" name="TextBox 1048782"/>
          <p:cNvSpPr txBox="1"/>
          <p:nvPr/>
        </p:nvSpPr>
        <p:spPr>
          <a:xfrm>
            <a:off x="0" y="5257800"/>
            <a:ext cx="4495800" cy="9461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>
                <a:ea typeface="Arial" charset="0"/>
              </a:rPr>
              <a:t>Appearance of sickle cells on a stained blood film.</a:t>
            </a:r>
          </a:p>
        </p:txBody>
      </p:sp>
      <p:sp>
        <p:nvSpPr>
          <p:cNvPr id="1048784" name="TextBox 1048783"/>
          <p:cNvSpPr txBox="1"/>
          <p:nvPr/>
        </p:nvSpPr>
        <p:spPr>
          <a:xfrm>
            <a:off x="4800600" y="5181600"/>
            <a:ext cx="4343400" cy="9461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>
                <a:ea typeface="Arial" charset="0"/>
              </a:rPr>
              <a:t>Appearance of a sickled cell in the blood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Content Placeholder 104878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PBF: </a:t>
            </a:r>
          </a:p>
          <a:p>
            <a:pPr lvl="1" eaLnBrk="1" latinLnBrk="1" hangingPunct="1"/>
            <a:r>
              <a:t>Sickle cells, target cells, other poikilocytes, macrocytes, polychromasia, red cells (NRBCS)</a:t>
            </a:r>
          </a:p>
          <a:p>
            <a:pPr lvl="0" eaLnBrk="1" latinLnBrk="1" hangingPunct="1"/>
            <a:endParaRPr/>
          </a:p>
          <a:p>
            <a:pPr lvl="0" eaLnBrk="1" latinLnBrk="1" hangingPunct="1"/>
            <a:r>
              <a:t>Sickling test – positive in SCD and sickle cell trait; not recommended in infants (false negative)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04879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Reduced HB solubility</a:t>
            </a:r>
          </a:p>
        </p:txBody>
      </p:sp>
      <p:pic>
        <p:nvPicPr>
          <p:cNvPr id="2097171" name="Content Placeholder 209717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3025" y="1600200"/>
            <a:ext cx="64579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ext Placeholder 104879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buNone/>
            </a:pPr>
            <a:r>
              <a:rPr lang="en-US" altLang="en-US" sz="2800" b="1">
                <a:latin typeface="Arial" charset="0"/>
              </a:rPr>
              <a:t>- LDH</a:t>
            </a:r>
          </a:p>
          <a:p>
            <a:pPr lvl="0" eaLnBrk="1" latinLnBrk="1" hangingPunct="1">
              <a:buNone/>
            </a:pPr>
            <a:endParaRPr lang="en-US" altLang="en-US" sz="2800" b="1">
              <a:latin typeface="Arial" charset="0"/>
            </a:endParaRPr>
          </a:p>
          <a:p>
            <a:pPr lvl="0" eaLnBrk="1" latinLnBrk="1" hangingPunct="1">
              <a:buNone/>
            </a:pPr>
            <a:r>
              <a:rPr lang="en-US" altLang="en-US" sz="2800" b="1">
                <a:latin typeface="Arial" charset="0"/>
              </a:rPr>
              <a:t>- Haemoglobin Electrophoresis</a:t>
            </a:r>
          </a:p>
          <a:p>
            <a:pPr lvl="0" eaLnBrk="1" latinLnBrk="1" hangingPunct="1"/>
            <a:r>
              <a:rPr sz="2800">
                <a:latin typeface="Arial" charset="0"/>
              </a:rPr>
              <a:t>Different types of HBs have different surface charge which determine the elecrtrophoretic mobility and gives a specific bands on  electrophoretic paper </a:t>
            </a:r>
          </a:p>
          <a:p>
            <a:pPr lvl="0" eaLnBrk="1" latinLnBrk="1" hangingPunct="1">
              <a:buNone/>
            </a:pPr>
            <a:endParaRPr sz="2800" b="1"/>
          </a:p>
          <a:p>
            <a:pPr lvl="0" eaLnBrk="1" latinLnBrk="1" hangingPunct="1">
              <a:buNone/>
            </a:pPr>
            <a:r>
              <a:rPr sz="2800" b="1"/>
              <a:t>- Others </a:t>
            </a:r>
          </a:p>
          <a:p>
            <a:pPr lvl="0" eaLnBrk="1" latinLnBrk="1" hangingPunct="1"/>
            <a:r>
              <a:rPr sz="2800">
                <a:latin typeface="Arial" charset="0"/>
              </a:rPr>
              <a:t>Isoelectric focusing, High performance liquid chromatography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638800"/>
          </a:xfrm>
        </p:spPr>
        <p:txBody>
          <a:bodyPr/>
          <a:lstStyle/>
          <a:p>
            <a:r>
              <a:rPr lang="en-US" dirty="0" smtClean="0"/>
              <a:t>CMI</a:t>
            </a:r>
          </a:p>
          <a:p>
            <a:endParaRPr lang="en-US" dirty="0"/>
          </a:p>
          <a:p>
            <a:pPr lvl="1"/>
            <a:r>
              <a:rPr lang="en-US" dirty="0"/>
              <a:t>RBC sensitized by </a:t>
            </a:r>
            <a:r>
              <a:rPr lang="en-US" dirty="0" err="1"/>
              <a:t>IgG</a:t>
            </a:r>
            <a:r>
              <a:rPr lang="en-US" dirty="0"/>
              <a:t> is destroyed by cells of the RES</a:t>
            </a:r>
          </a:p>
          <a:p>
            <a:pPr lvl="1"/>
            <a:r>
              <a:rPr lang="en-US" dirty="0"/>
              <a:t>Tissue macrophages express receptors binding </a:t>
            </a:r>
            <a:r>
              <a:rPr lang="en-US" dirty="0" err="1"/>
              <a:t>Fc</a:t>
            </a:r>
            <a:r>
              <a:rPr lang="en-US" dirty="0"/>
              <a:t> portion of </a:t>
            </a:r>
            <a:r>
              <a:rPr lang="en-US" dirty="0" err="1"/>
              <a:t>IgG</a:t>
            </a:r>
            <a:r>
              <a:rPr lang="en-US" dirty="0"/>
              <a:t> molecule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62039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Content Placeholder 2097171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990600"/>
            <a:ext cx="2895600" cy="542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94" name="TextBox 1048793"/>
          <p:cNvSpPr txBox="1"/>
          <p:nvPr/>
        </p:nvSpPr>
        <p:spPr>
          <a:xfrm>
            <a:off x="685800" y="228600"/>
            <a:ext cx="54102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Arial" charset="0"/>
              </a:rPr>
              <a:t>HB electrophoresis on CAPEat alkaline pH</a:t>
            </a:r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5400" y="1295400"/>
            <a:ext cx="3341687" cy="4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95" name="TextBox 1048794"/>
          <p:cNvSpPr txBox="1"/>
          <p:nvPr/>
        </p:nvSpPr>
        <p:spPr>
          <a:xfrm>
            <a:off x="1828800" y="762000"/>
            <a:ext cx="2057400" cy="6461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Arial" charset="0"/>
              </a:rPr>
              <a:t>-                               +</a:t>
            </a:r>
            <a:r>
              <a:rPr sz="1800">
                <a:ea typeface="Arial" charset="0"/>
              </a:rPr>
              <a:t>                    	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Content Placeholder 104879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Tests for management:</a:t>
            </a:r>
          </a:p>
          <a:p>
            <a:pPr lvl="1" eaLnBrk="1" latinLnBrk="1" hangingPunct="1"/>
            <a:r>
              <a:t>LFT;</a:t>
            </a:r>
          </a:p>
          <a:p>
            <a:pPr lvl="1" eaLnBrk="1" latinLnBrk="1" hangingPunct="1"/>
            <a:r>
              <a:t>Renal function tests; </a:t>
            </a:r>
          </a:p>
          <a:p>
            <a:pPr lvl="1" eaLnBrk="1" latinLnBrk="1" hangingPunct="1"/>
            <a:r>
              <a:t>CXR</a:t>
            </a:r>
          </a:p>
          <a:p>
            <a:pPr lvl="1" eaLnBrk="1" latinLnBrk="1" hangingPunct="1"/>
            <a:r>
              <a:t>If febrile, blood culture and other cultures (urine etc)</a:t>
            </a:r>
          </a:p>
          <a:p>
            <a:pPr lvl="1" eaLnBrk="1" latinLnBrk="1" hangingPunct="1"/>
            <a:r>
              <a:t>Abdominal U/S  and tests to investigate for cholelithiasis, cholecystitis, pancreatitis</a:t>
            </a:r>
          </a:p>
          <a:p>
            <a:pPr lvl="1" eaLnBrk="1" latinLnBrk="1" hangingPunct="1"/>
            <a:r>
              <a:t>Transcranial doppler in CNS disease</a:t>
            </a:r>
          </a:p>
          <a:p>
            <a:pPr lvl="1" eaLnBrk="1" latinLnBrk="1" hangingPunct="1"/>
            <a:r>
              <a:t>Skeletal X-rays – e.g. hip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09717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137" y="2719387"/>
            <a:ext cx="8332787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Content Placeholder 104880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buNone/>
            </a:pPr>
            <a:r>
              <a:rPr lang="en-US" altLang="en-US" sz="2800"/>
              <a:t>(Paediatrician haematologist, neurologist, endocrinologist, ortho surgeon, counsellors, nursing, sickle cell patient and guardian groups)</a:t>
            </a:r>
          </a:p>
          <a:p>
            <a:pPr marL="0" lvl="0" indent="0" eaLnBrk="1" latinLnBrk="1" hangingPunct="1"/>
            <a:r>
              <a:rPr lang="en-US" altLang="en-US" sz="2800"/>
              <a:t>Extensive health maintenance</a:t>
            </a:r>
          </a:p>
          <a:p>
            <a:pPr marL="0" lvl="0" indent="0" eaLnBrk="1" latinLnBrk="1" hangingPunct="1"/>
            <a:r>
              <a:rPr lang="en-US" altLang="en-US" sz="2800"/>
              <a:t>Appropriate prophylactic measures</a:t>
            </a:r>
          </a:p>
          <a:p>
            <a:pPr marL="0" lvl="0" indent="0" eaLnBrk="1" latinLnBrk="1" hangingPunct="1"/>
            <a:r>
              <a:rPr lang="en-US" altLang="en-US" sz="2800"/>
              <a:t>Parental / patient education</a:t>
            </a:r>
          </a:p>
          <a:p>
            <a:pPr marL="0" lvl="0" indent="0" eaLnBrk="1" latinLnBrk="1" hangingPunct="1"/>
            <a:r>
              <a:rPr lang="en-US" altLang="en-US" sz="2800"/>
              <a:t>Psychosocial support, genetic counseling Prenatal testing testing 16-18wks by amniocentesis, chorionic Villous sampling 9-10wks of pregnancy</a:t>
            </a:r>
          </a:p>
          <a:p>
            <a:pPr marL="0" lvl="0" indent="0" eaLnBrk="1" latinLnBrk="1" hangingPunct="1"/>
            <a:r>
              <a:rPr lang="en-US" altLang="en-US" sz="2800"/>
              <a:t>Periodic medical assessment (chronic organ damage)</a:t>
            </a:r>
          </a:p>
          <a:p>
            <a:pPr marL="0" lvl="0" indent="0" eaLnBrk="1" latinLnBrk="1" hangingPunct="1"/>
            <a:r>
              <a:rPr lang="en-US" altLang="en-US" sz="2800"/>
              <a:t>Management of acute illness/crises</a:t>
            </a:r>
          </a:p>
        </p:txBody>
      </p:sp>
      <p:sp>
        <p:nvSpPr>
          <p:cNvPr id="1048804" name="Title 104880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r>
              <a:rPr lang="zh-CN" altLang="en-US"/>
              <a:t>Multidisciplinary approach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5425" y="2566987"/>
            <a:ext cx="889952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Title 10488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Epidemiology</a:t>
            </a:r>
          </a:p>
        </p:txBody>
      </p:sp>
      <p:sp>
        <p:nvSpPr>
          <p:cNvPr id="1048812" name="Content Placeholder 10488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Affects all races, generally prevalent in populations that evolved in humid climates where malaria was endemic.</a:t>
            </a:r>
          </a:p>
          <a:p>
            <a:pPr lvl="0" eaLnBrk="1" latinLnBrk="1" hangingPunct="1"/>
            <a:r>
              <a:rPr lang="en-US" altLang="en-US"/>
              <a:t>Particularly seen in people of Mediterranean origin (Greece, Italy, Portugal, Spain), Arabs (esp Palestinians/Palestinian descent), Asians.</a:t>
            </a:r>
          </a:p>
          <a:p>
            <a:pPr lvl="1" eaLnBrk="1" latinLnBrk="1" hangingPunct="1"/>
            <a:r>
              <a:t>The Maldives - highest worldwide incidence (carrier rate 18% 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Title 104881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endParaRPr lang="en-US" altLang="en-US"/>
          </a:p>
        </p:txBody>
      </p:sp>
      <p:pic>
        <p:nvPicPr>
          <p:cNvPr id="2097176" name="Content Placeholder 209717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1675" y="1600200"/>
            <a:ext cx="52006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Title 10488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Pathogenesis</a:t>
            </a:r>
          </a:p>
        </p:txBody>
      </p:sp>
      <p:sp>
        <p:nvSpPr>
          <p:cNvPr id="1048815" name="Content Placeholder 10488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Genetically determined heterogenous group of disorders </a:t>
            </a:r>
          </a:p>
          <a:p>
            <a:pPr lvl="0" eaLnBrk="1" latinLnBrk="1" hangingPunct="1"/>
            <a:r>
              <a:rPr lang="en-US" altLang="en-US"/>
              <a:t>Reduced synthesis of one or more types of </a:t>
            </a:r>
            <a:r>
              <a:t/>
            </a:r>
            <a:br/>
            <a:r>
              <a:rPr lang="en-US" altLang="en-US"/>
              <a:t>normal haemoglobin polypeptide chain</a:t>
            </a:r>
          </a:p>
          <a:p>
            <a:pPr lvl="0" eaLnBrk="1" latinLnBrk="1" hangingPunct="1"/>
            <a:r>
              <a:rPr lang="en-US" altLang="en-US"/>
              <a:t>Results in reduced haemoglobin</a:t>
            </a:r>
          </a:p>
          <a:p>
            <a:pPr lvl="0" eaLnBrk="1" latinLnBrk="1" hangingPunct="1"/>
            <a:endParaRPr lang="en-US" altLang="en-US"/>
          </a:p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04881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algn="l" eaLnBrk="1" latinLnBrk="1" hangingPunct="1"/>
            <a:r>
              <a:rPr lang="en-US" altLang="en-US" sz="3600"/>
              <a:t>Pathogenesis α Thal </a:t>
            </a:r>
          </a:p>
        </p:txBody>
      </p:sp>
      <p:sp>
        <p:nvSpPr>
          <p:cNvPr id="1048817" name="Content Placeholder 10488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An absence or deficiency of </a:t>
            </a:r>
            <a:r>
              <a:rPr lang="zh-CN" altLang="en-US">
                <a:ea typeface="Times New Roman" pitchFamily="18" charset="0"/>
              </a:rPr>
              <a:t>α-chain synthesis due to deletion of α-genes.</a:t>
            </a:r>
          </a:p>
          <a:p>
            <a:pPr lvl="0" eaLnBrk="1" latinLnBrk="1" hangingPunct="1">
              <a:lnSpc>
                <a:spcPct val="90000"/>
              </a:lnSpc>
            </a:pPr>
            <a:endParaRPr lang="zh-CN" altLang="en-US"/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The α Thal - involve genes HBA1 and HBA2, two gene loci therefore four alleles</a:t>
            </a:r>
            <a:r>
              <a:rPr lang="zh-CN" altLang="en-US">
                <a:solidFill>
                  <a:schemeClr val="lt1"/>
                </a:solidFill>
                <a:latin typeface="Arial" charset="0"/>
                <a:ea typeface="Times New Roman" pitchFamily="18" charset="0"/>
              </a:rPr>
              <a:t> </a:t>
            </a:r>
            <a:r>
              <a:rPr lang="zh-CN" altLang="en-US">
                <a:latin typeface="Arial" charset="0"/>
                <a:ea typeface="Times New Roman" pitchFamily="18" charset="0"/>
              </a:rPr>
              <a:t>α,α/α,α.</a:t>
            </a:r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baseline="30000"/>
              <a:t> </a:t>
            </a:r>
          </a:p>
          <a:p>
            <a:pPr lvl="0" eaLnBrk="1" latinLnBrk="1" hangingPunct="1">
              <a:lnSpc>
                <a:spcPct val="90000"/>
              </a:lnSpc>
            </a:pPr>
            <a:r>
              <a:t>Inheritance - Mendelian recessive </a:t>
            </a:r>
          </a:p>
          <a:p>
            <a:pPr lvl="0" eaLnBrk="1" latinLnBrk="1" hangingPunct="1">
              <a:lnSpc>
                <a:spcPct val="90000"/>
              </a:lnSpc>
            </a:pPr>
            <a:endParaRPr/>
          </a:p>
          <a:p>
            <a:pPr lvl="0" eaLnBrk="1" latinLnBrk="1" hangingPunct="1">
              <a:lnSpc>
                <a:spcPct val="90000"/>
              </a:lnSpc>
            </a:pPr>
            <a:r>
              <a:t>Assoc with deletion of the 16p chromosome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04881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algn="l" eaLnBrk="1" latinLnBrk="1" hangingPunct="1"/>
            <a:r>
              <a:rPr lang="en-US" altLang="en-US" sz="2800"/>
              <a:t>Pathogenesis α Thal cont.</a:t>
            </a:r>
          </a:p>
        </p:txBody>
      </p:sp>
      <p:sp>
        <p:nvSpPr>
          <p:cNvPr id="1048819" name="Content Placeholder 104881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buFontTx/>
              <a:buChar char="•"/>
            </a:pPr>
            <a:r>
              <a:rPr lang="en-US" altLang="en-US">
                <a:ea typeface="Times New Roman" pitchFamily="18" charset="0"/>
              </a:rPr>
              <a:t>↓</a:t>
            </a:r>
            <a:r>
              <a:rPr lang="zh-CN" altLang="en-US">
                <a:ea typeface="Times New Roman" pitchFamily="18" charset="0"/>
              </a:rPr>
              <a:t>α</a:t>
            </a:r>
            <a:r>
              <a:rPr lang="en-US" altLang="en-US">
                <a:ea typeface="Times New Roman" pitchFamily="18" charset="0"/>
              </a:rPr>
              <a:t>-chain synthesis </a:t>
            </a:r>
            <a:r>
              <a:rPr lang="zh-CN" altLang="en-US">
                <a:ea typeface="Times New Roman" pitchFamily="18" charset="0"/>
                <a:sym typeface="Wingdings" pitchFamily="2" charset="2"/>
              </a:rPr>
              <a:t>free γ</a:t>
            </a:r>
            <a:r>
              <a:rPr lang="en-US" altLang="en-US">
                <a:ea typeface="Times New Roman" pitchFamily="18" charset="0"/>
                <a:sym typeface="Wingdings" pitchFamily="2" charset="2"/>
              </a:rPr>
              <a:t>-chain in fetus &amp; </a:t>
            </a:r>
            <a:r>
              <a:rPr lang="zh-CN" altLang="en-US">
                <a:ea typeface="Times New Roman" pitchFamily="18" charset="0"/>
                <a:sym typeface="Wingdings" pitchFamily="2" charset="2"/>
              </a:rPr>
              <a:t>β</a:t>
            </a:r>
            <a:r>
              <a:rPr lang="en-US" altLang="en-US">
                <a:ea typeface="Times New Roman" pitchFamily="18" charset="0"/>
                <a:sym typeface="Wingdings" pitchFamily="2" charset="2"/>
              </a:rPr>
              <a:t>-chain in infant of 6 months and for rest of life</a:t>
            </a:r>
            <a:r>
              <a:rPr lang="zh-CN" altLang="en-US">
                <a:latin typeface="Arial" charset="0"/>
                <a:ea typeface="Times New Roman" pitchFamily="18" charset="0"/>
              </a:rPr>
              <a:t>.</a:t>
            </a:r>
          </a:p>
          <a:p>
            <a:pPr lvl="0" eaLnBrk="1" latinLnBrk="1" hangingPunct="1">
              <a:buFontTx/>
              <a:buChar char="•"/>
            </a:pPr>
            <a:endParaRPr lang="en-US" altLang="en-US">
              <a:ea typeface="Times New Roman" pitchFamily="18" charset="0"/>
            </a:endParaRPr>
          </a:p>
          <a:p>
            <a:pPr lvl="0" eaLnBrk="1" latinLnBrk="1" hangingPunct="1">
              <a:buFontTx/>
              <a:buChar char="•"/>
            </a:pPr>
            <a:r>
              <a:rPr lang="en-US" altLang="en-US">
                <a:ea typeface="Times New Roman" pitchFamily="18" charset="0"/>
              </a:rPr>
              <a:t>Complementary 4</a:t>
            </a:r>
            <a:r>
              <a:rPr lang="zh-CN" altLang="en-US">
                <a:ea typeface="Arial" charset="0"/>
              </a:rPr>
              <a:t>γ and 4</a:t>
            </a:r>
            <a:r>
              <a:rPr lang="en-US" altLang="en-US">
                <a:ea typeface="Times New Roman" pitchFamily="18" charset="0"/>
              </a:rPr>
              <a:t>β are aggregated </a:t>
            </a:r>
            <a:r>
              <a:rPr lang="zh-CN" altLang="en-US">
                <a:ea typeface="Times New Roman" pitchFamily="18" charset="0"/>
                <a:sym typeface="Wingdings" pitchFamily="2" charset="2"/>
              </a:rPr>
              <a:t> Hb Bart (</a:t>
            </a:r>
            <a:r>
              <a:rPr lang="en-US" altLang="en-US">
                <a:ea typeface="Times New Roman" pitchFamily="18" charset="0"/>
              </a:rPr>
              <a:t>4</a:t>
            </a:r>
            <a:r>
              <a:rPr lang="zh-CN" altLang="en-US">
                <a:ea typeface="Arial" charset="0"/>
              </a:rPr>
              <a:t>γ ) and HbH (4</a:t>
            </a:r>
            <a:r>
              <a:rPr lang="en-US" altLang="en-US">
                <a:ea typeface="Times New Roman" pitchFamily="18" charset="0"/>
              </a:rPr>
              <a:t>β ), respectively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/>
          <a:lstStyle/>
          <a:p>
            <a:r>
              <a:rPr lang="en-US" dirty="0" smtClean="0"/>
              <a:t>Immune mediated destruction of </a:t>
            </a:r>
            <a:r>
              <a:rPr lang="en-US" dirty="0" err="1" smtClean="0"/>
              <a:t>IgM</a:t>
            </a:r>
            <a:r>
              <a:rPr lang="en-US" dirty="0" smtClean="0"/>
              <a:t>-sensitized cells depends on C</a:t>
            </a:r>
            <a:r>
              <a:rPr lang="en-US" baseline="30000" dirty="0" smtClean="0"/>
              <a:t>I</a:t>
            </a:r>
            <a:r>
              <a:rPr lang="en-US" dirty="0" smtClean="0"/>
              <a:t> activation:</a:t>
            </a:r>
          </a:p>
          <a:p>
            <a:endParaRPr lang="en-US" dirty="0" smtClean="0"/>
          </a:p>
          <a:p>
            <a:r>
              <a:rPr lang="en-US" dirty="0" smtClean="0"/>
              <a:t>RBC destruction is mediated through 2 mechanisms:</a:t>
            </a:r>
          </a:p>
          <a:p>
            <a:pPr lvl="2"/>
            <a:r>
              <a:rPr lang="en-US" sz="2800" dirty="0" smtClean="0"/>
              <a:t>Direct C</a:t>
            </a:r>
            <a:r>
              <a:rPr lang="en-US" sz="2800" baseline="30000" dirty="0" smtClean="0"/>
              <a:t>I</a:t>
            </a:r>
            <a:r>
              <a:rPr lang="en-US" sz="2800" dirty="0" smtClean="0"/>
              <a:t> -induced cytolysis which occurs when there is massive activation of C</a:t>
            </a:r>
            <a:r>
              <a:rPr lang="en-US" sz="2800" baseline="30000" dirty="0" smtClean="0"/>
              <a:t>I</a:t>
            </a:r>
            <a:r>
              <a:rPr lang="en-US" sz="2800" dirty="0" smtClean="0"/>
              <a:t> </a:t>
            </a:r>
          </a:p>
          <a:p>
            <a:pPr lvl="2"/>
            <a:r>
              <a:rPr lang="en-US" sz="2800" dirty="0" smtClean="0"/>
              <a:t>C</a:t>
            </a:r>
            <a:r>
              <a:rPr lang="en-US" sz="2800" baseline="30000" dirty="0" smtClean="0"/>
              <a:t>I</a:t>
            </a:r>
            <a:r>
              <a:rPr lang="en-US" sz="2800" dirty="0" smtClean="0"/>
              <a:t> activation followed by recognition of C3 degradation products on RBC by specific receptors on RES mainly by liver macrophages (</a:t>
            </a:r>
            <a:r>
              <a:rPr lang="en-US" sz="2800" dirty="0" err="1" smtClean="0"/>
              <a:t>Kupffer</a:t>
            </a:r>
            <a:r>
              <a:rPr lang="en-US" sz="2800" dirty="0" smtClean="0"/>
              <a:t> cells)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60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04881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/>
              <a:t>β thalassemia</a:t>
            </a:r>
          </a:p>
        </p:txBody>
      </p:sp>
      <p:sp>
        <p:nvSpPr>
          <p:cNvPr id="1048821" name="Content Placeholder 1048820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~ 60-80m worldwide carry β beta thal trait </a:t>
            </a:r>
          </a:p>
          <a:p>
            <a:pPr lvl="0" eaLnBrk="1" latinLnBrk="1" hangingPunct="1"/>
            <a:r>
              <a:rPr lang="en-US" altLang="en-US"/>
              <a:t>Due to mutations in the HBB gene (chr 11) </a:t>
            </a:r>
          </a:p>
          <a:p>
            <a:pPr lvl="0" eaLnBrk="1" latinLnBrk="1" hangingPunct="1"/>
            <a:r>
              <a:rPr lang="en-US" altLang="en-US"/>
              <a:t>Inheritance - autosomal-recessive </a:t>
            </a:r>
          </a:p>
          <a:p>
            <a:pPr lvl="0" eaLnBrk="1" latinLnBrk="1" hangingPunct="1"/>
            <a:r>
              <a:rPr lang="en-US" altLang="en-US"/>
              <a:t>On basis of synthetic ability </a:t>
            </a:r>
            <a:r>
              <a:rPr lang="zh-CN" altLang="en-US">
                <a:ea typeface="Times New Roman" pitchFamily="18" charset="0"/>
              </a:rPr>
              <a:t>β</a:t>
            </a:r>
            <a:r>
              <a:rPr lang="en-US" altLang="en-US">
                <a:ea typeface="Times New Roman" pitchFamily="18" charset="0"/>
              </a:rPr>
              <a:t>-genes designated </a:t>
            </a:r>
          </a:p>
          <a:p>
            <a:pPr lvl="1" eaLnBrk="1" latinLnBrk="1" hangingPunct="1"/>
            <a:r>
              <a:rPr lang="zh-CN" altLang="en-US">
                <a:ea typeface="Times New Roman" pitchFamily="18" charset="0"/>
              </a:rPr>
              <a:t>β</a:t>
            </a:r>
            <a:r>
              <a:rPr lang="en-US" altLang="en-US">
                <a:ea typeface="Times New Roman" pitchFamily="18" charset="0"/>
              </a:rPr>
              <a:t> gene – synthesize normal amount of </a:t>
            </a:r>
            <a:r>
              <a:rPr lang="zh-CN" altLang="en-US">
                <a:ea typeface="Times New Roman" pitchFamily="18" charset="0"/>
              </a:rPr>
              <a:t>β</a:t>
            </a:r>
            <a:r>
              <a:rPr lang="en-US" altLang="en-US">
                <a:ea typeface="Times New Roman" pitchFamily="18" charset="0"/>
              </a:rPr>
              <a:t>-chain</a:t>
            </a:r>
          </a:p>
          <a:p>
            <a:pPr lvl="1" eaLnBrk="1" latinLnBrk="1" hangingPunct="1"/>
            <a:r>
              <a:rPr lang="zh-CN" altLang="en-US">
                <a:ea typeface="Times New Roman" pitchFamily="18" charset="0"/>
              </a:rPr>
              <a:t>β</a:t>
            </a:r>
            <a:r>
              <a:rPr lang="en-US" altLang="en-US" baseline="30000">
                <a:ea typeface="Times New Roman" pitchFamily="18" charset="0"/>
              </a:rPr>
              <a:t>+</a:t>
            </a:r>
            <a:r>
              <a:rPr lang="zh-CN" altLang="en-US">
                <a:ea typeface="Times New Roman" pitchFamily="18" charset="0"/>
              </a:rPr>
              <a:t> gene – synthesize reduced amount of β</a:t>
            </a:r>
            <a:r>
              <a:rPr lang="en-US" altLang="en-US">
                <a:ea typeface="Times New Roman" pitchFamily="18" charset="0"/>
              </a:rPr>
              <a:t>-chain</a:t>
            </a:r>
          </a:p>
          <a:p>
            <a:pPr lvl="1" eaLnBrk="1" latinLnBrk="1" hangingPunct="1"/>
            <a:r>
              <a:rPr lang="zh-CN" altLang="en-US">
                <a:ea typeface="Times New Roman" pitchFamily="18" charset="0"/>
              </a:rPr>
              <a:t>β</a:t>
            </a:r>
            <a:r>
              <a:rPr lang="en-US" altLang="en-US" baseline="30000">
                <a:ea typeface="Times New Roman" pitchFamily="18" charset="0"/>
              </a:rPr>
              <a:t>0</a:t>
            </a:r>
            <a:r>
              <a:rPr lang="zh-CN" altLang="en-US">
                <a:ea typeface="Times New Roman" pitchFamily="18" charset="0"/>
              </a:rPr>
              <a:t> gene – cannot synthesize  β</a:t>
            </a:r>
            <a:r>
              <a:rPr lang="en-US" altLang="en-US">
                <a:ea typeface="Times New Roman" pitchFamily="18" charset="0"/>
              </a:rPr>
              <a:t>-chain</a:t>
            </a:r>
          </a:p>
          <a:p>
            <a:pPr lvl="0" eaLnBrk="1" latinLnBrk="1" hangingPunct="1"/>
            <a:endParaRPr lang="en-US" altLang="en-US"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04882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647700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n-US" altLang="en-US" sz="2400">
                <a:latin typeface="Arial" charset="0"/>
              </a:rPr>
              <a:t>Pathophysiology of </a:t>
            </a:r>
            <a:r>
              <a:rPr lang="zh-CN" altLang="en-US" sz="2400">
                <a:latin typeface="Arial" charset="0"/>
                <a:ea typeface="Times New Roman" pitchFamily="18" charset="0"/>
              </a:rPr>
              <a:t>β</a:t>
            </a:r>
            <a:r>
              <a:rPr lang="en-US" altLang="en-US" sz="2400">
                <a:latin typeface="Arial" charset="0"/>
                <a:ea typeface="Times New Roman" pitchFamily="18" charset="0"/>
              </a:rPr>
              <a:t>-Thalassaemia</a:t>
            </a:r>
          </a:p>
        </p:txBody>
      </p:sp>
      <p:sp>
        <p:nvSpPr>
          <p:cNvPr id="1048823" name="Text Placeholder 1048822"/>
          <p:cNvSpPr>
            <a:spLocks noGrp="1"/>
          </p:cNvSpPr>
          <p:nvPr>
            <p:ph type="body" idx="1"/>
          </p:nvPr>
        </p:nvSpPr>
        <p:spPr>
          <a:xfrm>
            <a:off x="685800" y="1208087"/>
            <a:ext cx="7772400" cy="431800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" charset="0"/>
              </a:rPr>
              <a:t>Various mutation in </a:t>
            </a:r>
            <a:r>
              <a:rPr lang="zh-CN" altLang="en-US" sz="2400">
                <a:latin typeface="Arial" charset="0"/>
                <a:ea typeface="Times New Roman" pitchFamily="18" charset="0"/>
              </a:rPr>
              <a:t>β</a:t>
            </a:r>
            <a:r>
              <a:rPr lang="en-US" altLang="en-US" sz="2400">
                <a:latin typeface="Arial" charset="0"/>
                <a:ea typeface="Times New Roman" pitchFamily="18" charset="0"/>
              </a:rPr>
              <a:t>-gene</a:t>
            </a:r>
          </a:p>
        </p:txBody>
      </p:sp>
      <p:sp>
        <p:nvSpPr>
          <p:cNvPr id="1048824" name="Rectangle 1048823"/>
          <p:cNvSpPr/>
          <p:nvPr/>
        </p:nvSpPr>
        <p:spPr>
          <a:xfrm>
            <a:off x="755650" y="2073275"/>
            <a:ext cx="7772400" cy="360362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342900" lvl="0" indent="-342900" algn="ctr" eaLnBrk="1" latin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latin typeface="Arial" charset="0"/>
                <a:ea typeface="Arial" charset="0"/>
              </a:rPr>
              <a:t>Complete or partial absence of </a:t>
            </a:r>
            <a:r>
              <a:rPr lang="zh-CN" altLang="en-US" sz="1800" b="1">
                <a:latin typeface="Arial" charset="0"/>
                <a:ea typeface="Times New Roman" pitchFamily="18" charset="0"/>
              </a:rPr>
              <a:t>β</a:t>
            </a:r>
            <a:r>
              <a:rPr lang="en-US" altLang="en-US" sz="1800" b="1">
                <a:latin typeface="Arial" charset="0"/>
                <a:ea typeface="Times New Roman" pitchFamily="18" charset="0"/>
              </a:rPr>
              <a:t>-chain</a:t>
            </a:r>
          </a:p>
        </p:txBody>
      </p:sp>
      <p:sp>
        <p:nvSpPr>
          <p:cNvPr id="1048825" name="Rectangle 1048824"/>
          <p:cNvSpPr/>
          <p:nvPr/>
        </p:nvSpPr>
        <p:spPr>
          <a:xfrm>
            <a:off x="755650" y="2936875"/>
            <a:ext cx="7772400" cy="576262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342900" lvl="0" indent="-342900" algn="ctr" eaLnBrk="1" latin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latin typeface="Arial" charset="0"/>
                <a:ea typeface="Arial" charset="0"/>
              </a:rPr>
              <a:t>Decreased adult HbA</a:t>
            </a:r>
          </a:p>
        </p:txBody>
      </p:sp>
      <p:sp>
        <p:nvSpPr>
          <p:cNvPr id="1048826" name="Down Arrow 1048825"/>
          <p:cNvSpPr/>
          <p:nvPr/>
        </p:nvSpPr>
        <p:spPr>
          <a:xfrm>
            <a:off x="4067175" y="1639887"/>
            <a:ext cx="287337" cy="333375"/>
          </a:xfrm>
          <a:prstGeom prst="downArrow">
            <a:avLst>
              <a:gd name="adj1" fmla="val 50000"/>
              <a:gd name="adj2" fmla="val 29005"/>
            </a:avLst>
          </a:prstGeom>
          <a:solidFill>
            <a:schemeClr val="accent1"/>
          </a:solidFill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Arial" charset="0"/>
            </a:endParaRPr>
          </a:p>
        </p:txBody>
      </p:sp>
      <p:sp>
        <p:nvSpPr>
          <p:cNvPr id="1048827" name="Down Arrow 1048826"/>
          <p:cNvSpPr/>
          <p:nvPr/>
        </p:nvSpPr>
        <p:spPr>
          <a:xfrm>
            <a:off x="4067175" y="2432050"/>
            <a:ext cx="287337" cy="404812"/>
          </a:xfrm>
          <a:prstGeom prst="downArrow">
            <a:avLst>
              <a:gd name="adj1" fmla="val 50000"/>
              <a:gd name="adj2" fmla="val 35221"/>
            </a:avLst>
          </a:prstGeom>
          <a:solidFill>
            <a:schemeClr val="accent1"/>
          </a:solidFill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Arial" charset="0"/>
            </a:endParaRPr>
          </a:p>
        </p:txBody>
      </p:sp>
      <p:sp>
        <p:nvSpPr>
          <p:cNvPr id="1048828" name="Rectangle 1048827"/>
          <p:cNvSpPr/>
          <p:nvPr/>
        </p:nvSpPr>
        <p:spPr>
          <a:xfrm>
            <a:off x="827087" y="3657600"/>
            <a:ext cx="7772400" cy="576262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342900" lvl="0" indent="-342900" algn="ctr" eaLnBrk="1" latinLnBrk="1" hangingPunct="1">
              <a:lnSpc>
                <a:spcPct val="90000"/>
              </a:lnSpc>
              <a:buFontTx/>
              <a:buNone/>
            </a:pPr>
            <a:r>
              <a:rPr lang="zh-CN" altLang="en-US" sz="1800" b="1">
                <a:latin typeface="Arial" charset="0"/>
                <a:ea typeface="Times New Roman" pitchFamily="18" charset="0"/>
              </a:rPr>
              <a:t>α</a:t>
            </a:r>
            <a:r>
              <a:rPr lang="en-US" altLang="en-US" sz="1800" b="1">
                <a:latin typeface="Arial" charset="0"/>
                <a:ea typeface="Times New Roman" pitchFamily="18" charset="0"/>
              </a:rPr>
              <a:t>-chain synthesis remain normal</a:t>
            </a:r>
          </a:p>
        </p:txBody>
      </p:sp>
      <p:sp>
        <p:nvSpPr>
          <p:cNvPr id="1048829" name="Down Arrow 1048828"/>
          <p:cNvSpPr/>
          <p:nvPr/>
        </p:nvSpPr>
        <p:spPr>
          <a:xfrm>
            <a:off x="4067175" y="4232275"/>
            <a:ext cx="287337" cy="404812"/>
          </a:xfrm>
          <a:prstGeom prst="downArrow">
            <a:avLst>
              <a:gd name="adj1" fmla="val 50000"/>
              <a:gd name="adj2" fmla="val 35221"/>
            </a:avLst>
          </a:prstGeom>
          <a:solidFill>
            <a:schemeClr val="accent1"/>
          </a:solidFill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Arial" charset="0"/>
            </a:endParaRPr>
          </a:p>
        </p:txBody>
      </p:sp>
      <p:sp>
        <p:nvSpPr>
          <p:cNvPr id="1048830" name="Rectangle 1048829"/>
          <p:cNvSpPr/>
          <p:nvPr/>
        </p:nvSpPr>
        <p:spPr>
          <a:xfrm>
            <a:off x="827087" y="4665662"/>
            <a:ext cx="7772400" cy="792162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342900" lvl="0" indent="-342900" eaLnBrk="1" latin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charset="0"/>
                <a:ea typeface="Times New Roman" pitchFamily="18" charset="0"/>
              </a:rPr>
              <a:t>	</a:t>
            </a:r>
            <a:r>
              <a:rPr lang="zh-CN" altLang="en-US" sz="1800" b="1">
                <a:latin typeface="Arial" charset="0"/>
                <a:ea typeface="Times New Roman" pitchFamily="18" charset="0"/>
              </a:rPr>
              <a:t>Free α</a:t>
            </a:r>
            <a:r>
              <a:rPr lang="en-US" altLang="en-US" sz="1800" b="1">
                <a:latin typeface="Arial" charset="0"/>
                <a:ea typeface="Times New Roman" pitchFamily="18" charset="0"/>
              </a:rPr>
              <a:t>-chain – unstable and precipitate within normoblasts as insoluble inclusions</a:t>
            </a:r>
          </a:p>
        </p:txBody>
      </p:sp>
      <p:sp>
        <p:nvSpPr>
          <p:cNvPr id="1048831" name="TextBox 1048830"/>
          <p:cNvSpPr txBox="1"/>
          <p:nvPr/>
        </p:nvSpPr>
        <p:spPr>
          <a:xfrm>
            <a:off x="755650" y="5816600"/>
            <a:ext cx="7920037" cy="646112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charset="0"/>
                <a:ea typeface="Arial" charset="0"/>
              </a:rPr>
              <a:t>Cell membrane damage &amp; impaired DNA synthesis </a:t>
            </a:r>
            <a:r>
              <a:rPr sz="1800" b="1">
                <a:latin typeface="Arial" charset="0"/>
                <a:ea typeface="Arial" charset="0"/>
                <a:sym typeface="Wingdings" pitchFamily="2" charset="2"/>
              </a:rPr>
              <a:t>apoptosis i.e. ineffective erythropoeisis</a:t>
            </a:r>
          </a:p>
        </p:txBody>
      </p:sp>
      <p:sp>
        <p:nvSpPr>
          <p:cNvPr id="1048832" name="Down Arrow 1048831"/>
          <p:cNvSpPr/>
          <p:nvPr/>
        </p:nvSpPr>
        <p:spPr>
          <a:xfrm>
            <a:off x="4067175" y="5484812"/>
            <a:ext cx="287337" cy="404812"/>
          </a:xfrm>
          <a:prstGeom prst="downArrow">
            <a:avLst>
              <a:gd name="adj1" fmla="val 50000"/>
              <a:gd name="adj2" fmla="val 35221"/>
            </a:avLst>
          </a:prstGeom>
          <a:solidFill>
            <a:schemeClr val="accent1"/>
          </a:solidFill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Arial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ext Placeholder 1048832"/>
          <p:cNvSpPr>
            <a:spLocks noGrp="1"/>
          </p:cNvSpPr>
          <p:nvPr>
            <p:ph type="body" idx="1"/>
          </p:nvPr>
        </p:nvSpPr>
        <p:spPr>
          <a:xfrm>
            <a:off x="684212" y="10668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sz="220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zh-CN" altLang="en-US" sz="3000"/>
              <a:t>Severity of the disease depends on the nature of the mutation</a:t>
            </a:r>
          </a:p>
          <a:p>
            <a:pPr lvl="1" eaLnBrk="1" latinLnBrk="1" hangingPunct="1"/>
            <a:r>
              <a:rPr sz="2600"/>
              <a:t>β</a:t>
            </a:r>
            <a:r>
              <a:rPr sz="2600" baseline="30000"/>
              <a:t>o</a:t>
            </a:r>
            <a:r>
              <a:rPr sz="2600"/>
              <a:t> or β thal major  - lack formation of any β chains (most severe form)</a:t>
            </a:r>
          </a:p>
          <a:p>
            <a:pPr lvl="1" eaLnBrk="1" latinLnBrk="1" hangingPunct="1"/>
            <a:r>
              <a:rPr sz="2600"/>
              <a:t>β</a:t>
            </a:r>
            <a:r>
              <a:rPr sz="2600" baseline="30000"/>
              <a:t>+</a:t>
            </a:r>
            <a:r>
              <a:rPr sz="2600"/>
              <a:t> or β thal intermedia if some β chain formation  </a:t>
            </a:r>
          </a:p>
          <a:p>
            <a:pPr lvl="0" eaLnBrk="1" latinLnBrk="1" hangingPunct="1"/>
            <a:endParaRPr sz="3000"/>
          </a:p>
          <a:p>
            <a:pPr lvl="0" eaLnBrk="1" latinLnBrk="1" hangingPunct="1"/>
            <a:r>
              <a:rPr sz="3000"/>
              <a:t>Relative excess α chains  - bind to the RBC  membranes, causing membrane damage, or toxic aggregates  at high concentrations</a:t>
            </a:r>
          </a:p>
          <a:p>
            <a:pPr lvl="0" eaLnBrk="1" latinLnBrk="1" hangingPunct="1"/>
            <a:endParaRPr sz="2200">
              <a:latin typeface="Arial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Content Placeholder 104883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n-US" altLang="en-US"/>
              <a:t>~ 3% of adult HB is alpha and delta chains</a:t>
            </a:r>
          </a:p>
          <a:p>
            <a:pPr lvl="0" eaLnBrk="1" latinLnBrk="1" hangingPunct="1"/>
            <a:r>
              <a:rPr lang="en-US" altLang="en-US"/>
              <a:t>Like β thal, mutations affecting ability of gene to produce </a:t>
            </a:r>
            <a:r>
              <a:rPr>
                <a:latin typeface="Symbol" pitchFamily="18" charset="2"/>
              </a:rPr>
              <a:t>d </a:t>
            </a:r>
            <a:r>
              <a:t>delta chains can occur</a:t>
            </a:r>
          </a:p>
          <a:p>
            <a:pPr lvl="0" eaLnBrk="1" latinLnBrk="1" hangingPunct="1"/>
            <a:r>
              <a:t>Thal can co-exist with other hemoglobinopathies:</a:t>
            </a:r>
          </a:p>
          <a:p>
            <a:pPr lvl="1" eaLnBrk="1" latinLnBrk="1" hangingPunct="1"/>
            <a:r>
              <a:t>hemoglobin E/thalassemia: common in Cambodia, Thailand, and parts of India</a:t>
            </a:r>
          </a:p>
          <a:p>
            <a:pPr lvl="1" eaLnBrk="1" latinLnBrk="1" hangingPunct="1"/>
            <a:r>
              <a:t>hemoglobin S/thalassemia, common in African and Mediterranean populations</a:t>
            </a:r>
          </a:p>
          <a:p>
            <a:pPr lvl="1" eaLnBrk="1" latinLnBrk="1" hangingPunct="1"/>
            <a:r>
              <a:t>hemoglobin C/thalassemia: common in Mediterranean and African populations,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09717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36762" y="2773362"/>
            <a:ext cx="5480050" cy="156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09717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685800"/>
            <a:ext cx="2303462" cy="2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5" name="Rectangle 1048834"/>
          <p:cNvSpPr/>
          <p:nvPr/>
        </p:nvSpPr>
        <p:spPr>
          <a:xfrm>
            <a:off x="827087" y="4343400"/>
            <a:ext cx="7772400" cy="1893887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  <a:ea typeface="Arial" charset="0"/>
              </a:rPr>
              <a:t>Anaemia:  Inadequate production + ineffective erythropoiesis + haemolysis </a:t>
            </a: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sz="2800">
                <a:latin typeface="Arial" charset="0"/>
                <a:ea typeface="Times New Roman" pitchFamily="18" charset="0"/>
              </a:rPr>
              <a:t>Jaundice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Content Placeholder 2097178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351155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Picture 2097179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0" y="228600"/>
            <a:ext cx="45339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6" name="TextBox 1048835"/>
          <p:cNvSpPr txBox="1"/>
          <p:nvPr/>
        </p:nvSpPr>
        <p:spPr>
          <a:xfrm>
            <a:off x="152400" y="5029200"/>
            <a:ext cx="6096000" cy="1384300"/>
          </a:xfrm>
          <a:prstGeom prst="rect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ea typeface="Arial" charset="0"/>
              </a:rPr>
              <a:t>Thalassaemia  facies:</a:t>
            </a:r>
            <a:r>
              <a:rPr sz="2800">
                <a:latin typeface="Arial" charset="0"/>
                <a:ea typeface="Times New Roman" pitchFamily="18" charset="0"/>
              </a:rPr>
              <a:t>  Erythropoiesis</a:t>
            </a:r>
            <a:r>
              <a:rPr sz="2800">
                <a:latin typeface="Arial" charset="0"/>
                <a:ea typeface="Arial" charset="0"/>
              </a:rPr>
              <a:t> </a:t>
            </a:r>
            <a:r>
              <a:rPr sz="2800">
                <a:latin typeface="Arial" charset="0"/>
                <a:ea typeface="Arial" charset="0"/>
                <a:sym typeface="Wingdings" pitchFamily="2" charset="2"/>
              </a:rPr>
              <a:t></a:t>
            </a:r>
            <a:r>
              <a:rPr sz="2800">
                <a:latin typeface="Arial" charset="0"/>
                <a:ea typeface="Times New Roman" pitchFamily="18" charset="0"/>
                <a:sym typeface="Wingdings" pitchFamily="2" charset="2"/>
              </a:rPr>
              <a:t>marrow expansion &amp; thinning of </a:t>
            </a: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sz="2800">
                <a:latin typeface="Arial" charset="0"/>
                <a:ea typeface="Times New Roman" pitchFamily="18" charset="0"/>
                <a:sym typeface="Wingdings" pitchFamily="2" charset="2"/>
              </a:rPr>
              <a:t>cortex of skull bone</a:t>
            </a:r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77000" y="3733800"/>
            <a:ext cx="2157412" cy="2808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3" name="Straight Arrow Connector 3145732"/>
          <p:cNvCxnSpPr>
            <a:cxnSpLocks/>
          </p:cNvCxnSpPr>
          <p:nvPr/>
        </p:nvCxnSpPr>
        <p:spPr>
          <a:xfrm rot="5400000" flipH="1" flipV="1">
            <a:off x="3162299" y="5295900"/>
            <a:ext cx="381000" cy="3175"/>
          </a:xfrm>
          <a:prstGeom prst="straightConnector1">
            <a:avLst/>
          </a:prstGeom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arrow" w="med" len="med"/>
          </a:ln>
        </p:spPr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Rectangle 1048839"/>
          <p:cNvSpPr/>
          <p:nvPr/>
        </p:nvSpPr>
        <p:spPr>
          <a:xfrm>
            <a:off x="684212" y="3798887"/>
            <a:ext cx="7772400" cy="2449512"/>
          </a:xfrm>
          <a:prstGeom prst="rect">
            <a:avLst/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miter/>
          </a:ln>
        </p:spPr>
        <p:txBody>
          <a:bodyPr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ea typeface="Times New Roman" pitchFamily="18" charset="0"/>
                <a:sym typeface="Wingdings" pitchFamily="2" charset="2"/>
              </a:rPr>
              <a:t>Hepatosplenomegaly, Organomegaly:</a:t>
            </a:r>
          </a:p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sz="2800">
                <a:ea typeface="Times New Roman" pitchFamily="18" charset="0"/>
                <a:sym typeface="Wingdings" pitchFamily="2" charset="2"/>
              </a:rPr>
              <a:t> </a:t>
            </a:r>
            <a:r>
              <a:rPr sz="2800">
                <a:ea typeface="Times New Roman" pitchFamily="18" charset="0"/>
              </a:rPr>
              <a:t>↑Haemolysis </a:t>
            </a:r>
            <a:r>
              <a:rPr sz="2800">
                <a:ea typeface="Times New Roman" pitchFamily="18" charset="0"/>
                <a:sym typeface="Wingdings" pitchFamily="2" charset="2"/>
              </a:rPr>
              <a:t>,</a:t>
            </a:r>
            <a:r>
              <a:rPr sz="2800">
                <a:ea typeface="Arial" charset="0"/>
              </a:rPr>
              <a:t> extramedullary haemopoiesis in liver, spleen</a:t>
            </a:r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650" y="476250"/>
            <a:ext cx="3048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3" name="Picture 209718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1900" y="188912"/>
            <a:ext cx="2232025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09718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1371600"/>
            <a:ext cx="40386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41" name="TextBox 1048840"/>
          <p:cNvSpPr txBox="1"/>
          <p:nvPr/>
        </p:nvSpPr>
        <p:spPr>
          <a:xfrm>
            <a:off x="1676400" y="533400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ea typeface="Arial" charset="0"/>
              </a:rPr>
              <a:t>Hair on end appearance</a:t>
            </a:r>
          </a:p>
        </p:txBody>
      </p:sp>
      <p:pic>
        <p:nvPicPr>
          <p:cNvPr id="2097185" name="Picture 209718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3600" y="1905000"/>
            <a:ext cx="249872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09718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0650" y="2627312"/>
            <a:ext cx="6656387" cy="156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2871</Words>
  <Application>Microsoft Office PowerPoint</Application>
  <PresentationFormat>On-screen Show (4:3)</PresentationFormat>
  <Paragraphs>559</Paragraphs>
  <Slides>105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Haemolysis:  Acquired red cell defects</vt:lpstr>
      <vt:lpstr>Lecture outline</vt:lpstr>
      <vt:lpstr>Learning objectives</vt:lpstr>
      <vt:lpstr>Acquired causes of haemolysis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induced immune anaemia</vt:lpstr>
      <vt:lpstr>PowerPoint Presentation</vt:lpstr>
      <vt:lpstr>Non immune mechanisms</vt:lpstr>
      <vt:lpstr>PowerPoint Presentation</vt:lpstr>
      <vt:lpstr>PowerPoint Presentation</vt:lpstr>
      <vt:lpstr>Spleen</vt:lpstr>
      <vt:lpstr>Paroxysmal Nocturnal Haemoglobinuria</vt:lpstr>
      <vt:lpstr>Laboratory Workup</vt:lpstr>
      <vt:lpstr>Blood film </vt:lpstr>
      <vt:lpstr>Biochemical tests for haemolysis</vt:lpstr>
      <vt:lpstr>PowerPoint Presentation</vt:lpstr>
      <vt:lpstr>PowerPoint Presentation</vt:lpstr>
      <vt:lpstr>PowerPoint Presentation</vt:lpstr>
      <vt:lpstr>PowerPoint Presentation</vt:lpstr>
      <vt:lpstr>Thank you for participating! Any last questions?</vt:lpstr>
      <vt:lpstr>CONGENITAL HEMOLYTIC ANAEMIAS   1. HAEMOGLOBIN DISORDERS 2. ENZYMOPATHIES 3. MEMBRANOPATHIES</vt:lpstr>
      <vt:lpstr>INTRODUCTION</vt:lpstr>
      <vt:lpstr>LECTURE OUTLINE</vt:lpstr>
      <vt:lpstr>HAEMOGLOBINOPATHIES</vt:lpstr>
      <vt:lpstr>PATTERN OF HEMOGLOBINOPATHIES   INHERITANCE</vt:lpstr>
      <vt:lpstr>Classification</vt:lpstr>
      <vt:lpstr>NOMENCLATURE-structural abnormalities</vt:lpstr>
      <vt:lpstr>PowerPoint Presentation</vt:lpstr>
      <vt:lpstr>Introduction:</vt:lpstr>
      <vt:lpstr>PowerPoint Presentation</vt:lpstr>
      <vt:lpstr>Epidemiology</vt:lpstr>
      <vt:lpstr>PowerPoint Presentation</vt:lpstr>
      <vt:lpstr>PowerPoint Presentation</vt:lpstr>
      <vt:lpstr>Epidemiology- Kenya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Inheritance: Autosomal recessive</vt:lpstr>
      <vt:lpstr>PowerPoint Presentation</vt:lpstr>
      <vt:lpstr>PowerPoint Presentation</vt:lpstr>
      <vt:lpstr>PowerPoint Presentation</vt:lpstr>
      <vt:lpstr>Sickle cell crises</vt:lpstr>
      <vt:lpstr>Sickle cell crises </vt:lpstr>
      <vt:lpstr>PowerPoint Presentation</vt:lpstr>
      <vt:lpstr>Manifestations of sickle cell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Dactylitis (Hand-Foot syndrome)</vt:lpstr>
      <vt:lpstr>Skeletal abnormalities</vt:lpstr>
      <vt:lpstr>PowerPoint Presentation</vt:lpstr>
      <vt:lpstr>Work up</vt:lpstr>
      <vt:lpstr>PowerPoint Presentation</vt:lpstr>
      <vt:lpstr>PowerPoint Presentation</vt:lpstr>
      <vt:lpstr>Reduced HB solubility</vt:lpstr>
      <vt:lpstr>PowerPoint Presentation</vt:lpstr>
      <vt:lpstr>PowerPoint Presentation</vt:lpstr>
      <vt:lpstr>PowerPoint Presentation</vt:lpstr>
      <vt:lpstr>PowerPoint Presentation</vt:lpstr>
      <vt:lpstr>Multidisciplinary approach</vt:lpstr>
      <vt:lpstr>PowerPoint Presentation</vt:lpstr>
      <vt:lpstr>Epidemiology</vt:lpstr>
      <vt:lpstr>PowerPoint Presentation</vt:lpstr>
      <vt:lpstr>Pathogenesis</vt:lpstr>
      <vt:lpstr>Pathogenesis α Thal </vt:lpstr>
      <vt:lpstr>Pathogenesis α Thal cont.</vt:lpstr>
      <vt:lpstr>β thalassemia</vt:lpstr>
      <vt:lpstr>Pathophysiology of β-Thalassaemia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Findings: FBC</vt:lpstr>
      <vt:lpstr>Thal major</vt:lpstr>
      <vt:lpstr>Thal minor</vt:lpstr>
      <vt:lpstr>Haemoglobin Electrophoresis</vt:lpstr>
      <vt:lpstr>Principles of management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HEMOLYTIC ANAEMIAS   1. HAEMOGLOBIN DISORDERS 2. ENZYMOPATHIES 3. MEMBRANOPATHIES</dc:title>
  <cp:lastModifiedBy>Effie Nailah</cp:lastModifiedBy>
  <cp:revision>3</cp:revision>
  <dcterms:created xsi:type="dcterms:W3CDTF">2016-08-10T11:19:36Z</dcterms:created>
  <dcterms:modified xsi:type="dcterms:W3CDTF">2016-09-09T13:50:15Z</dcterms:modified>
</cp:coreProperties>
</file>