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3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001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5524"/>
            <a:ext cx="12192000" cy="58324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/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0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4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3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3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ECDD8-1A38-49BA-8DDD-A4E6C2A4ED0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111D-9555-4E6E-8D79-36212DD5E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6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ACQUIRED HEMOLYTIC ANEMIAS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PROF. GITHANGA</a:t>
            </a:r>
          </a:p>
          <a:p>
            <a:endParaRPr lang="en-US" b="1" dirty="0"/>
          </a:p>
          <a:p>
            <a:r>
              <a:rPr lang="en-US" b="1" dirty="0" smtClean="0"/>
              <a:t>DATE: 10/10/2016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040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TBC</a:t>
            </a:r>
          </a:p>
          <a:p>
            <a:pPr lvl="1"/>
            <a:r>
              <a:rPr lang="en-US" sz="3200" dirty="0" err="1" smtClean="0"/>
              <a:t>Hb</a:t>
            </a:r>
            <a:r>
              <a:rPr lang="en-US" sz="3200" dirty="0" smtClean="0"/>
              <a:t>, HCT &amp; RBC low</a:t>
            </a:r>
          </a:p>
          <a:p>
            <a:pPr lvl="1"/>
            <a:r>
              <a:rPr lang="en-US" sz="3200" dirty="0" smtClean="0"/>
              <a:t>MCV, MCH </a:t>
            </a:r>
            <a:r>
              <a:rPr lang="en-US" sz="3200" dirty="0" smtClean="0">
                <a:sym typeface="Wingdings" panose="05000000000000000000" pitchFamily="2" charset="2"/>
              </a:rPr>
              <a:t> variable</a:t>
            </a:r>
          </a:p>
          <a:p>
            <a:pPr lvl="1"/>
            <a:r>
              <a:rPr lang="en-US" sz="3200" dirty="0">
                <a:sym typeface="Wingdings" panose="05000000000000000000" pitchFamily="2" charset="2"/>
              </a:rPr>
              <a:t>R</a:t>
            </a:r>
            <a:r>
              <a:rPr lang="en-US" sz="3200" dirty="0" smtClean="0">
                <a:sym typeface="Wingdings" panose="05000000000000000000" pitchFamily="2" charset="2"/>
              </a:rPr>
              <a:t>BC, Platelets  Variable</a:t>
            </a:r>
          </a:p>
          <a:p>
            <a:pPr lvl="1"/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PBF in cold IHA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Red cells auto-agglutinate</a:t>
            </a:r>
          </a:p>
          <a:p>
            <a:pPr lvl="1"/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Reticulocytes are elevated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989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Bilirubinemia</a:t>
            </a:r>
            <a:r>
              <a:rPr lang="en-US" sz="3200" dirty="0" smtClean="0"/>
              <a:t> (increased indirect bilirubin)</a:t>
            </a:r>
          </a:p>
          <a:p>
            <a:endParaRPr lang="en-US" sz="3200" dirty="0" smtClean="0"/>
          </a:p>
          <a:p>
            <a:r>
              <a:rPr lang="en-US" sz="3200" dirty="0" smtClean="0"/>
              <a:t>LDH increased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Haptoglobulin</a:t>
            </a:r>
            <a:r>
              <a:rPr lang="en-US" sz="3200" dirty="0" smtClean="0"/>
              <a:t>, </a:t>
            </a:r>
            <a:r>
              <a:rPr lang="en-US" sz="3200" dirty="0" err="1" smtClean="0"/>
              <a:t>hemopexin</a:t>
            </a:r>
            <a:r>
              <a:rPr lang="en-US" sz="3200" dirty="0" smtClean="0"/>
              <a:t> decreased</a:t>
            </a:r>
          </a:p>
          <a:p>
            <a:endParaRPr lang="en-US" sz="3200" dirty="0" smtClean="0"/>
          </a:p>
          <a:p>
            <a:r>
              <a:rPr lang="en-US" sz="3200" dirty="0" smtClean="0"/>
              <a:t>Urinalysis</a:t>
            </a:r>
          </a:p>
          <a:p>
            <a:pPr lvl="1"/>
            <a:r>
              <a:rPr lang="en-US" sz="3200" dirty="0" smtClean="0"/>
              <a:t>Hemosiderin, </a:t>
            </a:r>
            <a:r>
              <a:rPr lang="en-US" sz="3200" dirty="0" err="1" smtClean="0"/>
              <a:t>hemoglobinuria</a:t>
            </a:r>
            <a:r>
              <a:rPr lang="en-US" sz="3200" dirty="0" smtClean="0"/>
              <a:t> in intravascular hemolysis</a:t>
            </a:r>
          </a:p>
          <a:p>
            <a:pPr lvl="1"/>
            <a:r>
              <a:rPr lang="en-US" sz="3200" dirty="0" err="1" smtClean="0"/>
              <a:t>Urobilinogen</a:t>
            </a:r>
            <a:r>
              <a:rPr lang="en-US" sz="3200" dirty="0" smtClean="0"/>
              <a:t> (extravascular)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2311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Warm AIHA</a:t>
            </a:r>
          </a:p>
          <a:p>
            <a:pPr lvl="1"/>
            <a:r>
              <a:rPr lang="en-US" sz="3200" dirty="0" smtClean="0"/>
              <a:t>DAT positive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sym typeface="Wingdings" panose="05000000000000000000" pitchFamily="2" charset="2"/>
              </a:rPr>
              <a:t>IgG</a:t>
            </a:r>
            <a:r>
              <a:rPr lang="en-US" sz="3200" dirty="0" smtClean="0">
                <a:sym typeface="Wingdings" panose="05000000000000000000" pitchFamily="2" charset="2"/>
              </a:rPr>
              <a:t> % C</a:t>
            </a:r>
            <a:r>
              <a:rPr lang="en-US" sz="3200" baseline="30000" dirty="0" smtClean="0">
                <a:sym typeface="Wingdings" panose="05000000000000000000" pitchFamily="2" charset="2"/>
              </a:rPr>
              <a:t>1</a:t>
            </a:r>
            <a:r>
              <a:rPr lang="en-US" sz="3200" dirty="0" smtClean="0">
                <a:sym typeface="Wingdings" panose="05000000000000000000" pitchFamily="2" charset="2"/>
              </a:rPr>
              <a:t>/IgA on RBC 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Autoantibody may show </a:t>
            </a:r>
            <a:r>
              <a:rPr lang="en-US" sz="3200" dirty="0" err="1" smtClean="0">
                <a:sym typeface="Wingdings" panose="05000000000000000000" pitchFamily="2" charset="2"/>
              </a:rPr>
              <a:t>specifity</a:t>
            </a:r>
            <a:r>
              <a:rPr lang="en-US" sz="3200" dirty="0" smtClean="0">
                <a:sym typeface="Wingdings" panose="05000000000000000000" pitchFamily="2" charset="2"/>
              </a:rPr>
              <a:t> for Rh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Tests to detect drug-mediated hemolysis</a:t>
            </a:r>
          </a:p>
          <a:p>
            <a:pPr lvl="1"/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Cold IHA</a:t>
            </a:r>
            <a:endParaRPr lang="en-US" sz="3200" dirty="0">
              <a:sym typeface="Wingdings" panose="05000000000000000000" pitchFamily="2" charset="2"/>
            </a:endParaRP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C</a:t>
            </a:r>
            <a:r>
              <a:rPr lang="en-US" sz="3200" baseline="30000" dirty="0" smtClean="0">
                <a:sym typeface="Wingdings" panose="05000000000000000000" pitchFamily="2" charset="2"/>
              </a:rPr>
              <a:t>1</a:t>
            </a:r>
            <a:r>
              <a:rPr lang="en-US" sz="3200" dirty="0" smtClean="0">
                <a:sym typeface="Wingdings" panose="05000000000000000000" pitchFamily="2" charset="2"/>
              </a:rPr>
              <a:t> detected on RBC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Paroxysmal Cold </a:t>
            </a:r>
            <a:r>
              <a:rPr lang="en-US" sz="3200" dirty="0" err="1" smtClean="0">
                <a:sym typeface="Wingdings" panose="05000000000000000000" pitchFamily="2" charset="2"/>
              </a:rPr>
              <a:t>Hemoglobinuria</a:t>
            </a:r>
            <a:r>
              <a:rPr lang="en-US" sz="3200" dirty="0" smtClean="0">
                <a:sym typeface="Wingdings" panose="05000000000000000000" pitchFamily="2" charset="2"/>
              </a:rPr>
              <a:t>  </a:t>
            </a:r>
            <a:r>
              <a:rPr lang="en-US" sz="3200" dirty="0" err="1" smtClean="0">
                <a:sym typeface="Wingdings" panose="05000000000000000000" pitchFamily="2" charset="2"/>
              </a:rPr>
              <a:t>Donath</a:t>
            </a:r>
            <a:r>
              <a:rPr lang="en-US" sz="3200" dirty="0" smtClean="0">
                <a:sym typeface="Wingdings" panose="05000000000000000000" pitchFamily="2" charset="2"/>
              </a:rPr>
              <a:t>-Landsteiner antibody (</a:t>
            </a:r>
            <a:r>
              <a:rPr lang="en-US" sz="3200" dirty="0" err="1" smtClean="0">
                <a:sym typeface="Wingdings" panose="05000000000000000000" pitchFamily="2" charset="2"/>
              </a:rPr>
              <a:t>IgG</a:t>
            </a:r>
            <a:r>
              <a:rPr lang="en-US" sz="3200" dirty="0" smtClean="0">
                <a:sym typeface="Wingdings" panose="05000000000000000000" pitchFamily="2" charset="2"/>
              </a:rPr>
              <a:t> type; biphasic, binds at cold and causes hemolysis at warm temperatures)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9413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NON-IMMUNE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 smtClean="0"/>
              <a:t>Infections e.g. </a:t>
            </a:r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smtClean="0"/>
              <a:t>Malaria</a:t>
            </a:r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err="1" smtClean="0"/>
              <a:t>Babesia</a:t>
            </a:r>
            <a:endParaRPr lang="en-US" sz="3200" dirty="0" smtClean="0"/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err="1" smtClean="0"/>
              <a:t>Clostridial</a:t>
            </a:r>
            <a:r>
              <a:rPr lang="en-US" sz="3200" dirty="0" smtClean="0"/>
              <a:t> sepsis and other bacterial infections</a:t>
            </a:r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err="1" smtClean="0"/>
              <a:t>Bartonellosis</a:t>
            </a:r>
            <a:r>
              <a:rPr lang="en-US" sz="3200" dirty="0" smtClean="0"/>
              <a:t> (</a:t>
            </a:r>
            <a:r>
              <a:rPr lang="en-US" sz="3200" dirty="0" err="1" smtClean="0"/>
              <a:t>Oroya</a:t>
            </a:r>
            <a:r>
              <a:rPr lang="en-US" sz="3200" dirty="0" smtClean="0"/>
              <a:t> fever)</a:t>
            </a:r>
          </a:p>
          <a:p>
            <a:pPr marL="571500" indent="-571500">
              <a:buFont typeface="+mj-lt"/>
              <a:buAutoNum type="romanUcPeriod"/>
            </a:pPr>
            <a:endParaRPr lang="en-US" sz="3200" dirty="0" smtClean="0"/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/>
              <a:t>Chemical and physical agents</a:t>
            </a:r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smtClean="0"/>
              <a:t>Lead, chlorate, arsine poisoning</a:t>
            </a:r>
          </a:p>
          <a:p>
            <a:pPr marL="1028700" lvl="1" indent="-571500">
              <a:buFont typeface="+mj-lt"/>
              <a:buAutoNum type="alphaLcParenR"/>
            </a:pPr>
            <a:r>
              <a:rPr lang="en-US" sz="3200" dirty="0" smtClean="0"/>
              <a:t>Wilson’s disease</a:t>
            </a:r>
          </a:p>
          <a:p>
            <a:pPr marL="1028700" lvl="1" indent="-571500">
              <a:buFont typeface="+mj-lt"/>
              <a:buAutoNum type="alphaLcParenR"/>
            </a:pPr>
            <a:endParaRPr lang="en-US" sz="3200" dirty="0" smtClean="0"/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/>
              <a:t>Hyper-</a:t>
            </a:r>
            <a:r>
              <a:rPr lang="en-US" sz="3200" dirty="0" err="1" smtClean="0"/>
              <a:t>splenism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588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RED CELL FRAGMENTATION SYNDDOMES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MAHA</a:t>
            </a:r>
          </a:p>
          <a:p>
            <a:pPr lvl="1"/>
            <a:r>
              <a:rPr lang="en-US" sz="3200" dirty="0" smtClean="0"/>
              <a:t>HTN disease</a:t>
            </a:r>
          </a:p>
          <a:p>
            <a:pPr lvl="1"/>
            <a:r>
              <a:rPr lang="en-US" sz="3200" dirty="0" smtClean="0"/>
              <a:t>DIC</a:t>
            </a:r>
            <a:br>
              <a:rPr lang="en-US" sz="3200" dirty="0" smtClean="0"/>
            </a:br>
            <a:r>
              <a:rPr lang="en-US" sz="3200" dirty="0" smtClean="0"/>
              <a:t>HUS &amp; TTP</a:t>
            </a:r>
          </a:p>
          <a:p>
            <a:pPr lvl="1"/>
            <a:r>
              <a:rPr lang="en-US" sz="3200" dirty="0" err="1" smtClean="0"/>
              <a:t>Vasculitis</a:t>
            </a:r>
            <a:endParaRPr lang="en-US" sz="3200" dirty="0" smtClean="0"/>
          </a:p>
          <a:p>
            <a:pPr lvl="1"/>
            <a:r>
              <a:rPr lang="en-US" sz="3200" dirty="0" smtClean="0"/>
              <a:t>March </a:t>
            </a:r>
            <a:r>
              <a:rPr lang="en-US" sz="3200" dirty="0" err="1" smtClean="0"/>
              <a:t>hemoglobinuria</a:t>
            </a:r>
            <a:r>
              <a:rPr lang="en-US" sz="3200" dirty="0" smtClean="0"/>
              <a:t>/Long distance runners</a:t>
            </a:r>
          </a:p>
          <a:p>
            <a:pPr lvl="1"/>
            <a:r>
              <a:rPr lang="en-US" sz="3200" dirty="0" smtClean="0"/>
              <a:t>Synthetic cardiac valves</a:t>
            </a:r>
          </a:p>
          <a:p>
            <a:pPr lvl="1"/>
            <a:r>
              <a:rPr lang="en-US" sz="3200" dirty="0" smtClean="0"/>
              <a:t>Pregnancy related </a:t>
            </a:r>
            <a:r>
              <a:rPr lang="en-US" sz="3200" dirty="0" smtClean="0">
                <a:sym typeface="Wingdings" panose="05000000000000000000" pitchFamily="2" charset="2"/>
              </a:rPr>
              <a:t> Pre-</a:t>
            </a:r>
            <a:r>
              <a:rPr lang="en-US" sz="3200" dirty="0" err="1" smtClean="0">
                <a:sym typeface="Wingdings" panose="05000000000000000000" pitchFamily="2" charset="2"/>
              </a:rPr>
              <a:t>eclampsia</a:t>
            </a:r>
            <a:r>
              <a:rPr lang="en-US" sz="3200" dirty="0" smtClean="0">
                <a:sym typeface="Wingdings" panose="05000000000000000000" pitchFamily="2" charset="2"/>
              </a:rPr>
              <a:t>, HELLP (Hemolysis, Elevated Liver Proteins &amp; Low Platelets)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1955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PAROXYSMAL NOCTURNAL HEMOGLOBINURIA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Uncommon acquired clonal disorder due to an acquired somatic mutation</a:t>
            </a:r>
          </a:p>
          <a:p>
            <a:endParaRPr lang="en-US" sz="3200" dirty="0" smtClean="0"/>
          </a:p>
          <a:p>
            <a:r>
              <a:rPr lang="en-US" sz="3200" dirty="0" smtClean="0"/>
              <a:t>Acquired membrane defect of RBC rendering cell sensitive to C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 mediated </a:t>
            </a:r>
            <a:r>
              <a:rPr lang="en-US" sz="3200" dirty="0" err="1" smtClean="0"/>
              <a:t>lysis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Complement is activated when one is sleeping </a:t>
            </a:r>
            <a:r>
              <a:rPr lang="en-US" sz="3200" dirty="0" smtClean="0">
                <a:sym typeface="Wingdings" panose="05000000000000000000" pitchFamily="2" charset="2"/>
              </a:rPr>
              <a:t> low pH; on waking dark cola urine in the morning is noted that wears of during the day  chronic intravascular hemolysis</a:t>
            </a: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err="1" smtClean="0">
                <a:sym typeface="Wingdings" panose="05000000000000000000" pitchFamily="2" charset="2"/>
              </a:rPr>
              <a:t>Hemosiderinuria</a:t>
            </a:r>
            <a:endParaRPr lang="en-US" sz="3200" dirty="0" smtClean="0">
              <a:sym typeface="Wingdings" panose="05000000000000000000" pitchFamily="2" charset="2"/>
            </a:endParaRP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Thrombosis of large veins  intermittent abdominal pain if of large vessels</a:t>
            </a:r>
          </a:p>
          <a:p>
            <a:endParaRPr lang="en-US" sz="3200" dirty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Diagnostics test  </a:t>
            </a:r>
            <a:r>
              <a:rPr lang="en-US" sz="3200" b="1" dirty="0" smtClean="0">
                <a:sym typeface="Wingdings" panose="05000000000000000000" pitchFamily="2" charset="2"/>
              </a:rPr>
              <a:t>Hams test (serum acidified </a:t>
            </a:r>
            <a:r>
              <a:rPr lang="en-US" sz="3200" b="1" dirty="0" err="1" smtClean="0">
                <a:sym typeface="Wingdings" panose="05000000000000000000" pitchFamily="2" charset="2"/>
              </a:rPr>
              <a:t>lysis</a:t>
            </a:r>
            <a:r>
              <a:rPr lang="en-US" sz="3200" b="1" dirty="0" smtClean="0">
                <a:sym typeface="Wingdings" panose="05000000000000000000" pitchFamily="2" charset="2"/>
              </a:rPr>
              <a:t> test)</a:t>
            </a:r>
          </a:p>
          <a:p>
            <a:endParaRPr lang="en-US" sz="3200" b="1" dirty="0" smtClean="0">
              <a:sym typeface="Wingdings" panose="05000000000000000000" pitchFamily="2" charset="2"/>
            </a:endParaRPr>
          </a:p>
          <a:p>
            <a:r>
              <a:rPr lang="en-US" sz="3200" b="1" dirty="0" smtClean="0">
                <a:sym typeface="Wingdings" panose="05000000000000000000" pitchFamily="2" charset="2"/>
              </a:rPr>
              <a:t>Flow </a:t>
            </a:r>
            <a:r>
              <a:rPr lang="en-US" sz="3200" b="1" dirty="0" err="1" smtClean="0">
                <a:sym typeface="Wingdings" panose="05000000000000000000" pitchFamily="2" charset="2"/>
              </a:rPr>
              <a:t>cytometry</a:t>
            </a:r>
            <a:r>
              <a:rPr lang="en-US" sz="3200" b="1" dirty="0" smtClean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also detects abnormal clone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5153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WORK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investigations</a:t>
            </a:r>
          </a:p>
          <a:p>
            <a:pPr lvl="1"/>
            <a:r>
              <a:rPr lang="en-US" dirty="0" smtClean="0"/>
              <a:t>PBF</a:t>
            </a:r>
          </a:p>
          <a:p>
            <a:pPr lvl="2"/>
            <a:r>
              <a:rPr lang="en-US" dirty="0" smtClean="0"/>
              <a:t>Polychromatic</a:t>
            </a:r>
          </a:p>
          <a:p>
            <a:pPr lvl="2"/>
            <a:r>
              <a:rPr lang="en-US" dirty="0" smtClean="0"/>
              <a:t>Fragments </a:t>
            </a:r>
            <a:r>
              <a:rPr lang="en-US" dirty="0" smtClean="0">
                <a:sym typeface="Wingdings" panose="05000000000000000000" pitchFamily="2" charset="2"/>
              </a:rPr>
              <a:t> MAHA</a:t>
            </a:r>
            <a:endParaRPr lang="en-US" dirty="0" smtClean="0"/>
          </a:p>
          <a:p>
            <a:pPr lvl="2"/>
            <a:r>
              <a:rPr lang="en-US" dirty="0" smtClean="0"/>
              <a:t>Helmet cells </a:t>
            </a:r>
          </a:p>
          <a:p>
            <a:pPr lvl="2"/>
            <a:r>
              <a:rPr lang="en-US" dirty="0" smtClean="0"/>
              <a:t>Nucleated RBCs</a:t>
            </a:r>
          </a:p>
          <a:p>
            <a:pPr lvl="2"/>
            <a:r>
              <a:rPr lang="en-US" dirty="0" smtClean="0"/>
              <a:t>Malaria parasite</a:t>
            </a:r>
          </a:p>
          <a:p>
            <a:pPr lvl="1"/>
            <a:r>
              <a:rPr lang="en-US" dirty="0" smtClean="0"/>
              <a:t>TBC</a:t>
            </a:r>
          </a:p>
          <a:p>
            <a:pPr lvl="1"/>
            <a:r>
              <a:rPr lang="en-US" dirty="0" smtClean="0"/>
              <a:t>Biochemical tests</a:t>
            </a:r>
          </a:p>
          <a:p>
            <a:pPr lvl="1"/>
            <a:r>
              <a:rPr lang="en-US" dirty="0" smtClean="0"/>
              <a:t>Red blood survival [</a:t>
            </a:r>
            <a:r>
              <a:rPr lang="en-US" baseline="30000" dirty="0" smtClean="0"/>
              <a:t>51</a:t>
            </a:r>
            <a:r>
              <a:rPr lang="en-US" dirty="0" smtClean="0"/>
              <a:t>Cr] survival</a:t>
            </a:r>
          </a:p>
          <a:p>
            <a:pPr lvl="2"/>
            <a:r>
              <a:rPr lang="en-US" dirty="0" smtClean="0"/>
              <a:t>Rarely used</a:t>
            </a:r>
          </a:p>
          <a:p>
            <a:pPr lvl="2"/>
            <a:r>
              <a:rPr lang="en-US" dirty="0" smtClean="0"/>
              <a:t>Can demonstrate shortened RBC life-span secondary to hemolysis and site of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36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Acquired HA may be immune or non-immune</a:t>
            </a:r>
          </a:p>
          <a:p>
            <a:pPr lvl="1"/>
            <a:r>
              <a:rPr lang="en-US" dirty="0" smtClean="0"/>
              <a:t>Immune Hemolytic anemia</a:t>
            </a:r>
          </a:p>
          <a:p>
            <a:pPr lvl="2"/>
            <a:r>
              <a:rPr lang="en-US" dirty="0" smtClean="0"/>
              <a:t>Warm</a:t>
            </a:r>
          </a:p>
          <a:p>
            <a:pPr lvl="3"/>
            <a:r>
              <a:rPr lang="en-US" dirty="0" smtClean="0"/>
              <a:t>Involves </a:t>
            </a:r>
            <a:r>
              <a:rPr lang="en-US" dirty="0" err="1" smtClean="0"/>
              <a:t>IgG</a:t>
            </a:r>
            <a:endParaRPr lang="en-US" dirty="0" smtClean="0"/>
          </a:p>
          <a:p>
            <a:pPr lvl="3"/>
            <a:r>
              <a:rPr lang="en-US" dirty="0" smtClean="0"/>
              <a:t>Extravascular RBC destruction</a:t>
            </a:r>
          </a:p>
          <a:p>
            <a:pPr lvl="2"/>
            <a:r>
              <a:rPr lang="en-US" dirty="0" smtClean="0"/>
              <a:t>Cold</a:t>
            </a:r>
          </a:p>
          <a:p>
            <a:pPr lvl="3"/>
            <a:r>
              <a:rPr lang="en-US" dirty="0" smtClean="0"/>
              <a:t>Involves </a:t>
            </a:r>
            <a:r>
              <a:rPr lang="en-US" dirty="0" err="1" smtClean="0"/>
              <a:t>IgM</a:t>
            </a:r>
            <a:endParaRPr lang="en-US" dirty="0" smtClean="0"/>
          </a:p>
          <a:p>
            <a:pPr lvl="3"/>
            <a:r>
              <a:rPr lang="en-US" dirty="0" smtClean="0"/>
              <a:t>Intravascular destruction</a:t>
            </a:r>
          </a:p>
          <a:p>
            <a:r>
              <a:rPr lang="en-US" dirty="0" smtClean="0"/>
              <a:t>Clinical features</a:t>
            </a:r>
          </a:p>
          <a:p>
            <a:pPr lvl="1"/>
            <a:r>
              <a:rPr lang="en-US" dirty="0" smtClean="0"/>
              <a:t>Pallor</a:t>
            </a:r>
          </a:p>
          <a:p>
            <a:pPr lvl="1"/>
            <a:r>
              <a:rPr lang="en-US" dirty="0" smtClean="0"/>
              <a:t>Jaundice</a:t>
            </a:r>
          </a:p>
          <a:p>
            <a:pPr lvl="1"/>
            <a:r>
              <a:rPr lang="en-US" dirty="0" smtClean="0"/>
              <a:t>Splenomegaly</a:t>
            </a:r>
          </a:p>
          <a:p>
            <a:pPr lvl="1"/>
            <a:r>
              <a:rPr lang="en-US" dirty="0" err="1" smtClean="0"/>
              <a:t>Acrocyanosis</a:t>
            </a:r>
            <a:endParaRPr lang="en-US" dirty="0" smtClean="0"/>
          </a:p>
          <a:p>
            <a:r>
              <a:rPr lang="en-US" dirty="0" smtClean="0"/>
              <a:t>Features of underlying cause</a:t>
            </a:r>
          </a:p>
          <a:p>
            <a:r>
              <a:rPr lang="en-US" dirty="0" smtClean="0"/>
              <a:t>Investigations</a:t>
            </a:r>
          </a:p>
          <a:p>
            <a:pPr lvl="1"/>
            <a:r>
              <a:rPr lang="en-US" dirty="0" smtClean="0"/>
              <a:t>To show hemolysis</a:t>
            </a:r>
          </a:p>
          <a:p>
            <a:pPr lvl="1"/>
            <a:r>
              <a:rPr lang="en-US" dirty="0" smtClean="0"/>
              <a:t>DAT for IHA</a:t>
            </a:r>
            <a:br>
              <a:rPr lang="en-US" dirty="0" smtClean="0"/>
            </a:br>
            <a:r>
              <a:rPr lang="en-US" dirty="0" smtClean="0"/>
              <a:t>Special tests performed (antibody identification, </a:t>
            </a:r>
            <a:r>
              <a:rPr lang="en-US" dirty="0"/>
              <a:t>P</a:t>
            </a:r>
            <a:r>
              <a:rPr lang="en-US" dirty="0" smtClean="0"/>
              <a:t>NH diagnosis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72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TYPED BY EFFIE NAILAH</a:t>
            </a:r>
          </a:p>
          <a:p>
            <a:pPr marL="0" indent="0" algn="ctr">
              <a:buNone/>
            </a:pPr>
            <a:endParaRPr lang="en-US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AS WE GROW OLDER, WE DON’T LOSE FRIENDS WE JUST LEARN WHO THE REAL ONES ARE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JESUS LOVES YOU ALWAYS.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8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IMMUNE HEMOLYTIC 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0102"/>
            <a:ext cx="12192000" cy="6057898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Warm type</a:t>
            </a:r>
          </a:p>
          <a:p>
            <a:r>
              <a:rPr lang="en-US" sz="3200" dirty="0" smtClean="0"/>
              <a:t>Autoimmune</a:t>
            </a:r>
          </a:p>
          <a:p>
            <a:pPr lvl="1"/>
            <a:r>
              <a:rPr lang="en-US" sz="3200" dirty="0" smtClean="0"/>
              <a:t>Idiopathic</a:t>
            </a:r>
          </a:p>
          <a:p>
            <a:pPr lvl="1"/>
            <a:r>
              <a:rPr lang="en-US" sz="3200" dirty="0" smtClean="0"/>
              <a:t>Secondary</a:t>
            </a:r>
          </a:p>
          <a:p>
            <a:pPr lvl="2"/>
            <a:r>
              <a:rPr lang="en-US" sz="3200" dirty="0" smtClean="0"/>
              <a:t>Autoimmune diseases</a:t>
            </a:r>
          </a:p>
          <a:p>
            <a:pPr lvl="2"/>
            <a:r>
              <a:rPr lang="en-US" sz="3200" dirty="0" err="1" smtClean="0"/>
              <a:t>Lympho</a:t>
            </a:r>
            <a:r>
              <a:rPr lang="en-US" sz="3200" dirty="0" smtClean="0"/>
              <a:t>-proliferative Disease</a:t>
            </a:r>
          </a:p>
          <a:p>
            <a:pPr lvl="2"/>
            <a:r>
              <a:rPr lang="en-US" sz="3200" dirty="0" smtClean="0"/>
              <a:t>Drugs</a:t>
            </a:r>
          </a:p>
          <a:p>
            <a:r>
              <a:rPr lang="en-US" sz="3200" dirty="0" err="1" smtClean="0"/>
              <a:t>Allo</a:t>
            </a:r>
            <a:r>
              <a:rPr lang="en-US" sz="3200" dirty="0" smtClean="0"/>
              <a:t>-immune</a:t>
            </a:r>
          </a:p>
          <a:p>
            <a:pPr lvl="1"/>
            <a:r>
              <a:rPr lang="en-US" sz="3200" dirty="0" smtClean="0"/>
              <a:t>HTR (Hemolytic Transfusion Reaction)</a:t>
            </a:r>
          </a:p>
          <a:p>
            <a:pPr lvl="1"/>
            <a:r>
              <a:rPr lang="en-US" sz="3200" dirty="0" smtClean="0"/>
              <a:t>HDN; post-transplantation</a:t>
            </a:r>
          </a:p>
          <a:p>
            <a:pPr marL="0" indent="0">
              <a:buNone/>
            </a:pPr>
            <a:r>
              <a:rPr lang="en-US" sz="3200" b="1" dirty="0" smtClean="0"/>
              <a:t>Cold type</a:t>
            </a:r>
          </a:p>
          <a:p>
            <a:r>
              <a:rPr lang="en-US" sz="3200" dirty="0" smtClean="0"/>
              <a:t>Idiopathic</a:t>
            </a:r>
          </a:p>
          <a:p>
            <a:r>
              <a:rPr lang="en-US" sz="3200" dirty="0" smtClean="0"/>
              <a:t>Secondary</a:t>
            </a:r>
          </a:p>
          <a:p>
            <a:pPr lvl="1"/>
            <a:r>
              <a:rPr lang="en-US" sz="3200" dirty="0" smtClean="0"/>
              <a:t>Infections e.g. Mycoplasma </a:t>
            </a:r>
          </a:p>
          <a:p>
            <a:pPr lvl="1"/>
            <a:r>
              <a:rPr lang="en-US" sz="3200" dirty="0" smtClean="0"/>
              <a:t>Lymphoma</a:t>
            </a:r>
          </a:p>
          <a:p>
            <a:pPr lvl="1"/>
            <a:r>
              <a:rPr lang="en-US" sz="3200" dirty="0" smtClean="0"/>
              <a:t>Paroxysmal Cold </a:t>
            </a:r>
            <a:r>
              <a:rPr lang="en-US" sz="3200" dirty="0" err="1"/>
              <a:t>H</a:t>
            </a:r>
            <a:r>
              <a:rPr lang="en-US" sz="3200" dirty="0" err="1" smtClean="0"/>
              <a:t>emoglobinuria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202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Antibody against specific RBC antigen attaches onto the antigen on the cell</a:t>
            </a:r>
          </a:p>
          <a:p>
            <a:endParaRPr lang="en-US" sz="3200" dirty="0" smtClean="0"/>
          </a:p>
          <a:p>
            <a:r>
              <a:rPr lang="en-US" sz="3200" dirty="0" smtClean="0"/>
              <a:t>Antibody usually </a:t>
            </a:r>
            <a:r>
              <a:rPr lang="en-US" sz="3200" dirty="0" err="1" smtClean="0"/>
              <a:t>IgG</a:t>
            </a:r>
            <a:r>
              <a:rPr lang="en-US" sz="3200" dirty="0" smtClean="0"/>
              <a:t> (warm) or </a:t>
            </a:r>
            <a:r>
              <a:rPr lang="en-US" sz="3200" dirty="0" err="1" smtClean="0"/>
              <a:t>IgM</a:t>
            </a:r>
            <a:r>
              <a:rPr lang="en-US" sz="3200" dirty="0" smtClean="0"/>
              <a:t> (Cold)</a:t>
            </a:r>
          </a:p>
          <a:p>
            <a:pPr lvl="1"/>
            <a:r>
              <a:rPr lang="en-US" sz="3200" dirty="0" err="1" smtClean="0"/>
              <a:t>IgG</a:t>
            </a:r>
            <a:r>
              <a:rPr lang="en-US" sz="3200" dirty="0" smtClean="0"/>
              <a:t> coated cells are removed extra-</a:t>
            </a:r>
            <a:r>
              <a:rPr lang="en-US" sz="3200" dirty="0" err="1" smtClean="0"/>
              <a:t>vascularly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sym typeface="Wingdings" panose="05000000000000000000" pitchFamily="2" charset="2"/>
              </a:rPr>
              <a:t>Spherocytes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err="1" smtClean="0"/>
              <a:t>IgM</a:t>
            </a:r>
            <a:r>
              <a:rPr lang="en-US" sz="3200" dirty="0" smtClean="0"/>
              <a:t> antibodies can cause complement activation and RBC </a:t>
            </a:r>
            <a:r>
              <a:rPr lang="en-US" sz="3200" dirty="0" err="1" smtClean="0"/>
              <a:t>lysis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506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AIHA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Ig</a:t>
            </a:r>
            <a:r>
              <a:rPr lang="en-US" sz="3200" dirty="0" smtClean="0"/>
              <a:t> usually </a:t>
            </a:r>
            <a:r>
              <a:rPr lang="en-US" sz="3200" dirty="0" err="1" smtClean="0"/>
              <a:t>IgG</a:t>
            </a:r>
            <a:r>
              <a:rPr lang="en-US" sz="3200" dirty="0" smtClean="0"/>
              <a:t> attaches to RBC at 37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C</a:t>
            </a:r>
          </a:p>
          <a:p>
            <a:endParaRPr lang="en-US" sz="3200" dirty="0" smtClean="0"/>
          </a:p>
          <a:p>
            <a:r>
              <a:rPr lang="en-US" sz="3200" dirty="0" smtClean="0"/>
              <a:t>C3 may be involved </a:t>
            </a:r>
            <a:r>
              <a:rPr lang="en-US" sz="3200" dirty="0" smtClean="0">
                <a:sym typeface="Wingdings" panose="05000000000000000000" pitchFamily="2" charset="2"/>
              </a:rPr>
              <a:t> degraded to C3d</a:t>
            </a: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RBC is taken up by macrophages mainly in the spleen </a:t>
            </a: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Coated membrane lost  </a:t>
            </a:r>
            <a:r>
              <a:rPr lang="en-US" sz="3200" dirty="0" err="1" smtClean="0">
                <a:sym typeface="Wingdings" panose="05000000000000000000" pitchFamily="2" charset="2"/>
              </a:rPr>
              <a:t>spherocyte</a:t>
            </a:r>
            <a:r>
              <a:rPr lang="en-US" sz="3200" dirty="0" smtClean="0">
                <a:sym typeface="Wingdings" panose="05000000000000000000" pitchFamily="2" charset="2"/>
              </a:rPr>
              <a:t> formation  reduced SA:V ratio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555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AIHA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Ig</a:t>
            </a:r>
            <a:r>
              <a:rPr lang="en-US" sz="3200" dirty="0" smtClean="0"/>
              <a:t> usually </a:t>
            </a:r>
            <a:r>
              <a:rPr lang="en-US" sz="3200" dirty="0" err="1" smtClean="0"/>
              <a:t>IgM</a:t>
            </a:r>
            <a:r>
              <a:rPr lang="en-US" sz="3200" dirty="0" smtClean="0"/>
              <a:t> attaches to RBC mainly in periphery where temperatures are colder</a:t>
            </a:r>
          </a:p>
          <a:p>
            <a:endParaRPr lang="en-US" sz="3200" dirty="0" smtClean="0"/>
          </a:p>
          <a:p>
            <a:r>
              <a:rPr lang="en-US" sz="3200" dirty="0" smtClean="0"/>
              <a:t>Complement fixed causing intra-vascular (and extravascular) hemolysis</a:t>
            </a:r>
          </a:p>
          <a:p>
            <a:endParaRPr lang="en-US" sz="3200" dirty="0" smtClean="0"/>
          </a:p>
          <a:p>
            <a:r>
              <a:rPr lang="en-US" sz="3200" dirty="0" smtClean="0"/>
              <a:t>Often the antibody </a:t>
            </a:r>
            <a:r>
              <a:rPr lang="en-US" sz="3200" b="1" dirty="0" smtClean="0"/>
              <a:t>is anti-I specific</a:t>
            </a:r>
          </a:p>
          <a:p>
            <a:pPr lvl="1"/>
            <a:r>
              <a:rPr lang="en-US" sz="3200" b="1" dirty="0" smtClean="0"/>
              <a:t>I is one of the antigens found on the RBCs</a:t>
            </a:r>
          </a:p>
          <a:p>
            <a:pPr lvl="1"/>
            <a:endParaRPr lang="en-US" sz="3200" b="1" dirty="0" smtClean="0"/>
          </a:p>
          <a:p>
            <a:r>
              <a:rPr lang="en-US" sz="3200" dirty="0" smtClean="0"/>
              <a:t>Infectious Mononucleosis -&gt; anti-I involved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836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ALLOIMMUNE 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Antibody produced by one individual react with red cells of another</a:t>
            </a:r>
          </a:p>
          <a:p>
            <a:pPr lvl="1"/>
            <a:r>
              <a:rPr lang="en-US" sz="3200" dirty="0" smtClean="0"/>
              <a:t>ABO incompatibility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Rh disease of the newborn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Allogeneic transplantation </a:t>
            </a:r>
            <a:r>
              <a:rPr lang="en-US" sz="3200" dirty="0" smtClean="0">
                <a:sym typeface="Wingdings" panose="05000000000000000000" pitchFamily="2" charset="2"/>
              </a:rPr>
              <a:t> lymphocytes within the donated tissue produce antibodies against the recipient RBCs e.g. GVHD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121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INDUCED IMMUNE 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True autoimmune HAM</a:t>
            </a:r>
          </a:p>
          <a:p>
            <a:pPr lvl="1"/>
            <a:r>
              <a:rPr lang="en-US" sz="3200" dirty="0" smtClean="0"/>
              <a:t>Production of antibodies against RBC membrane e.g. Methyldopa</a:t>
            </a:r>
          </a:p>
          <a:p>
            <a:pPr lvl="1"/>
            <a:endParaRPr lang="en-US" sz="3200" dirty="0" smtClean="0"/>
          </a:p>
          <a:p>
            <a:r>
              <a:rPr lang="en-US" sz="3200" dirty="0" smtClean="0"/>
              <a:t>Antibody directed against drug</a:t>
            </a:r>
          </a:p>
          <a:p>
            <a:pPr lvl="1"/>
            <a:r>
              <a:rPr lang="en-US" sz="3200" dirty="0" smtClean="0"/>
              <a:t>Formation of drug-RBC membrane complex</a:t>
            </a:r>
          </a:p>
          <a:p>
            <a:pPr lvl="2"/>
            <a:r>
              <a:rPr lang="en-US" sz="3200" dirty="0" smtClean="0"/>
              <a:t>E.g. Penicillin, </a:t>
            </a:r>
            <a:r>
              <a:rPr lang="en-US" sz="3200" dirty="0" err="1"/>
              <a:t>C</a:t>
            </a:r>
            <a:r>
              <a:rPr lang="en-US" sz="3200" dirty="0" err="1" smtClean="0"/>
              <a:t>ephalosporins</a:t>
            </a:r>
            <a:endParaRPr lang="en-US" sz="3200" dirty="0" smtClean="0"/>
          </a:p>
          <a:p>
            <a:pPr lvl="2"/>
            <a:endParaRPr lang="en-US" sz="3200" dirty="0" smtClean="0"/>
          </a:p>
          <a:p>
            <a:pPr lvl="1"/>
            <a:r>
              <a:rPr lang="en-US" sz="3200" dirty="0" smtClean="0"/>
              <a:t>Complement deposition via immune complex</a:t>
            </a:r>
          </a:p>
          <a:p>
            <a:pPr lvl="2"/>
            <a:r>
              <a:rPr lang="en-US" sz="3200" dirty="0" smtClean="0"/>
              <a:t>Quinidine, Rifampicin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844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FEATUERS </a:t>
            </a:r>
            <a:r>
              <a:rPr lang="en-US" dirty="0" smtClean="0">
                <a:sym typeface="Wingdings" panose="05000000000000000000" pitchFamily="2" charset="2"/>
              </a:rPr>
              <a:t> WARM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Any age or sex is affected</a:t>
            </a:r>
          </a:p>
          <a:p>
            <a:r>
              <a:rPr lang="en-US" sz="3200" dirty="0" smtClean="0"/>
              <a:t>HA of varying severity</a:t>
            </a:r>
          </a:p>
          <a:p>
            <a:r>
              <a:rPr lang="en-US" sz="3200" dirty="0" smtClean="0"/>
              <a:t>Remissions or relapses may occur</a:t>
            </a:r>
          </a:p>
          <a:p>
            <a:r>
              <a:rPr lang="en-US" sz="3200" dirty="0" smtClean="0"/>
              <a:t>Jaundice</a:t>
            </a:r>
          </a:p>
          <a:p>
            <a:r>
              <a:rPr lang="en-US" sz="3200" dirty="0" smtClean="0"/>
              <a:t>Pallor</a:t>
            </a:r>
          </a:p>
          <a:p>
            <a:r>
              <a:rPr lang="en-US" sz="3200" dirty="0" smtClean="0"/>
              <a:t>Splenomegaly</a:t>
            </a:r>
          </a:p>
          <a:p>
            <a:r>
              <a:rPr lang="en-US" sz="3200" dirty="0" smtClean="0"/>
              <a:t>Features of underlying disease present (SLE, RA etc.)</a:t>
            </a:r>
          </a:p>
          <a:p>
            <a:r>
              <a:rPr lang="en-US" sz="3200" dirty="0" smtClean="0"/>
              <a:t>Evans’ syndrome </a:t>
            </a:r>
            <a:r>
              <a:rPr lang="en-US" sz="3200" dirty="0" smtClean="0">
                <a:sym typeface="Wingdings" panose="05000000000000000000" pitchFamily="2" charset="2"/>
              </a:rPr>
              <a:t> ITP with HA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2502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</a:t>
            </a:r>
            <a:r>
              <a:rPr lang="en-US" dirty="0" smtClean="0">
                <a:sym typeface="Wingdings" panose="05000000000000000000" pitchFamily="2" charset="2"/>
              </a:rPr>
              <a:t> COLD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Chronic HA aggravated by cold</a:t>
            </a:r>
          </a:p>
          <a:p>
            <a:r>
              <a:rPr lang="en-US" sz="3200" dirty="0" smtClean="0"/>
              <a:t>Often associated with intravascular hemolysis </a:t>
            </a:r>
            <a:r>
              <a:rPr lang="en-US" sz="3200" dirty="0" smtClean="0">
                <a:sym typeface="Wingdings" panose="05000000000000000000" pitchFamily="2" charset="2"/>
              </a:rPr>
              <a:t> Dark ‘cola’ urine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Jaundice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Pallor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Splenomegaly</a:t>
            </a:r>
          </a:p>
          <a:p>
            <a:r>
              <a:rPr lang="en-US" sz="3200" dirty="0" err="1" smtClean="0">
                <a:sym typeface="Wingdings" panose="05000000000000000000" pitchFamily="2" charset="2"/>
              </a:rPr>
              <a:t>Acrocyanosis</a:t>
            </a:r>
            <a:r>
              <a:rPr lang="en-US" sz="3200" dirty="0" smtClean="0">
                <a:sym typeface="Wingdings" panose="05000000000000000000" pitchFamily="2" charset="2"/>
              </a:rPr>
              <a:t>  bluish discoloration of the fingers, toes, ears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634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665</Words>
  <Application>Microsoft Office PowerPoint</Application>
  <PresentationFormat>Widescreen</PresentationFormat>
  <Paragraphs>181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ACQUIRED HEMOLYTIC ANEMIAS</vt:lpstr>
      <vt:lpstr>1. IMMUNE HEMOLYTIC ANEMIA</vt:lpstr>
      <vt:lpstr>PATHOGENESIS</vt:lpstr>
      <vt:lpstr>WARM AIHA</vt:lpstr>
      <vt:lpstr>COLD AIHA</vt:lpstr>
      <vt:lpstr>ALLOIMMUNE HA</vt:lpstr>
      <vt:lpstr>DRUG INDUCED IMMUNE ANEMIA</vt:lpstr>
      <vt:lpstr>CLINICAL FEATUERS  WARM TYPE</vt:lpstr>
      <vt:lpstr>CLINICAL FEATURES  COLD TYPE</vt:lpstr>
      <vt:lpstr>LABORATORY FINDINGS</vt:lpstr>
      <vt:lpstr>BIOCHEMICAL TESTS</vt:lpstr>
      <vt:lpstr>TESTS CONT.</vt:lpstr>
      <vt:lpstr>2. NON-IMMUNE MECHANISMS</vt:lpstr>
      <vt:lpstr>IV. RED CELL FRAGMENTATION SYNDDOMES</vt:lpstr>
      <vt:lpstr>V. PAROXYSMAL NOCTURNAL HEMOGLOBINURIA</vt:lpstr>
      <vt:lpstr>LABORATORY WORK UP</vt:lpstr>
      <vt:lpstr>SUMMARY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ACQUIRED HEMOLYTIC ANEMIAS</dc:title>
  <dc:creator>Effie Nailah</dc:creator>
  <cp:lastModifiedBy>Effie Nailah</cp:lastModifiedBy>
  <cp:revision>4</cp:revision>
  <dcterms:created xsi:type="dcterms:W3CDTF">2016-10-10T12:54:04Z</dcterms:created>
  <dcterms:modified xsi:type="dcterms:W3CDTF">2016-10-10T13:20:28Z</dcterms:modified>
</cp:coreProperties>
</file>