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8" r:id="rId5"/>
    <p:sldId id="279" r:id="rId6"/>
    <p:sldId id="259" r:id="rId7"/>
    <p:sldId id="260" r:id="rId8"/>
    <p:sldId id="261" r:id="rId9"/>
    <p:sldId id="262" r:id="rId10"/>
    <p:sldId id="263" r:id="rId11"/>
    <p:sldId id="282" r:id="rId12"/>
    <p:sldId id="280" r:id="rId13"/>
    <p:sldId id="266" r:id="rId14"/>
    <p:sldId id="265" r:id="rId15"/>
    <p:sldId id="264" r:id="rId16"/>
    <p:sldId id="283" r:id="rId17"/>
    <p:sldId id="281" r:id="rId18"/>
    <p:sldId id="267" r:id="rId19"/>
    <p:sldId id="284" r:id="rId20"/>
    <p:sldId id="268" r:id="rId21"/>
    <p:sldId id="269" r:id="rId22"/>
    <p:sldId id="270" r:id="rId23"/>
    <p:sldId id="285" r:id="rId24"/>
    <p:sldId id="271" r:id="rId25"/>
    <p:sldId id="272" r:id="rId26"/>
    <p:sldId id="273" r:id="rId27"/>
    <p:sldId id="274" r:id="rId28"/>
    <p:sldId id="287" r:id="rId29"/>
    <p:sldId id="275" r:id="rId30"/>
    <p:sldId id="286" r:id="rId31"/>
    <p:sldId id="276" r:id="rId32"/>
    <p:sldId id="288" r:id="rId33"/>
    <p:sldId id="27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42F6-5863-4CF6-BED4-A960BB804169}" type="datetimeFigureOut">
              <a:rPr lang="en-US" smtClean="0"/>
              <a:pPr/>
              <a:t>4/18/2000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E98E9-D18E-40C7-96C3-33BD456592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 fontScale="90000"/>
          </a:bodyPr>
          <a:lstStyle/>
          <a:p>
            <a:r>
              <a:rPr lang="en-US" dirty="0"/>
              <a:t>HAEMOPOETIC SYSTEM AND PARASITE EFFECTS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                               </a:t>
            </a:r>
            <a:r>
              <a:rPr lang="en-US" dirty="0" smtClean="0">
                <a:solidFill>
                  <a:schemeClr val="bg1"/>
                </a:solidFill>
              </a:rPr>
              <a:t>DIAGNOSIS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/>
              <a:t>Thick film</a:t>
            </a:r>
          </a:p>
          <a:p>
            <a:r>
              <a:rPr lang="en-US" dirty="0"/>
              <a:t>Thin film</a:t>
            </a:r>
          </a:p>
          <a:p>
            <a:r>
              <a:rPr lang="en-US" dirty="0"/>
              <a:t>         Parasite density and identification</a:t>
            </a:r>
          </a:p>
          <a:p>
            <a:r>
              <a:rPr lang="en-US" dirty="0"/>
              <a:t> QBC method: </a:t>
            </a:r>
            <a:r>
              <a:rPr lang="en-US" dirty="0" err="1"/>
              <a:t>acridine</a:t>
            </a:r>
            <a:r>
              <a:rPr lang="en-US" dirty="0"/>
              <a:t> orange </a:t>
            </a:r>
            <a:r>
              <a:rPr lang="en-US" dirty="0" err="1"/>
              <a:t>flouresence</a:t>
            </a:r>
            <a:r>
              <a:rPr lang="en-US" dirty="0"/>
              <a:t> of parasites</a:t>
            </a:r>
          </a:p>
          <a:p>
            <a:r>
              <a:rPr lang="en-US" dirty="0"/>
              <a:t> Antigen detection test: chromatographic detection of </a:t>
            </a:r>
            <a:r>
              <a:rPr lang="en-US" dirty="0" err="1"/>
              <a:t>histidine</a:t>
            </a:r>
            <a:r>
              <a:rPr lang="en-US" dirty="0"/>
              <a:t> rich proteins (</a:t>
            </a:r>
            <a:r>
              <a:rPr lang="en-US" dirty="0" err="1"/>
              <a:t>parasight</a:t>
            </a:r>
            <a:r>
              <a:rPr lang="en-US" dirty="0"/>
              <a:t> F)</a:t>
            </a:r>
          </a:p>
          <a:p>
            <a:r>
              <a:rPr lang="en-US" dirty="0"/>
              <a:t>Molecular methods (PCR)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scan0003"/>
          <p:cNvPicPr>
            <a:picLocks noChangeAspect="1" noChangeArrowheads="1"/>
          </p:cNvPicPr>
          <p:nvPr/>
        </p:nvPicPr>
        <p:blipFill>
          <a:blip r:embed="rId2"/>
          <a:srcRect t="923" r="1315"/>
          <a:stretch>
            <a:fillRect/>
          </a:stretch>
        </p:blipFill>
        <p:spPr bwMode="auto">
          <a:xfrm>
            <a:off x="1143000" y="1447800"/>
            <a:ext cx="7543800" cy="460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Leishmaniasis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L. </a:t>
            </a:r>
            <a:r>
              <a:rPr lang="en-US" dirty="0" err="1" smtClean="0"/>
              <a:t>donovani</a:t>
            </a:r>
            <a:r>
              <a:rPr lang="en-US" dirty="0" smtClean="0"/>
              <a:t> causative agent for visceral </a:t>
            </a:r>
            <a:r>
              <a:rPr lang="en-US" dirty="0" err="1" smtClean="0"/>
              <a:t>leishmaniasis</a:t>
            </a:r>
            <a:endParaRPr lang="en-US" dirty="0" smtClean="0"/>
          </a:p>
          <a:p>
            <a:r>
              <a:rPr lang="en-US" dirty="0" smtClean="0"/>
              <a:t>Hyperplasia of macrophages and lymphocytes</a:t>
            </a:r>
          </a:p>
          <a:p>
            <a:r>
              <a:rPr lang="en-US" dirty="0" smtClean="0"/>
              <a:t>Massive production of </a:t>
            </a:r>
            <a:r>
              <a:rPr lang="en-US" dirty="0" err="1" smtClean="0"/>
              <a:t>immunogllobins</a:t>
            </a:r>
            <a:endParaRPr lang="en-US" dirty="0" smtClean="0"/>
          </a:p>
          <a:p>
            <a:r>
              <a:rPr lang="en-US" dirty="0" smtClean="0"/>
              <a:t>Progressive </a:t>
            </a:r>
            <a:r>
              <a:rPr lang="en-US" dirty="0" err="1" smtClean="0"/>
              <a:t>hepatosplenomegally</a:t>
            </a:r>
            <a:endParaRPr lang="en-US" dirty="0" smtClean="0"/>
          </a:p>
          <a:p>
            <a:r>
              <a:rPr lang="en-US" dirty="0" smtClean="0"/>
              <a:t>Anemia is due to </a:t>
            </a:r>
            <a:r>
              <a:rPr lang="en-US" dirty="0" err="1" smtClean="0"/>
              <a:t>hypersplenism</a:t>
            </a:r>
            <a:endParaRPr lang="en-US" dirty="0" smtClean="0"/>
          </a:p>
          <a:p>
            <a:r>
              <a:rPr lang="en-US" dirty="0" smtClean="0"/>
              <a:t>Ineffective </a:t>
            </a:r>
            <a:r>
              <a:rPr lang="en-US" dirty="0" err="1" smtClean="0"/>
              <a:t>erythropoesis</a:t>
            </a:r>
            <a:endParaRPr lang="en-US" dirty="0" smtClean="0"/>
          </a:p>
          <a:p>
            <a:r>
              <a:rPr lang="en-US" dirty="0" err="1" smtClean="0"/>
              <a:t>Megaloblastosis</a:t>
            </a:r>
            <a:r>
              <a:rPr lang="en-US" dirty="0" smtClean="0"/>
              <a:t> due to </a:t>
            </a:r>
            <a:r>
              <a:rPr lang="en-US" dirty="0" err="1" smtClean="0"/>
              <a:t>folate</a:t>
            </a:r>
            <a:r>
              <a:rPr lang="en-US" dirty="0" smtClean="0"/>
              <a:t> deficiency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LEISHMANIASIS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TOTAL </a:t>
            </a:r>
            <a:r>
              <a:rPr lang="en-US" dirty="0"/>
              <a:t>BLOOD COUNT </a:t>
            </a:r>
          </a:p>
          <a:p>
            <a:r>
              <a:rPr lang="en-US" dirty="0"/>
              <a:t>            </a:t>
            </a:r>
            <a:r>
              <a:rPr lang="en-US" dirty="0" err="1"/>
              <a:t>Anaemia</a:t>
            </a:r>
            <a:r>
              <a:rPr lang="en-US" dirty="0"/>
              <a:t>: </a:t>
            </a:r>
            <a:r>
              <a:rPr lang="en-US" dirty="0" err="1"/>
              <a:t>normocytic</a:t>
            </a:r>
            <a:r>
              <a:rPr lang="en-US" dirty="0"/>
              <a:t> </a:t>
            </a:r>
            <a:r>
              <a:rPr lang="en-US" dirty="0" err="1"/>
              <a:t>normochromic</a:t>
            </a:r>
            <a:endParaRPr lang="en-US" dirty="0"/>
          </a:p>
          <a:p>
            <a:r>
              <a:rPr lang="en-US" dirty="0"/>
              <a:t>           Leucopenia (</a:t>
            </a:r>
            <a:r>
              <a:rPr lang="en-US" dirty="0" err="1"/>
              <a:t>neutropenia</a:t>
            </a:r>
            <a:r>
              <a:rPr lang="en-US" dirty="0"/>
              <a:t>)</a:t>
            </a:r>
          </a:p>
          <a:p>
            <a:r>
              <a:rPr lang="en-US" dirty="0"/>
              <a:t>           Thrombocytopenia</a:t>
            </a:r>
          </a:p>
          <a:p>
            <a:r>
              <a:rPr lang="en-US" dirty="0"/>
              <a:t>           Raised ESR</a:t>
            </a:r>
          </a:p>
          <a:p>
            <a:r>
              <a:rPr lang="en-US" dirty="0"/>
              <a:t>           Raised C-reactive protein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Diagnosis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r>
              <a:rPr lang="en-US" dirty="0"/>
              <a:t>Bone marrow aspirate</a:t>
            </a:r>
          </a:p>
          <a:p>
            <a:r>
              <a:rPr lang="en-US" dirty="0" err="1"/>
              <a:t>Splenic</a:t>
            </a:r>
            <a:r>
              <a:rPr lang="en-US" dirty="0"/>
              <a:t> </a:t>
            </a:r>
            <a:r>
              <a:rPr lang="en-US" dirty="0" err="1"/>
              <a:t>aspiriation</a:t>
            </a:r>
            <a:r>
              <a:rPr lang="en-US" dirty="0"/>
              <a:t> (most sensitive)</a:t>
            </a:r>
          </a:p>
          <a:p>
            <a:r>
              <a:rPr lang="en-US" dirty="0"/>
              <a:t>Buffy coat preparation of PBF.</a:t>
            </a:r>
          </a:p>
          <a:p>
            <a:r>
              <a:rPr lang="en-US" dirty="0"/>
              <a:t> </a:t>
            </a:r>
            <a:r>
              <a:rPr lang="en-US" dirty="0" smtClean="0"/>
              <a:t>                          I</a:t>
            </a:r>
          </a:p>
          <a:p>
            <a:r>
              <a:rPr lang="en-US" dirty="0" smtClean="0"/>
              <a:t> immunological</a:t>
            </a:r>
            <a:endParaRPr lang="en-US" dirty="0"/>
          </a:p>
          <a:p>
            <a:r>
              <a:rPr lang="en-US" dirty="0"/>
              <a:t>Detect antibodies: </a:t>
            </a:r>
            <a:r>
              <a:rPr lang="en-US" dirty="0" smtClean="0"/>
              <a:t>  ELISA (enzyme linked </a:t>
            </a:r>
            <a:r>
              <a:rPr lang="en-US" dirty="0" err="1" smtClean="0"/>
              <a:t>immunoabsorbtionassay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                          </a:t>
            </a:r>
            <a:r>
              <a:rPr lang="en-US" dirty="0" smtClean="0"/>
              <a:t>       FAT (</a:t>
            </a:r>
            <a:r>
              <a:rPr lang="en-US" dirty="0" err="1" smtClean="0"/>
              <a:t>florsecent</a:t>
            </a:r>
            <a:r>
              <a:rPr lang="en-US" dirty="0" smtClean="0"/>
              <a:t> antibody test)</a:t>
            </a:r>
            <a:endParaRPr lang="en-US" dirty="0"/>
          </a:p>
          <a:p>
            <a:r>
              <a:rPr lang="en-US" dirty="0"/>
              <a:t>                             </a:t>
            </a:r>
            <a:r>
              <a:rPr lang="en-US" dirty="0" smtClean="0"/>
              <a:t>       IHA(indirect </a:t>
            </a:r>
            <a:r>
              <a:rPr lang="en-US" dirty="0" err="1" smtClean="0"/>
              <a:t>haemagglutination</a:t>
            </a:r>
            <a:r>
              <a:rPr lang="en-US" dirty="0" smtClean="0"/>
              <a:t> test)</a:t>
            </a:r>
            <a:endParaRPr lang="en-US" dirty="0"/>
          </a:p>
          <a:p>
            <a:r>
              <a:rPr lang="en-US" dirty="0"/>
              <a:t>         </a:t>
            </a:r>
            <a:r>
              <a:rPr lang="en-US" dirty="0" smtClean="0"/>
              <a:t>        Varying </a:t>
            </a:r>
            <a:r>
              <a:rPr lang="en-US" dirty="0"/>
              <a:t>degrees of sensitivity and specificity</a:t>
            </a:r>
          </a:p>
          <a:p>
            <a:r>
              <a:rPr lang="en-US" dirty="0" smtClean="0"/>
              <a:t>Cell mediated immunity test: </a:t>
            </a:r>
            <a:r>
              <a:rPr lang="en-US" dirty="0" err="1"/>
              <a:t>leishman</a:t>
            </a:r>
            <a:r>
              <a:rPr lang="en-US" dirty="0"/>
              <a:t> skin test with </a:t>
            </a:r>
            <a:r>
              <a:rPr lang="en-US" dirty="0" err="1"/>
              <a:t>intradermal</a:t>
            </a:r>
            <a:r>
              <a:rPr lang="en-US" dirty="0"/>
              <a:t> injection of killed </a:t>
            </a:r>
            <a:r>
              <a:rPr lang="en-US" dirty="0" err="1"/>
              <a:t>promastigotes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Biochemistry</a:t>
            </a:r>
            <a:endParaRPr lang="en-US" dirty="0"/>
          </a:p>
          <a:p>
            <a:r>
              <a:rPr lang="en-US" dirty="0"/>
              <a:t>               Reduced albumin</a:t>
            </a:r>
          </a:p>
          <a:p>
            <a:r>
              <a:rPr lang="en-US" dirty="0"/>
              <a:t>               Raised gamma globulins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8350"/>
            <a:ext cx="84772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Bone marrow is hyperactive and </a:t>
            </a:r>
            <a:r>
              <a:rPr lang="en-US" dirty="0" err="1" smtClean="0"/>
              <a:t>megaloblastic</a:t>
            </a:r>
            <a:endParaRPr lang="en-US" dirty="0" smtClean="0"/>
          </a:p>
          <a:p>
            <a:r>
              <a:rPr lang="en-US" dirty="0" smtClean="0"/>
              <a:t>Increased macrophages with </a:t>
            </a:r>
            <a:r>
              <a:rPr lang="en-US" dirty="0" err="1" smtClean="0"/>
              <a:t>leishmania</a:t>
            </a:r>
            <a:r>
              <a:rPr lang="en-US" dirty="0" smtClean="0"/>
              <a:t> </a:t>
            </a:r>
            <a:r>
              <a:rPr lang="en-US" dirty="0" err="1" smtClean="0"/>
              <a:t>donovani</a:t>
            </a:r>
            <a:r>
              <a:rPr lang="en-US" dirty="0" smtClean="0"/>
              <a:t> bodies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BABESIA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Haemolytic</a:t>
            </a:r>
            <a:r>
              <a:rPr lang="en-US" dirty="0"/>
              <a:t> </a:t>
            </a:r>
            <a:r>
              <a:rPr lang="en-US" dirty="0" err="1"/>
              <a:t>anaemia</a:t>
            </a:r>
            <a:endParaRPr lang="en-US" dirty="0"/>
          </a:p>
          <a:p>
            <a:r>
              <a:rPr lang="en-US" dirty="0"/>
              <a:t>      Reduced </a:t>
            </a:r>
            <a:r>
              <a:rPr lang="en-US" dirty="0" err="1"/>
              <a:t>haemoglobin</a:t>
            </a:r>
            <a:endParaRPr lang="en-US" dirty="0"/>
          </a:p>
          <a:p>
            <a:r>
              <a:rPr lang="en-US" dirty="0"/>
              <a:t>      Increased total </a:t>
            </a:r>
            <a:r>
              <a:rPr lang="en-US" dirty="0" err="1"/>
              <a:t>bilrubin</a:t>
            </a:r>
            <a:r>
              <a:rPr lang="en-US" dirty="0"/>
              <a:t> (indirect)</a:t>
            </a:r>
          </a:p>
          <a:p>
            <a:r>
              <a:rPr lang="en-US" dirty="0"/>
              <a:t>      Renal function </a:t>
            </a:r>
            <a:r>
              <a:rPr lang="en-US" dirty="0" smtClean="0"/>
              <a:t>tests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DIAGNOSIS</a:t>
            </a:r>
            <a:endParaRPr lang="en-US" dirty="0"/>
          </a:p>
          <a:p>
            <a:r>
              <a:rPr lang="en-US" dirty="0"/>
              <a:t>         Peripheral blood film</a:t>
            </a:r>
          </a:p>
          <a:p>
            <a:r>
              <a:rPr lang="en-US" dirty="0"/>
              <a:t>         PCR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babesiae</a:t>
            </a:r>
            <a:endParaRPr lang="en-US" dirty="0"/>
          </a:p>
        </p:txBody>
      </p:sp>
      <p:pic>
        <p:nvPicPr>
          <p:cNvPr id="1026" name="Picture 2" descr="C:\Documents and Settings\Administrator\My Documents\My Pictures\babesiae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00200"/>
            <a:ext cx="54864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PROTOZOAN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    Malaria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Babesiae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Leishmania</a:t>
            </a:r>
            <a:r>
              <a:rPr lang="en-US" dirty="0"/>
              <a:t> </a:t>
            </a:r>
            <a:r>
              <a:rPr lang="en-US" dirty="0" err="1"/>
              <a:t>donovani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Trypanosomiasis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Amoebasis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Giardiasis</a:t>
            </a:r>
            <a:endParaRPr lang="en-US" dirty="0"/>
          </a:p>
          <a:p>
            <a:r>
              <a:rPr lang="en-US" dirty="0"/>
              <a:t>     Toxoplasmosis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/>
              <a:t>TRYPANOSOMIASIS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Haemolysis</a:t>
            </a:r>
            <a:r>
              <a:rPr lang="en-US" dirty="0"/>
              <a:t> due to </a:t>
            </a:r>
            <a:r>
              <a:rPr lang="en-US" dirty="0" err="1"/>
              <a:t>phagocytosis</a:t>
            </a:r>
            <a:r>
              <a:rPr lang="en-US" dirty="0"/>
              <a:t> of antibody coated RBCs</a:t>
            </a:r>
          </a:p>
          <a:p>
            <a:r>
              <a:rPr lang="en-US" dirty="0"/>
              <a:t>    Also by </a:t>
            </a:r>
            <a:r>
              <a:rPr lang="en-US" dirty="0" err="1"/>
              <a:t>haemolysins</a:t>
            </a:r>
            <a:r>
              <a:rPr lang="en-US" dirty="0"/>
              <a:t> produced by parasite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   Moderate </a:t>
            </a:r>
            <a:r>
              <a:rPr lang="en-US" dirty="0" err="1"/>
              <a:t>leucocytosis</a:t>
            </a:r>
            <a:endParaRPr lang="en-US" dirty="0"/>
          </a:p>
          <a:p>
            <a:r>
              <a:rPr lang="en-US" dirty="0" smtClean="0"/>
              <a:t>    </a:t>
            </a:r>
            <a:r>
              <a:rPr lang="en-US" dirty="0"/>
              <a:t>Deranged coagulation (late stage)</a:t>
            </a:r>
          </a:p>
          <a:p>
            <a:r>
              <a:rPr lang="en-US" dirty="0"/>
              <a:t>             Thrombocytopenia</a:t>
            </a:r>
          </a:p>
          <a:p>
            <a:r>
              <a:rPr lang="en-US" dirty="0"/>
              <a:t>             Increased </a:t>
            </a:r>
            <a:r>
              <a:rPr lang="en-US" dirty="0" err="1" smtClean="0"/>
              <a:t>fibrinolysis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DIAGNOSIS</a:t>
            </a:r>
            <a:endParaRPr lang="en-US" dirty="0"/>
          </a:p>
          <a:p>
            <a:r>
              <a:rPr lang="en-US" dirty="0"/>
              <a:t>         Examination of blood</a:t>
            </a:r>
          </a:p>
          <a:p>
            <a:r>
              <a:rPr lang="en-US" dirty="0"/>
              <a:t>         Lymph node aspirate</a:t>
            </a:r>
          </a:p>
          <a:p>
            <a:r>
              <a:rPr lang="en-US" dirty="0"/>
              <a:t>         Cerebrospinal fluid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Blood film: thick and thin</a:t>
            </a:r>
          </a:p>
          <a:p>
            <a:r>
              <a:rPr lang="en-US" dirty="0"/>
              <a:t>                   Buffy coat preparation</a:t>
            </a:r>
          </a:p>
          <a:p>
            <a:r>
              <a:rPr lang="en-US" dirty="0"/>
              <a:t>                   QBC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Documents and Settings\Administrator\My Documents\My Pictures\trypanosom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09600"/>
            <a:ext cx="69342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AMOEBIASIS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microcytic</a:t>
            </a:r>
            <a:r>
              <a:rPr lang="en-US" dirty="0" smtClean="0"/>
              <a:t> </a:t>
            </a:r>
            <a:r>
              <a:rPr lang="en-US" dirty="0" err="1" smtClean="0"/>
              <a:t>hypochromic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  seen in chronic disease due to blood loss or due to </a:t>
            </a:r>
            <a:r>
              <a:rPr lang="en-US" dirty="0" err="1" smtClean="0"/>
              <a:t>anaemia</a:t>
            </a:r>
            <a:r>
              <a:rPr lang="en-US" dirty="0" smtClean="0"/>
              <a:t> of chronic disease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smtClean="0"/>
              <a:t>GIARDIASIS</a:t>
            </a:r>
          </a:p>
          <a:p>
            <a:r>
              <a:rPr lang="en-US" dirty="0" err="1" smtClean="0"/>
              <a:t>Malabsorbtion</a:t>
            </a:r>
            <a:r>
              <a:rPr lang="en-US" dirty="0" smtClean="0"/>
              <a:t> of </a:t>
            </a:r>
            <a:r>
              <a:rPr lang="en-US" dirty="0" err="1" smtClean="0"/>
              <a:t>folate</a:t>
            </a:r>
            <a:r>
              <a:rPr lang="en-US" dirty="0" smtClean="0"/>
              <a:t> in acute </a:t>
            </a:r>
            <a:r>
              <a:rPr lang="en-US" dirty="0" err="1" smtClean="0"/>
              <a:t>giardial</a:t>
            </a:r>
            <a:r>
              <a:rPr lang="en-US" dirty="0" smtClean="0"/>
              <a:t> </a:t>
            </a:r>
            <a:r>
              <a:rPr lang="en-US" dirty="0" err="1" smtClean="0"/>
              <a:t>diarrhoea</a:t>
            </a:r>
            <a:endParaRPr lang="en-US" dirty="0" smtClean="0"/>
          </a:p>
          <a:p>
            <a:r>
              <a:rPr lang="en-US" dirty="0" smtClean="0"/>
              <a:t>Chronic </a:t>
            </a:r>
            <a:r>
              <a:rPr lang="en-US" dirty="0" err="1" smtClean="0"/>
              <a:t>giardia</a:t>
            </a:r>
            <a:r>
              <a:rPr lang="en-US" dirty="0" smtClean="0"/>
              <a:t> causes B12 deficiency  due to damage of </a:t>
            </a:r>
            <a:r>
              <a:rPr lang="en-US" dirty="0" err="1" smtClean="0"/>
              <a:t>ileal</a:t>
            </a:r>
            <a:r>
              <a:rPr lang="en-US" dirty="0" smtClean="0"/>
              <a:t> receptors, utilization of B12 by parasite and bacterial overgrowth in the bowels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METAZOAN PARASITES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                                              BILHARZIA</a:t>
            </a:r>
            <a:endParaRPr lang="en-US" dirty="0"/>
          </a:p>
          <a:p>
            <a:r>
              <a:rPr lang="en-US" dirty="0"/>
              <a:t>    Effects of portal hypertension bleeding from </a:t>
            </a:r>
            <a:r>
              <a:rPr lang="en-US" dirty="0" err="1"/>
              <a:t>varices</a:t>
            </a:r>
            <a:endParaRPr lang="en-US" dirty="0"/>
          </a:p>
          <a:p>
            <a:r>
              <a:rPr lang="en-US" dirty="0" err="1"/>
              <a:t>splenomegally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Granulomas</a:t>
            </a:r>
            <a:r>
              <a:rPr lang="en-US" dirty="0"/>
              <a:t> cause various degrees of bleeding</a:t>
            </a:r>
          </a:p>
          <a:p>
            <a:r>
              <a:rPr lang="en-US" dirty="0"/>
              <a:t>                 GIT</a:t>
            </a:r>
          </a:p>
          <a:p>
            <a:r>
              <a:rPr lang="en-US" dirty="0"/>
              <a:t>                 </a:t>
            </a:r>
            <a:r>
              <a:rPr lang="en-US" dirty="0" err="1"/>
              <a:t>Haematuria</a:t>
            </a:r>
            <a:endParaRPr lang="en-US" dirty="0"/>
          </a:p>
          <a:p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 err="1" smtClean="0"/>
              <a:t>Hypersplenism</a:t>
            </a:r>
            <a:r>
              <a:rPr lang="en-US" dirty="0"/>
              <a:t>: </a:t>
            </a:r>
            <a:r>
              <a:rPr lang="en-US" dirty="0" err="1"/>
              <a:t>normocytic</a:t>
            </a:r>
            <a:r>
              <a:rPr lang="en-US" dirty="0"/>
              <a:t> </a:t>
            </a:r>
            <a:r>
              <a:rPr lang="en-US" dirty="0" err="1"/>
              <a:t>normochromic</a:t>
            </a:r>
            <a:r>
              <a:rPr lang="en-US" dirty="0"/>
              <a:t> </a:t>
            </a:r>
            <a:r>
              <a:rPr lang="en-US" dirty="0" err="1"/>
              <a:t>anaemia</a:t>
            </a:r>
            <a:endParaRPr lang="en-US" dirty="0"/>
          </a:p>
          <a:p>
            <a:r>
              <a:rPr lang="en-US" dirty="0"/>
              <a:t>                          Leucopenia</a:t>
            </a:r>
          </a:p>
          <a:p>
            <a:r>
              <a:rPr lang="en-US" dirty="0"/>
              <a:t>                          Thrombocytopenia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Deranged liver function tests</a:t>
            </a:r>
          </a:p>
          <a:p>
            <a:r>
              <a:rPr lang="en-US" dirty="0"/>
              <a:t> </a:t>
            </a:r>
            <a:r>
              <a:rPr lang="en-US" dirty="0" smtClean="0"/>
              <a:t>Renal </a:t>
            </a:r>
            <a:r>
              <a:rPr lang="en-US" dirty="0"/>
              <a:t>dysfunction due to </a:t>
            </a:r>
            <a:r>
              <a:rPr lang="en-US" dirty="0" err="1"/>
              <a:t>hydronephrosis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                            DIAGNOSIS</a:t>
            </a:r>
            <a:endParaRPr lang="en-US" dirty="0"/>
          </a:p>
          <a:p>
            <a:r>
              <a:rPr lang="en-US" dirty="0"/>
              <a:t>          Direct visualization of the parasite</a:t>
            </a:r>
          </a:p>
          <a:p>
            <a:r>
              <a:rPr lang="en-US" dirty="0"/>
              <a:t>                  In urine (S </a:t>
            </a:r>
            <a:r>
              <a:rPr lang="en-US" dirty="0" err="1"/>
              <a:t>haematobium</a:t>
            </a:r>
            <a:r>
              <a:rPr lang="en-US" dirty="0"/>
              <a:t>)</a:t>
            </a:r>
          </a:p>
          <a:p>
            <a:r>
              <a:rPr lang="en-US" dirty="0"/>
              <a:t>                  In stool (S </a:t>
            </a:r>
            <a:r>
              <a:rPr lang="en-US" dirty="0" err="1"/>
              <a:t>mansoni</a:t>
            </a:r>
            <a:r>
              <a:rPr lang="en-US" dirty="0"/>
              <a:t>)</a:t>
            </a:r>
          </a:p>
          <a:p>
            <a:r>
              <a:rPr lang="en-US" dirty="0"/>
              <a:t>           Rectal </a:t>
            </a:r>
            <a:r>
              <a:rPr lang="en-US" dirty="0" err="1" smtClean="0"/>
              <a:t>sni</a:t>
            </a:r>
            <a:r>
              <a:rPr lang="en-US" dirty="0"/>
              <a:t> </a:t>
            </a:r>
          </a:p>
          <a:p>
            <a:r>
              <a:rPr lang="en-US" dirty="0"/>
              <a:t>New diagnostic methods detect </a:t>
            </a:r>
            <a:r>
              <a:rPr lang="en-US" dirty="0" err="1"/>
              <a:t>schistosoma</a:t>
            </a:r>
            <a:r>
              <a:rPr lang="en-US" dirty="0"/>
              <a:t> antigen </a:t>
            </a:r>
            <a:r>
              <a:rPr lang="en-US" dirty="0" smtClean="0"/>
              <a:t>in serum </a:t>
            </a:r>
            <a:r>
              <a:rPr lang="en-US" dirty="0"/>
              <a:t>and urine (expensive)</a:t>
            </a:r>
          </a:p>
          <a:p>
            <a:r>
              <a:rPr lang="en-US" dirty="0"/>
              <a:t> </a:t>
            </a:r>
            <a:r>
              <a:rPr lang="en-US" dirty="0" smtClean="0"/>
              <a:t>Indirect </a:t>
            </a:r>
            <a:r>
              <a:rPr lang="en-US" dirty="0"/>
              <a:t>tests</a:t>
            </a:r>
          </a:p>
          <a:p>
            <a:r>
              <a:rPr lang="en-US" dirty="0"/>
              <a:t>     Chemical reagent strips for detection of red cells and proteins useful in endemic areas as surrogate markers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Immunological </a:t>
            </a:r>
            <a:r>
              <a:rPr lang="en-US" dirty="0"/>
              <a:t>tests</a:t>
            </a:r>
          </a:p>
          <a:p>
            <a:r>
              <a:rPr lang="en-US" dirty="0"/>
              <a:t>     </a:t>
            </a:r>
            <a:r>
              <a:rPr lang="en-US" dirty="0" smtClean="0"/>
              <a:t>ELISA  (enzyme linked </a:t>
            </a:r>
            <a:r>
              <a:rPr lang="en-US" dirty="0" err="1" smtClean="0"/>
              <a:t>immunoabsorbent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assay)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smtClean="0"/>
              <a:t>IHA   (Indirect </a:t>
            </a:r>
            <a:r>
              <a:rPr lang="en-US" dirty="0" err="1" smtClean="0"/>
              <a:t>haemagglutination</a:t>
            </a:r>
            <a:r>
              <a:rPr lang="en-US" dirty="0" smtClean="0"/>
              <a:t> test)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smtClean="0"/>
              <a:t>IFAT   (indirect </a:t>
            </a:r>
            <a:r>
              <a:rPr lang="en-US" dirty="0" err="1" smtClean="0"/>
              <a:t>flourscent</a:t>
            </a:r>
            <a:r>
              <a:rPr lang="en-US" dirty="0" smtClean="0"/>
              <a:t> antibody test)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smtClean="0"/>
              <a:t>RIA    (radio-immunoassays)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Documents and Settings\Administrator\My Documents\My Pictures\schistosom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362200"/>
            <a:ext cx="2819400" cy="3124200"/>
          </a:xfrm>
          <a:prstGeom prst="rect">
            <a:avLst/>
          </a:prstGeom>
          <a:noFill/>
        </p:spPr>
      </p:pic>
      <p:pic>
        <p:nvPicPr>
          <p:cNvPr id="6147" name="Picture 3" descr="C:\Documents and Settings\Administrator\My Documents\My Pictures\Schistosoma_haematobium_egg_4843_lor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536213"/>
            <a:ext cx="4038600" cy="2653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HOOK WORM</a:t>
            </a:r>
          </a:p>
          <a:p>
            <a:r>
              <a:rPr lang="en-US" dirty="0"/>
              <a:t>          0,03ml/day/worm for N </a:t>
            </a:r>
            <a:r>
              <a:rPr lang="en-US" dirty="0" err="1"/>
              <a:t>americanus</a:t>
            </a:r>
            <a:endParaRPr lang="en-US" dirty="0"/>
          </a:p>
          <a:p>
            <a:r>
              <a:rPr lang="en-US" dirty="0"/>
              <a:t>          0,15ml/day/worm for A </a:t>
            </a:r>
            <a:r>
              <a:rPr lang="en-US" dirty="0" err="1"/>
              <a:t>duodenale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       PBF: </a:t>
            </a:r>
            <a:r>
              <a:rPr lang="en-US" dirty="0" err="1"/>
              <a:t>microcytic</a:t>
            </a:r>
            <a:r>
              <a:rPr lang="en-US" dirty="0"/>
              <a:t> </a:t>
            </a:r>
            <a:r>
              <a:rPr lang="en-US" dirty="0" err="1"/>
              <a:t>hypochromic</a:t>
            </a:r>
            <a:endParaRPr lang="en-US" dirty="0"/>
          </a:p>
          <a:p>
            <a:r>
              <a:rPr lang="en-US" dirty="0"/>
              <a:t>                </a:t>
            </a:r>
            <a:r>
              <a:rPr lang="en-US" dirty="0" err="1"/>
              <a:t>Eosinophilia</a:t>
            </a:r>
            <a:endParaRPr lang="en-US" dirty="0"/>
          </a:p>
          <a:p>
            <a:r>
              <a:rPr lang="en-US" dirty="0"/>
              <a:t>                Reduced proteins:  </a:t>
            </a:r>
            <a:r>
              <a:rPr lang="en-US" dirty="0" err="1"/>
              <a:t>odema</a:t>
            </a:r>
            <a:endParaRPr lang="en-US" dirty="0"/>
          </a:p>
          <a:p>
            <a:r>
              <a:rPr lang="en-US" dirty="0"/>
              <a:t>               Demonstrate Ova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METAZOAN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Schistosomaisis</a:t>
            </a:r>
            <a:endParaRPr lang="en-US" dirty="0"/>
          </a:p>
          <a:p>
            <a:r>
              <a:rPr lang="en-US" dirty="0" err="1"/>
              <a:t>Filariasis</a:t>
            </a:r>
            <a:endParaRPr lang="en-US" dirty="0"/>
          </a:p>
          <a:p>
            <a:r>
              <a:rPr lang="en-US" dirty="0"/>
              <a:t>Hookworm infestation</a:t>
            </a:r>
          </a:p>
          <a:p>
            <a:r>
              <a:rPr lang="en-US" dirty="0" err="1"/>
              <a:t>Trichuriasis</a:t>
            </a:r>
            <a:r>
              <a:rPr lang="en-US" dirty="0"/>
              <a:t> \(</a:t>
            </a:r>
            <a:r>
              <a:rPr lang="en-US" dirty="0" err="1"/>
              <a:t>trichuris</a:t>
            </a:r>
            <a:r>
              <a:rPr lang="en-US" dirty="0"/>
              <a:t> </a:t>
            </a:r>
            <a:r>
              <a:rPr lang="en-US" dirty="0" err="1"/>
              <a:t>trichura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Administrator\My Documents\My Pictures\hookworm eg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00200"/>
            <a:ext cx="63246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                         TRICHURIASIS</a:t>
            </a:r>
            <a:endParaRPr lang="en-US" dirty="0"/>
          </a:p>
          <a:p>
            <a:r>
              <a:rPr lang="en-US" dirty="0"/>
              <a:t>            Heavy infection involves the </a:t>
            </a:r>
            <a:r>
              <a:rPr lang="en-US" dirty="0" err="1"/>
              <a:t>caecum</a:t>
            </a:r>
            <a:r>
              <a:rPr lang="en-US" dirty="0"/>
              <a:t> </a:t>
            </a:r>
            <a:r>
              <a:rPr lang="en-US" dirty="0" err="1"/>
              <a:t>upto</a:t>
            </a:r>
            <a:r>
              <a:rPr lang="en-US" dirty="0"/>
              <a:t> rectum          blood loss</a:t>
            </a:r>
          </a:p>
          <a:p>
            <a:r>
              <a:rPr lang="en-US" dirty="0"/>
              <a:t>      Direct demonstration of eggs and egg count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TBC and PBF</a:t>
            </a:r>
          </a:p>
          <a:p>
            <a:r>
              <a:rPr lang="en-US" dirty="0"/>
              <a:t>Thick and thin film</a:t>
            </a:r>
          </a:p>
          <a:p>
            <a:r>
              <a:rPr lang="en-US" dirty="0"/>
              <a:t>Bone marrow examination</a:t>
            </a:r>
          </a:p>
          <a:p>
            <a:r>
              <a:rPr lang="en-US" dirty="0"/>
              <a:t>Aspirate of spleen and </a:t>
            </a:r>
            <a:r>
              <a:rPr lang="en-US" dirty="0" err="1"/>
              <a:t>lymphnode</a:t>
            </a:r>
            <a:endParaRPr lang="en-US" dirty="0"/>
          </a:p>
          <a:p>
            <a:r>
              <a:rPr lang="en-US" dirty="0"/>
              <a:t>Urine and stool examination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Documents and Settings\Administrator\My Documents\My Pictures\Trichuristrich13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762000"/>
            <a:ext cx="64008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SUMMARY OF LABORATORY INVESTIGATION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TBC and PBF</a:t>
            </a:r>
          </a:p>
          <a:p>
            <a:r>
              <a:rPr lang="en-US" dirty="0" smtClean="0"/>
              <a:t>Thick and thin film</a:t>
            </a:r>
          </a:p>
          <a:p>
            <a:r>
              <a:rPr lang="en-US" dirty="0" smtClean="0"/>
              <a:t>Bone marrow examination</a:t>
            </a:r>
          </a:p>
          <a:p>
            <a:r>
              <a:rPr lang="en-US" dirty="0" smtClean="0"/>
              <a:t>Aspirate of spleen and </a:t>
            </a:r>
            <a:r>
              <a:rPr lang="en-US" dirty="0" err="1" smtClean="0"/>
              <a:t>lymphnode</a:t>
            </a:r>
            <a:endParaRPr lang="en-US" dirty="0" smtClean="0"/>
          </a:p>
          <a:p>
            <a:r>
              <a:rPr lang="en-US" dirty="0" smtClean="0"/>
              <a:t>Urine and stool examination</a:t>
            </a:r>
          </a:p>
          <a:p>
            <a:r>
              <a:rPr lang="en-US" dirty="0"/>
              <a:t>Immunological tests</a:t>
            </a:r>
          </a:p>
          <a:p>
            <a:r>
              <a:rPr lang="en-US" dirty="0"/>
              <a:t>Biochemical tests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Endemic in many parts of the world particularly South East Asia and Africa</a:t>
            </a:r>
          </a:p>
          <a:p>
            <a:r>
              <a:rPr lang="en-US" dirty="0" smtClean="0"/>
              <a:t>Coast , Eastern, western and Nyanza</a:t>
            </a:r>
          </a:p>
          <a:p>
            <a:r>
              <a:rPr lang="en-US" dirty="0" smtClean="0"/>
              <a:t>Plasmodium </a:t>
            </a:r>
            <a:r>
              <a:rPr lang="en-US" dirty="0" err="1" smtClean="0"/>
              <a:t>falciparum</a:t>
            </a:r>
            <a:endParaRPr lang="en-US" dirty="0" smtClean="0"/>
          </a:p>
          <a:p>
            <a:r>
              <a:rPr lang="en-US" dirty="0" smtClean="0"/>
              <a:t>Plasmodium </a:t>
            </a:r>
            <a:r>
              <a:rPr lang="en-US" dirty="0" err="1" smtClean="0"/>
              <a:t>vivax</a:t>
            </a:r>
            <a:endParaRPr lang="en-US" dirty="0" smtClean="0"/>
          </a:p>
          <a:p>
            <a:r>
              <a:rPr lang="en-US" dirty="0" smtClean="0"/>
              <a:t>Plasmodium </a:t>
            </a:r>
            <a:r>
              <a:rPr lang="en-US" dirty="0" err="1" smtClean="0"/>
              <a:t>ovale</a:t>
            </a:r>
            <a:endParaRPr lang="en-US" dirty="0" smtClean="0"/>
          </a:p>
          <a:p>
            <a:r>
              <a:rPr lang="en-US" dirty="0" smtClean="0"/>
              <a:t>Plasmodium </a:t>
            </a:r>
            <a:r>
              <a:rPr lang="en-US" dirty="0" err="1" smtClean="0"/>
              <a:t>malariae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Effect of parasites on the red cell causing </a:t>
            </a:r>
            <a:r>
              <a:rPr lang="en-US" dirty="0" err="1" smtClean="0"/>
              <a:t>haemolysis</a:t>
            </a:r>
            <a:endParaRPr lang="en-US" dirty="0" smtClean="0"/>
          </a:p>
          <a:p>
            <a:r>
              <a:rPr lang="en-US" dirty="0" smtClean="0"/>
              <a:t>Effects of enlarged spleen causing </a:t>
            </a:r>
            <a:r>
              <a:rPr lang="en-US" dirty="0" err="1" smtClean="0"/>
              <a:t>dilutional</a:t>
            </a:r>
            <a:r>
              <a:rPr lang="en-US" dirty="0" smtClean="0"/>
              <a:t> effect (</a:t>
            </a:r>
            <a:r>
              <a:rPr lang="en-US" dirty="0" err="1" smtClean="0"/>
              <a:t>hypersplenism</a:t>
            </a:r>
            <a:r>
              <a:rPr lang="en-US" dirty="0" smtClean="0"/>
              <a:t>) with reduced red cell survival</a:t>
            </a:r>
          </a:p>
          <a:p>
            <a:r>
              <a:rPr lang="en-US" dirty="0" smtClean="0"/>
              <a:t>Effects of cytokines (inflammatory)on the bone marrow</a:t>
            </a:r>
          </a:p>
          <a:p>
            <a:r>
              <a:rPr lang="en-US" dirty="0" err="1" smtClean="0"/>
              <a:t>Folate</a:t>
            </a:r>
            <a:r>
              <a:rPr lang="en-US" dirty="0" smtClean="0"/>
              <a:t> deficiency in chronic malaria</a:t>
            </a:r>
          </a:p>
          <a:p>
            <a:r>
              <a:rPr lang="en-US" dirty="0" smtClean="0"/>
              <a:t>Effects of drugs (</a:t>
            </a:r>
            <a:r>
              <a:rPr lang="en-US" dirty="0" err="1" smtClean="0"/>
              <a:t>primaquine</a:t>
            </a:r>
            <a:r>
              <a:rPr lang="en-US" dirty="0" smtClean="0"/>
              <a:t> 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LABORATORY </a:t>
            </a:r>
            <a:r>
              <a:rPr lang="en-US" dirty="0"/>
              <a:t>EVALUATION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Diagnosis</a:t>
            </a:r>
          </a:p>
          <a:p>
            <a:r>
              <a:rPr lang="en-US" dirty="0"/>
              <a:t> Tests to demonstrate </a:t>
            </a:r>
            <a:r>
              <a:rPr lang="en-US" dirty="0" err="1"/>
              <a:t>haemopoetic</a:t>
            </a:r>
            <a:r>
              <a:rPr lang="en-US" dirty="0"/>
              <a:t> and other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MALARIA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dirty="0" smtClean="0">
                <a:solidFill>
                  <a:schemeClr val="bg1"/>
                </a:solidFill>
              </a:rPr>
              <a:t>Total </a:t>
            </a:r>
            <a:r>
              <a:rPr lang="en-US" dirty="0">
                <a:solidFill>
                  <a:schemeClr val="bg1"/>
                </a:solidFill>
              </a:rPr>
              <a:t>blood count</a:t>
            </a:r>
          </a:p>
          <a:p>
            <a:r>
              <a:rPr lang="en-US" dirty="0" smtClean="0"/>
              <a:t>Progressive </a:t>
            </a:r>
            <a:r>
              <a:rPr lang="en-US" dirty="0" err="1"/>
              <a:t>normocytic</a:t>
            </a:r>
            <a:r>
              <a:rPr lang="en-US" dirty="0"/>
              <a:t> </a:t>
            </a:r>
            <a:r>
              <a:rPr lang="en-US" dirty="0" err="1"/>
              <a:t>normochromic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anaemia</a:t>
            </a:r>
            <a:r>
              <a:rPr lang="en-US" dirty="0" smtClean="0"/>
              <a:t> appears after 48hrs then rapid fall over next 4-5 days</a:t>
            </a:r>
            <a:endParaRPr lang="en-US" dirty="0"/>
          </a:p>
          <a:p>
            <a:r>
              <a:rPr lang="en-US" dirty="0" err="1" smtClean="0"/>
              <a:t>Polychromasia</a:t>
            </a:r>
            <a:r>
              <a:rPr lang="en-US" dirty="0" smtClean="0"/>
              <a:t>/nucleated </a:t>
            </a:r>
            <a:r>
              <a:rPr lang="en-US" dirty="0"/>
              <a:t>red cells/fragments</a:t>
            </a:r>
          </a:p>
          <a:p>
            <a:r>
              <a:rPr lang="en-US" dirty="0" smtClean="0"/>
              <a:t>Parasites </a:t>
            </a:r>
            <a:r>
              <a:rPr lang="en-US" dirty="0"/>
              <a:t>on film:   density</a:t>
            </a:r>
          </a:p>
          <a:p>
            <a:r>
              <a:rPr lang="en-US" dirty="0" err="1" smtClean="0"/>
              <a:t>Macrocytic</a:t>
            </a:r>
            <a:r>
              <a:rPr lang="en-US" dirty="0" smtClean="0"/>
              <a:t> </a:t>
            </a:r>
            <a:r>
              <a:rPr lang="en-US" dirty="0"/>
              <a:t>picture in chronic malaria with </a:t>
            </a:r>
            <a:r>
              <a:rPr lang="en-US" dirty="0" err="1"/>
              <a:t>folate</a:t>
            </a:r>
            <a:r>
              <a:rPr lang="en-US" dirty="0"/>
              <a:t> deficiency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WBC:  count usually normal</a:t>
            </a:r>
          </a:p>
          <a:p>
            <a:r>
              <a:rPr lang="en-US" dirty="0"/>
              <a:t>            </a:t>
            </a:r>
            <a:r>
              <a:rPr lang="en-US" dirty="0" err="1"/>
              <a:t>Monocytosis</a:t>
            </a:r>
            <a:r>
              <a:rPr lang="en-US" dirty="0"/>
              <a:t> +/- pigment in </a:t>
            </a:r>
            <a:r>
              <a:rPr lang="en-US" dirty="0" err="1"/>
              <a:t>monocytes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Platelets: reduced in acute malaria</a:t>
            </a:r>
          </a:p>
          <a:p>
            <a:r>
              <a:rPr lang="en-US" dirty="0"/>
              <a:t>                   </a:t>
            </a:r>
            <a:r>
              <a:rPr lang="en-US" dirty="0" err="1"/>
              <a:t>Hypersplenism</a:t>
            </a:r>
            <a:endParaRPr lang="en-US" dirty="0"/>
          </a:p>
          <a:p>
            <a:r>
              <a:rPr lang="en-US" dirty="0"/>
              <a:t>                   Immune destruction</a:t>
            </a:r>
          </a:p>
          <a:p>
            <a:r>
              <a:rPr lang="en-US" dirty="0"/>
              <a:t>                   Low grade DIC</a:t>
            </a:r>
          </a:p>
          <a:p>
            <a:r>
              <a:rPr lang="en-US" dirty="0" smtClean="0"/>
              <a:t>                   Raised </a:t>
            </a:r>
            <a:r>
              <a:rPr lang="en-US" dirty="0"/>
              <a:t>PT and APTT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BIOCHEMISTRY</a:t>
            </a:r>
            <a:endParaRPr lang="en-US" dirty="0"/>
          </a:p>
          <a:p>
            <a:r>
              <a:rPr lang="en-US" dirty="0"/>
              <a:t>          Raised  total </a:t>
            </a:r>
            <a:r>
              <a:rPr lang="en-US" dirty="0" err="1"/>
              <a:t>bilrubin</a:t>
            </a:r>
            <a:r>
              <a:rPr lang="en-US" dirty="0"/>
              <a:t> (indirect)</a:t>
            </a:r>
          </a:p>
          <a:p>
            <a:r>
              <a:rPr lang="en-US" dirty="0"/>
              <a:t>          Renal function tests</a:t>
            </a:r>
          </a:p>
          <a:p>
            <a:r>
              <a:rPr lang="en-US" dirty="0"/>
              <a:t>          Blood sugar     </a:t>
            </a:r>
            <a:r>
              <a:rPr lang="en-US" dirty="0" err="1"/>
              <a:t>hypoglycaemia</a:t>
            </a:r>
            <a:r>
              <a:rPr lang="en-US" dirty="0"/>
              <a:t> in severe malaria</a:t>
            </a:r>
          </a:p>
          <a:p>
            <a:r>
              <a:rPr lang="en-US" dirty="0"/>
              <a:t>          Raised lactate level    (metabolic acidosis)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520</Words>
  <Application>Microsoft Office PowerPoint</Application>
  <PresentationFormat>On-screen Show (4:3)</PresentationFormat>
  <Paragraphs>177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HAEMOPOETIC SYSTEM AND PARASITE EFFECTS </vt:lpstr>
      <vt:lpstr> PROTOZOAN </vt:lpstr>
      <vt:lpstr>METAZOAN</vt:lpstr>
      <vt:lpstr>MALARIA</vt:lpstr>
      <vt:lpstr>MALARIA</vt:lpstr>
      <vt:lpstr> LABORATORY EVALUATION </vt:lpstr>
      <vt:lpstr> MALARIA </vt:lpstr>
      <vt:lpstr>PowerPoint Presentation</vt:lpstr>
      <vt:lpstr>PowerPoint Presentation</vt:lpstr>
      <vt:lpstr>PowerPoint Presentation</vt:lpstr>
      <vt:lpstr>PowerPoint Presentation</vt:lpstr>
      <vt:lpstr>Leishmaniasis</vt:lpstr>
      <vt:lpstr> LEISHMANIASIS </vt:lpstr>
      <vt:lpstr>PowerPoint Presentation</vt:lpstr>
      <vt:lpstr>PowerPoint Presentation</vt:lpstr>
      <vt:lpstr>PowerPoint Presentation</vt:lpstr>
      <vt:lpstr>PowerPoint Presentation</vt:lpstr>
      <vt:lpstr> BABESIA </vt:lpstr>
      <vt:lpstr>babesiae</vt:lpstr>
      <vt:lpstr>TRYPANOSOMIASIS</vt:lpstr>
      <vt:lpstr>PowerPoint Presentation</vt:lpstr>
      <vt:lpstr>PowerPoint Presentation</vt:lpstr>
      <vt:lpstr>PowerPoint Presentation</vt:lpstr>
      <vt:lpstr>PowerPoint Presentation</vt:lpstr>
      <vt:lpstr> METAZOAN PARASITES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OF LABORATORY INVESTIGATION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HAEMOPOETIC SYSTEM AND PARASITE EFFECTS</dc:title>
  <dc:creator>Paresh Dave</dc:creator>
  <cp:lastModifiedBy>Toshiba</cp:lastModifiedBy>
  <cp:revision>28</cp:revision>
  <dcterms:created xsi:type="dcterms:W3CDTF">2010-07-05T07:47:26Z</dcterms:created>
  <dcterms:modified xsi:type="dcterms:W3CDTF">2000-04-18T13:50:58Z</dcterms:modified>
</cp:coreProperties>
</file>