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5871-C977-4CF0-A4DB-A858DC48A1D8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7E5D9-8841-42F1-8D21-11E769808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Aspects of </a:t>
            </a:r>
            <a:r>
              <a:rPr lang="en-US" dirty="0" err="1" smtClean="0"/>
              <a:t>Haemostasis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Haemostasis</a:t>
            </a:r>
            <a:r>
              <a:rPr lang="en-US" smtClean="0"/>
              <a:t> II and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52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 PM </a:t>
            </a:r>
            <a:r>
              <a:rPr lang="en-US" dirty="0" err="1" smtClean="0"/>
              <a:t>Maturi</a:t>
            </a:r>
            <a:endParaRPr lang="en-US" dirty="0" smtClean="0"/>
          </a:p>
          <a:p>
            <a:r>
              <a:rPr lang="en-US" dirty="0" smtClean="0"/>
              <a:t>Senior Lecturer</a:t>
            </a:r>
          </a:p>
          <a:p>
            <a:r>
              <a:rPr lang="en-US" dirty="0" smtClean="0"/>
              <a:t>Hematology and Blood transfusion</a:t>
            </a:r>
          </a:p>
          <a:p>
            <a:r>
              <a:rPr lang="en-US" b="1" dirty="0" err="1" smtClean="0"/>
              <a:t>MBChB</a:t>
            </a:r>
            <a:r>
              <a:rPr lang="en-US" b="1" i="1" dirty="0" smtClean="0"/>
              <a:t> III clerkship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smtClean="0">
                <a:solidFill>
                  <a:srgbClr val="FF0000"/>
                </a:solidFill>
              </a:rPr>
              <a:t>Vascular disorders..</a:t>
            </a: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800" b="1" dirty="0" err="1" smtClean="0"/>
              <a:t>Microvascular</a:t>
            </a:r>
            <a:r>
              <a:rPr lang="en-GB" sz="2800" b="1" dirty="0" smtClean="0"/>
              <a:t> disorders</a:t>
            </a:r>
          </a:p>
          <a:p>
            <a:pPr>
              <a:lnSpc>
                <a:spcPct val="90000"/>
              </a:lnSpc>
            </a:pPr>
            <a:r>
              <a:rPr lang="en-GB" sz="2800" dirty="0" err="1" smtClean="0"/>
              <a:t>Purpura</a:t>
            </a:r>
            <a:r>
              <a:rPr lang="en-GB" sz="2800" dirty="0" smtClean="0"/>
              <a:t> (mechanical, factitious, simplex)</a:t>
            </a:r>
          </a:p>
          <a:p>
            <a:pPr>
              <a:lnSpc>
                <a:spcPct val="90000"/>
              </a:lnSpc>
            </a:pPr>
            <a:r>
              <a:rPr lang="en-GB" sz="2800" dirty="0" err="1" smtClean="0"/>
              <a:t>Cutaneous</a:t>
            </a:r>
            <a:r>
              <a:rPr lang="en-GB" sz="2800" dirty="0" smtClean="0"/>
              <a:t> </a:t>
            </a:r>
            <a:r>
              <a:rPr lang="en-GB" sz="2800" dirty="0" err="1" smtClean="0"/>
              <a:t>vasculitis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Microbial endothelial damage(</a:t>
            </a:r>
            <a:r>
              <a:rPr lang="en-GB" sz="2800" dirty="0" err="1" smtClean="0"/>
              <a:t>rickettsial</a:t>
            </a:r>
            <a:r>
              <a:rPr lang="en-GB" sz="2800" dirty="0" smtClean="0"/>
              <a:t>, </a:t>
            </a:r>
            <a:r>
              <a:rPr lang="en-GB" sz="2800" dirty="0" err="1" smtClean="0"/>
              <a:t>leptospiral,parvovirus</a:t>
            </a:r>
            <a:r>
              <a:rPr lang="en-GB" sz="2800" dirty="0" smtClean="0"/>
              <a:t> B19,Viral </a:t>
            </a:r>
            <a:r>
              <a:rPr lang="en-GB" sz="2800" dirty="0" err="1" smtClean="0"/>
              <a:t>h’rrhagic</a:t>
            </a:r>
            <a:r>
              <a:rPr lang="en-GB" sz="2800" dirty="0" smtClean="0"/>
              <a:t> fevers</a:t>
            </a:r>
          </a:p>
          <a:p>
            <a:pPr>
              <a:lnSpc>
                <a:spcPct val="90000"/>
              </a:lnSpc>
            </a:pPr>
            <a:r>
              <a:rPr lang="en-GB" sz="2800" dirty="0" err="1" smtClean="0"/>
              <a:t>Scurvy,steroid,senile,amyloidosis,hereditary</a:t>
            </a:r>
            <a:r>
              <a:rPr lang="en-GB" sz="2800" dirty="0" smtClean="0"/>
              <a:t> </a:t>
            </a:r>
            <a:r>
              <a:rPr lang="en-GB" sz="2800" dirty="0" err="1" smtClean="0"/>
              <a:t>conn.tissue</a:t>
            </a:r>
            <a:r>
              <a:rPr lang="en-GB" sz="2800" dirty="0" smtClean="0"/>
              <a:t> </a:t>
            </a:r>
            <a:r>
              <a:rPr lang="en-GB" sz="2800" dirty="0" err="1" smtClean="0"/>
              <a:t>dx</a:t>
            </a:r>
            <a:r>
              <a:rPr lang="en-GB" sz="2800" dirty="0" smtClean="0"/>
              <a:t>, HHT,</a:t>
            </a:r>
          </a:p>
          <a:p>
            <a:pPr>
              <a:lnSpc>
                <a:spcPct val="90000"/>
              </a:lnSpc>
            </a:pPr>
            <a:r>
              <a:rPr lang="en-GB" sz="2800" dirty="0" err="1" smtClean="0"/>
              <a:t>DIC,warfarin</a:t>
            </a:r>
            <a:r>
              <a:rPr lang="en-GB" sz="2800" dirty="0" smtClean="0"/>
              <a:t> skin </a:t>
            </a:r>
            <a:r>
              <a:rPr lang="en-GB" sz="2800" dirty="0" err="1" smtClean="0"/>
              <a:t>necrosis,fat</a:t>
            </a:r>
            <a:r>
              <a:rPr lang="en-GB" sz="2800" dirty="0" smtClean="0"/>
              <a:t> </a:t>
            </a:r>
            <a:r>
              <a:rPr lang="en-GB" sz="2800" dirty="0" err="1" smtClean="0"/>
              <a:t>embolism,TTP,HIT</a:t>
            </a:r>
            <a:r>
              <a:rPr lang="en-GB" sz="2800" dirty="0" smtClean="0"/>
              <a:t>,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Assoc. with endothelial malignancy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Platelet Disorders</a:t>
            </a:r>
            <a:endParaRPr 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FF3399"/>
                </a:solidFill>
              </a:rPr>
              <a:t>Symptom </a:t>
            </a:r>
            <a:r>
              <a:rPr lang="en-GB" dirty="0">
                <a:solidFill>
                  <a:srgbClr val="FF3399"/>
                </a:solidFill>
              </a:rPr>
              <a:t>&amp; signs of platelet </a:t>
            </a:r>
            <a:r>
              <a:rPr lang="en-GB" dirty="0" smtClean="0">
                <a:solidFill>
                  <a:srgbClr val="FF3399"/>
                </a:solidFill>
              </a:rPr>
              <a:t>disorders</a:t>
            </a:r>
          </a:p>
          <a:p>
            <a:r>
              <a:rPr lang="en-US" dirty="0" smtClean="0"/>
              <a:t>Skin, mucous membrane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Petechiae</a:t>
            </a:r>
            <a:r>
              <a:rPr lang="en-US" dirty="0" smtClean="0"/>
              <a:t>, </a:t>
            </a:r>
            <a:r>
              <a:rPr lang="en-US" dirty="0" err="1" smtClean="0"/>
              <a:t>purpura</a:t>
            </a:r>
            <a:r>
              <a:rPr lang="en-US" dirty="0" smtClean="0"/>
              <a:t>, </a:t>
            </a:r>
            <a:r>
              <a:rPr lang="en-US" dirty="0" err="1" smtClean="0"/>
              <a:t>echymosis</a:t>
            </a:r>
            <a:r>
              <a:rPr lang="en-US" dirty="0" smtClean="0"/>
              <a:t>, </a:t>
            </a:r>
            <a:r>
              <a:rPr lang="en-US" dirty="0" err="1" smtClean="0"/>
              <a:t>haematomas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Epistaxis</a:t>
            </a:r>
            <a:r>
              <a:rPr lang="en-US" dirty="0" smtClean="0"/>
              <a:t>, </a:t>
            </a:r>
            <a:r>
              <a:rPr lang="en-US" dirty="0" err="1" smtClean="0"/>
              <a:t>mennorrhagia</a:t>
            </a:r>
            <a:r>
              <a:rPr lang="en-US" dirty="0" smtClean="0"/>
              <a:t>, oral cavity, upper &amp; lower GIT  </a:t>
            </a:r>
            <a:r>
              <a:rPr lang="en-US" dirty="0" err="1" smtClean="0"/>
              <a:t>hrrhage</a:t>
            </a:r>
            <a:r>
              <a:rPr lang="en-US" dirty="0" smtClean="0"/>
              <a:t>, </a:t>
            </a:r>
            <a:r>
              <a:rPr lang="en-US" dirty="0" err="1" smtClean="0"/>
              <a:t>haematuria</a:t>
            </a:r>
            <a:r>
              <a:rPr lang="en-US" dirty="0" smtClean="0"/>
              <a:t>, </a:t>
            </a:r>
            <a:r>
              <a:rPr lang="en-US" dirty="0" err="1" smtClean="0"/>
              <a:t>conjuctival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Haemorrhages</a:t>
            </a:r>
            <a:r>
              <a:rPr lang="en-US" dirty="0" smtClean="0"/>
              <a:t>, intra cerebral bleeds (&lt; 10,000)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 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3399"/>
                </a:solidFill>
              </a:rPr>
              <a:t>Introduction to disorders</a:t>
            </a:r>
            <a:endParaRPr lang="en-US" dirty="0" smtClean="0">
              <a:solidFill>
                <a:srgbClr val="FF3399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Qualitative or Quantitative</a:t>
            </a:r>
          </a:p>
          <a:p>
            <a:r>
              <a:rPr lang="en-GB" dirty="0" smtClean="0"/>
              <a:t>Hereditary or Acquired</a:t>
            </a:r>
          </a:p>
          <a:p>
            <a:pPr>
              <a:buFont typeface="Courier New" pitchFamily="49" charset="0"/>
              <a:buChar char="o"/>
            </a:pPr>
            <a:endParaRPr lang="en-GB" sz="2400" b="1" i="1" dirty="0" smtClean="0"/>
          </a:p>
          <a:p>
            <a:pPr>
              <a:buFont typeface="Courier New" pitchFamily="49" charset="0"/>
              <a:buChar char="o"/>
            </a:pPr>
            <a:r>
              <a:rPr lang="en-GB" sz="2400" b="1" i="1" dirty="0" smtClean="0"/>
              <a:t>Hereditary</a:t>
            </a:r>
            <a:r>
              <a:rPr lang="en-GB" b="1" i="1" dirty="0" smtClean="0"/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en-GB" sz="2000" dirty="0" err="1" smtClean="0"/>
              <a:t>vW</a:t>
            </a:r>
            <a:r>
              <a:rPr lang="en-GB" sz="2000" dirty="0" smtClean="0"/>
              <a:t> </a:t>
            </a:r>
            <a:r>
              <a:rPr lang="en-GB" sz="2000" dirty="0" err="1" smtClean="0"/>
              <a:t>dx</a:t>
            </a:r>
            <a:r>
              <a:rPr lang="en-GB" sz="2000" dirty="0" smtClean="0"/>
              <a:t>, </a:t>
            </a:r>
            <a:r>
              <a:rPr lang="en-GB" sz="2000" dirty="0" err="1" smtClean="0"/>
              <a:t>Glanzmanns</a:t>
            </a:r>
            <a:r>
              <a:rPr lang="en-GB" sz="2000" dirty="0" smtClean="0"/>
              <a:t> </a:t>
            </a:r>
            <a:r>
              <a:rPr lang="en-GB" sz="2000" dirty="0" err="1" smtClean="0"/>
              <a:t>Thromboasthenia</a:t>
            </a:r>
            <a:r>
              <a:rPr lang="en-GB" sz="2000" dirty="0" smtClean="0"/>
              <a:t>, Bernard </a:t>
            </a:r>
            <a:r>
              <a:rPr lang="en-GB" sz="2000" dirty="0" err="1" smtClean="0"/>
              <a:t>Soulier</a:t>
            </a:r>
            <a:r>
              <a:rPr lang="en-GB" sz="2000" dirty="0" smtClean="0"/>
              <a:t> syndrome, Platelet Storage Pool </a:t>
            </a:r>
            <a:r>
              <a:rPr lang="en-GB" sz="2000" dirty="0" err="1" smtClean="0"/>
              <a:t>dx</a:t>
            </a:r>
            <a:r>
              <a:rPr lang="en-GB" sz="2000" dirty="0" smtClean="0"/>
              <a:t>, </a:t>
            </a:r>
            <a:r>
              <a:rPr lang="en-GB" sz="2000" dirty="0" err="1" smtClean="0"/>
              <a:t>Wiskott</a:t>
            </a:r>
            <a:r>
              <a:rPr lang="en-GB" sz="2000" dirty="0" smtClean="0"/>
              <a:t> Aldrich syndrome</a:t>
            </a:r>
          </a:p>
          <a:p>
            <a:pPr>
              <a:buFont typeface="Courier New" pitchFamily="49" charset="0"/>
              <a:buChar char="o"/>
            </a:pPr>
            <a:endParaRPr lang="en-GB" sz="2400" b="1" dirty="0" smtClean="0"/>
          </a:p>
          <a:p>
            <a:pPr>
              <a:buFont typeface="Courier New" pitchFamily="49" charset="0"/>
              <a:buChar char="o"/>
            </a:pPr>
            <a:r>
              <a:rPr lang="en-GB" sz="2400" b="1" dirty="0" smtClean="0"/>
              <a:t>Acquired </a:t>
            </a:r>
            <a:r>
              <a:rPr lang="en-GB" sz="2400" b="1" dirty="0" err="1" smtClean="0"/>
              <a:t>dx</a:t>
            </a:r>
            <a:r>
              <a:rPr lang="en-GB" sz="2400" b="1" dirty="0" smtClean="0"/>
              <a:t> states</a:t>
            </a:r>
            <a:r>
              <a:rPr lang="en-GB" sz="2400" b="1" dirty="0" smtClean="0">
                <a:sym typeface="Wingdings" pitchFamily="2" charset="2"/>
              </a:rPr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GB" sz="2000" dirty="0" smtClean="0">
                <a:sym typeface="Wingdings" pitchFamily="2" charset="2"/>
              </a:rPr>
              <a:t>ITP,DIC HUS, TTP, Systemic </a:t>
            </a:r>
            <a:r>
              <a:rPr lang="en-GB" sz="2000" dirty="0" err="1" smtClean="0">
                <a:sym typeface="Wingdings" pitchFamily="2" charset="2"/>
              </a:rPr>
              <a:t>amyloidosis</a:t>
            </a:r>
            <a:r>
              <a:rPr lang="en-GB" sz="2000" dirty="0" smtClean="0">
                <a:sym typeface="Wingdings" pitchFamily="2" charset="2"/>
              </a:rPr>
              <a:t>, </a:t>
            </a:r>
            <a:r>
              <a:rPr lang="en-GB" sz="2000" dirty="0" err="1" smtClean="0">
                <a:sym typeface="Wingdings" pitchFamily="2" charset="2"/>
              </a:rPr>
              <a:t>Hypersplenism</a:t>
            </a:r>
            <a:r>
              <a:rPr lang="en-GB" sz="2000" dirty="0" smtClean="0">
                <a:sym typeface="Wingdings" pitchFamily="2" charset="2"/>
              </a:rPr>
              <a:t>, AA, Uraemia, Mechanical damage  (cardiac bypass…) Iatrogenic: </a:t>
            </a:r>
            <a:r>
              <a:rPr lang="en-GB" sz="2000" dirty="0" err="1" smtClean="0">
                <a:sym typeface="Wingdings" pitchFamily="2" charset="2"/>
              </a:rPr>
              <a:t>Posttransfusion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purpura</a:t>
            </a:r>
            <a:r>
              <a:rPr lang="en-GB" sz="2000" dirty="0" smtClean="0">
                <a:sym typeface="Wingdings" pitchFamily="2" charset="2"/>
              </a:rPr>
              <a:t>, Drug induced immune thrombocytopenia, Drug induced </a:t>
            </a:r>
            <a:r>
              <a:rPr lang="en-GB" sz="2000" dirty="0" err="1" smtClean="0">
                <a:sym typeface="Wingdings" pitchFamily="2" charset="2"/>
              </a:rPr>
              <a:t>plt</a:t>
            </a:r>
            <a:r>
              <a:rPr lang="en-GB" sz="2000" dirty="0" smtClean="0">
                <a:sym typeface="Wingdings" pitchFamily="2" charset="2"/>
              </a:rPr>
              <a:t> dysfunction(aspirin)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66"/>
                </a:solidFill>
              </a:rPr>
              <a:t>Platelet changes</a:t>
            </a:r>
            <a:r>
              <a:rPr lang="en-GB" sz="3600" smtClean="0">
                <a:solidFill>
                  <a:srgbClr val="FF0066"/>
                </a:solidFill>
              </a:rPr>
              <a:t>-Drugs</a:t>
            </a:r>
            <a:endParaRPr lang="en-US" sz="3600" smtClean="0">
              <a:solidFill>
                <a:srgbClr val="FF0066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err="1" smtClean="0"/>
              <a:t>Myelosuppresive</a:t>
            </a:r>
            <a:r>
              <a:rPr lang="en-GB" dirty="0" smtClean="0"/>
              <a:t> drugs</a:t>
            </a:r>
          </a:p>
          <a:p>
            <a:pPr lvl="1">
              <a:lnSpc>
                <a:spcPct val="90000"/>
              </a:lnSpc>
            </a:pPr>
            <a:r>
              <a:rPr lang="en-GB" dirty="0" err="1" smtClean="0"/>
              <a:t>Cytotoxics,Chloramphenical,chlorthiazide</a:t>
            </a:r>
            <a:r>
              <a:rPr lang="en-GB" dirty="0" smtClean="0"/>
              <a:t>,</a:t>
            </a:r>
          </a:p>
          <a:p>
            <a:pPr>
              <a:lnSpc>
                <a:spcPct val="90000"/>
              </a:lnSpc>
            </a:pPr>
            <a:r>
              <a:rPr lang="en-GB" dirty="0" err="1" smtClean="0"/>
              <a:t>Alcohol,Tolbutamide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Selective </a:t>
            </a:r>
            <a:r>
              <a:rPr lang="en-GB" dirty="0" err="1" smtClean="0"/>
              <a:t>Thrombocytopaenia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err="1" smtClean="0"/>
              <a:t>Quinidine,Sulphonamides,Heparins</a:t>
            </a:r>
            <a:r>
              <a:rPr lang="en-GB" dirty="0" smtClean="0"/>
              <a:t>(HIT type I &amp;II),</a:t>
            </a:r>
            <a:r>
              <a:rPr lang="en-GB" dirty="0" err="1" smtClean="0"/>
              <a:t>phenylbutazone,penicillamine</a:t>
            </a:r>
            <a:r>
              <a:rPr lang="en-GB" dirty="0" smtClean="0"/>
              <a:t>,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PASA, </a:t>
            </a:r>
            <a:r>
              <a:rPr lang="en-GB" dirty="0" err="1" smtClean="0"/>
              <a:t>rifampicin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Radiotherapy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sz="4000" smtClean="0">
                <a:solidFill>
                  <a:srgbClr val="FF3399"/>
                </a:solidFill>
              </a:rPr>
              <a:t>Platelet changes-</a:t>
            </a:r>
            <a:r>
              <a:rPr lang="en-GB" sz="3600" smtClean="0">
                <a:solidFill>
                  <a:srgbClr val="FF3399"/>
                </a:solidFill>
              </a:rPr>
              <a:t>Immune</a:t>
            </a:r>
            <a:r>
              <a:rPr lang="en-GB" sz="4000" smtClean="0">
                <a:solidFill>
                  <a:srgbClr val="FF3399"/>
                </a:solidFill>
              </a:rPr>
              <a:t> d</a:t>
            </a:r>
            <a:r>
              <a:rPr lang="en-GB" sz="3600" smtClean="0">
                <a:solidFill>
                  <a:srgbClr val="FF3399"/>
                </a:solidFill>
              </a:rPr>
              <a:t>estruction</a:t>
            </a:r>
            <a:endParaRPr lang="en-US" sz="3600" smtClean="0">
              <a:solidFill>
                <a:srgbClr val="FF3399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Neonatal-Maternal ITP,SLE,Alloimmune</a:t>
            </a:r>
          </a:p>
          <a:p>
            <a:r>
              <a:rPr lang="en-GB" smtClean="0"/>
              <a:t>Platelet auto ab-ITP,BM transplant</a:t>
            </a:r>
          </a:p>
          <a:p>
            <a:r>
              <a:rPr lang="en-GB" smtClean="0"/>
              <a:t>Others</a:t>
            </a:r>
          </a:p>
          <a:p>
            <a:r>
              <a:rPr lang="en-GB" smtClean="0"/>
              <a:t>SLE, Malaria,AIDS related, IM, other viral infections,LPDs, drugs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3399"/>
                </a:solidFill>
              </a:rPr>
              <a:t>Platelets - Clinical significance</a:t>
            </a:r>
            <a:endParaRPr lang="en-US" sz="4000" dirty="0" smtClean="0">
              <a:solidFill>
                <a:srgbClr val="FF3399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Clinical significant </a:t>
            </a:r>
            <a:r>
              <a:rPr lang="en-US" dirty="0" err="1" smtClean="0"/>
              <a:t>thrombocytopaenia</a:t>
            </a:r>
            <a:r>
              <a:rPr lang="en-US" dirty="0" smtClean="0"/>
              <a:t> – &lt;100,000/</a:t>
            </a:r>
            <a:r>
              <a:rPr lang="en-US" dirty="0" err="1" smtClean="0"/>
              <a:t>ul</a:t>
            </a:r>
            <a:endParaRPr lang="en-US" dirty="0" smtClean="0"/>
          </a:p>
          <a:p>
            <a:pPr eaLnBrk="1" hangingPunct="1"/>
            <a:r>
              <a:rPr lang="en-US" dirty="0" smtClean="0"/>
              <a:t>50-100,000ul/l – </a:t>
            </a:r>
            <a:r>
              <a:rPr lang="en-US" sz="2800" dirty="0" smtClean="0"/>
              <a:t>no spontaneous bleeding, surgical bleeding risk is low</a:t>
            </a:r>
          </a:p>
          <a:p>
            <a:pPr eaLnBrk="1" hangingPunct="1"/>
            <a:r>
              <a:rPr lang="en-US" dirty="0" smtClean="0"/>
              <a:t>20 – 50,000 </a:t>
            </a:r>
            <a:r>
              <a:rPr lang="en-US" dirty="0" err="1" smtClean="0"/>
              <a:t>ul</a:t>
            </a:r>
            <a:r>
              <a:rPr lang="en-US" dirty="0" smtClean="0"/>
              <a:t>/l -</a:t>
            </a:r>
            <a:r>
              <a:rPr lang="en-US" sz="2800" dirty="0" err="1" smtClean="0"/>
              <a:t>Spontaneus</a:t>
            </a:r>
            <a:r>
              <a:rPr lang="en-US" sz="2800" dirty="0" smtClean="0"/>
              <a:t> bleeding rarely occurs, risk of surgical bleeding increased</a:t>
            </a:r>
          </a:p>
          <a:p>
            <a:pPr eaLnBrk="1" hangingPunct="1"/>
            <a:r>
              <a:rPr lang="en-US" sz="2800" dirty="0" smtClean="0"/>
              <a:t>&lt;20,000ul/l- risk of spontaneous bleed high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                        risk of surgical bleed greatly increased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Disorders of the Coagulation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Von </a:t>
            </a:r>
            <a:r>
              <a:rPr lang="en-US" dirty="0" err="1" smtClean="0"/>
              <a:t>Willebrands</a:t>
            </a:r>
            <a:r>
              <a:rPr lang="en-US" dirty="0" smtClean="0"/>
              <a:t> Disease.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Haemophilias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Haemophilia</a:t>
            </a:r>
            <a:r>
              <a:rPr lang="en-US" dirty="0" smtClean="0"/>
              <a:t> A</a:t>
            </a:r>
          </a:p>
          <a:p>
            <a:pPr lvl="1"/>
            <a:r>
              <a:rPr lang="en-US" dirty="0" err="1" smtClean="0"/>
              <a:t>Haemophilia</a:t>
            </a:r>
            <a:r>
              <a:rPr lang="en-US" dirty="0" smtClean="0"/>
              <a:t> B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Acquired Disorders:</a:t>
            </a:r>
          </a:p>
          <a:p>
            <a:pPr lvl="1"/>
            <a:r>
              <a:rPr lang="en-US" dirty="0" smtClean="0"/>
              <a:t>Liver disease</a:t>
            </a:r>
          </a:p>
          <a:p>
            <a:pPr lvl="1"/>
            <a:r>
              <a:rPr lang="en-US" dirty="0" smtClean="0"/>
              <a:t>DIC</a:t>
            </a:r>
          </a:p>
          <a:p>
            <a:pPr lvl="1"/>
            <a:r>
              <a:rPr lang="en-US" dirty="0" smtClean="0"/>
              <a:t>Vitamin K deficiency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rgbClr val="000066"/>
                </a:solidFill>
              </a:rPr>
              <a:t>Thrombosis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Inappropriate activation of normal haemostatic processes(formation of blood clot(thrombus) in injured vasculature or thrombotic occlusion of a vessel.</a:t>
            </a:r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3 influences  predispose to thrombus formation –</a:t>
            </a:r>
            <a:r>
              <a:rPr lang="en-GB" b="1" i="1" dirty="0" err="1" smtClean="0"/>
              <a:t>Virchows</a:t>
            </a:r>
            <a:r>
              <a:rPr lang="en-GB" b="1" i="1" dirty="0" smtClean="0"/>
              <a:t> triad</a:t>
            </a:r>
            <a:r>
              <a:rPr lang="en-GB" dirty="0" smtClean="0"/>
              <a:t>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    </a:t>
            </a:r>
            <a:r>
              <a:rPr lang="en-GB" dirty="0" smtClean="0">
                <a:solidFill>
                  <a:srgbClr val="000066"/>
                </a:solidFill>
              </a:rPr>
              <a:t>Endothelial injury.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dirty="0" smtClean="0">
                <a:solidFill>
                  <a:srgbClr val="000066"/>
                </a:solidFill>
              </a:rPr>
              <a:t>    Stasis or turbulence of blood flow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    </a:t>
            </a:r>
            <a:r>
              <a:rPr lang="en-GB" dirty="0" smtClean="0">
                <a:solidFill>
                  <a:srgbClr val="000066"/>
                </a:solidFill>
              </a:rPr>
              <a:t>Blood </a:t>
            </a:r>
            <a:r>
              <a:rPr lang="en-GB" dirty="0" err="1" smtClean="0">
                <a:solidFill>
                  <a:srgbClr val="000066"/>
                </a:solidFill>
              </a:rPr>
              <a:t>hypercoagulability</a:t>
            </a:r>
            <a:r>
              <a:rPr lang="en-GB" dirty="0" smtClean="0">
                <a:solidFill>
                  <a:srgbClr val="000066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GB" dirty="0" smtClean="0"/>
              <a:t> </a:t>
            </a:r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Thromboembolic disease-GSK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Can develop anywhere in CVS (Cardiac chambers, valve cusps,  arteries, veins or capillaries).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Composed of tangled mesh of layers of platelets admixed with layers of RBCs and degenerating leucocytes).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Fate of thrombus   –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Propagation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dirty="0" err="1" smtClean="0"/>
              <a:t>Embolisation</a:t>
            </a:r>
            <a:r>
              <a:rPr lang="en-GB" dirty="0" smtClean="0"/>
              <a:t>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Dissolution 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dirty="0" smtClean="0"/>
              <a:t>Organization</a:t>
            </a:r>
            <a:r>
              <a:rPr lang="en-GB" sz="2000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Thromboembolic disease-GSK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500" smtClean="0">
                <a:solidFill>
                  <a:srgbClr val="000066"/>
                </a:solidFill>
              </a:rPr>
              <a:t>Thrombophilia- acquired or secondary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1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/>
              <a:t>Describe key aspects of the normal haemostatic mechanism</a:t>
            </a:r>
          </a:p>
          <a:p>
            <a:pPr>
              <a:buNone/>
            </a:pPr>
            <a:r>
              <a:rPr lang="en-US" dirty="0" smtClean="0"/>
              <a:t>   - Explain the interaction between the  various components and how the equilibrium is maintained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Describe the abnormalities that may lead to bleeding disorders and thrombotic disorders</a:t>
            </a:r>
          </a:p>
          <a:p>
            <a:pPr>
              <a:buFontTx/>
              <a:buChar char="-"/>
            </a:pPr>
            <a:r>
              <a:rPr lang="en-US" dirty="0" smtClean="0"/>
              <a:t>Link to approach to diagnosis, laboratory investigation of  a patient suspected to have a bleeding or thrombotic disorder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Thromboembolic disease-GSK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500" smtClean="0">
                <a:solidFill>
                  <a:srgbClr val="000066"/>
                </a:solidFill>
              </a:rPr>
              <a:t>Thrombophilia-Hereditary (Familial or Primary)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Thromboembolic disease-GSK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000" smtClean="0">
                <a:solidFill>
                  <a:srgbClr val="000066"/>
                </a:solidFill>
              </a:rPr>
              <a:t>Thrombophilia- clinical manifestation</a:t>
            </a:r>
            <a:r>
              <a:rPr lang="en-GB" smtClean="0"/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9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Thromboembolic disease-GSK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sz="3000" smtClean="0">
                <a:solidFill>
                  <a:srgbClr val="00CC00"/>
                </a:solidFill>
              </a:rPr>
              <a:t>Approach to management.</a:t>
            </a:r>
            <a:r>
              <a:rPr lang="en-GB" sz="2500" smtClean="0">
                <a:solidFill>
                  <a:srgbClr val="00CC00"/>
                </a:solidFill>
              </a:rPr>
              <a:t/>
            </a:r>
            <a:br>
              <a:rPr lang="en-GB" sz="2500" smtClean="0">
                <a:solidFill>
                  <a:srgbClr val="00CC00"/>
                </a:solidFill>
              </a:rPr>
            </a:br>
            <a:r>
              <a:rPr lang="en-GB" sz="2500" smtClean="0">
                <a:solidFill>
                  <a:srgbClr val="00CC00"/>
                </a:solidFill>
              </a:rPr>
              <a:t>Acute Therapy</a:t>
            </a:r>
            <a:endParaRPr lang="en-US" sz="2500" smtClean="0">
              <a:solidFill>
                <a:srgbClr val="00CC00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b="1" i="1" smtClean="0"/>
              <a:t>AIM- to prevent extension or embolism of an acute thrombus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i="1" smtClean="0"/>
              <a:t>( Lysed or organised &amp; activated acute inflammatory system is back to baseline)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IV,(SC) unfractionated heparin- doses sufficient to prolong aPTT to lab specific therapeutic range.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LMWH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smtClean="0"/>
              <a:t>      (Enoxaparin,tinzaparin,Dalteparin)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smtClean="0"/>
              <a:t>  Monitoring of LMWH- aPTT, Ideally use anti-Xa activity.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 Then oral anti-coagulation- To achieve INR to a target of 2.5 (Range 2-3).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Heparin and oral anti-cuagulation therapy overlap by at least 5 days.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622800" y="11303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.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Thromboembolic disease-GSK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000" smtClean="0">
                <a:solidFill>
                  <a:srgbClr val="00CC00"/>
                </a:solidFill>
              </a:rPr>
              <a:t>Approach to management</a:t>
            </a:r>
            <a:br>
              <a:rPr lang="en-GB" sz="3000" smtClean="0">
                <a:solidFill>
                  <a:srgbClr val="00CC00"/>
                </a:solidFill>
              </a:rPr>
            </a:br>
            <a:r>
              <a:rPr lang="en-GB" sz="3000" smtClean="0">
                <a:solidFill>
                  <a:srgbClr val="00CC00"/>
                </a:solidFill>
              </a:rPr>
              <a:t>Acute therapy</a:t>
            </a:r>
            <a:endParaRPr lang="en-US" sz="3000" smtClean="0">
              <a:solidFill>
                <a:srgbClr val="00CC00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smtClean="0"/>
              <a:t>Thrombolysis</a:t>
            </a:r>
            <a:r>
              <a:rPr lang="en-GB" sz="2800" smtClean="0"/>
              <a:t>-in young otherwise healthy patients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      (Thrombolytic agents eg.Alteplase)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Total duration of anticoagulation- 3months.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Patients with persistent risk factors may require up to 6 months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b="1" smtClean="0"/>
              <a:t>Embolectomy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00CC00"/>
                </a:solidFill>
              </a:rPr>
              <a:t>Secondary Prophylaxis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i="1" smtClean="0"/>
              <a:t>Aim- to prevent reccurrent thrombosis beyond</a:t>
            </a:r>
            <a:r>
              <a:rPr lang="en-GB" sz="2800" b="1" i="1" smtClean="0">
                <a:solidFill>
                  <a:srgbClr val="000066"/>
                </a:solidFill>
              </a:rPr>
              <a:t> </a:t>
            </a:r>
            <a:r>
              <a:rPr lang="en-GB" sz="2800" b="1" i="1" smtClean="0"/>
              <a:t>6 months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(VTE regarded as a chronic disease) 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Be able to self appraise the level of knowledge</a:t>
            </a:r>
          </a:p>
          <a:p>
            <a:pPr>
              <a:buNone/>
            </a:pPr>
            <a:r>
              <a:rPr lang="en-US" b="1" i="1" dirty="0" smtClean="0"/>
              <a:t>and understanding  of the </a:t>
            </a:r>
            <a:r>
              <a:rPr lang="en-US" b="1" i="1" dirty="0" err="1" smtClean="0"/>
              <a:t>haemostasis</a:t>
            </a:r>
            <a:r>
              <a:rPr lang="en-US" b="1" i="1" dirty="0" smtClean="0"/>
              <a:t> system</a:t>
            </a:r>
          </a:p>
          <a:p>
            <a:pPr>
              <a:buNone/>
            </a:pPr>
            <a:r>
              <a:rPr lang="en-US" b="1" i="1" dirty="0" smtClean="0"/>
              <a:t>and its disorders at the undergraduate level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and</a:t>
            </a:r>
          </a:p>
          <a:p>
            <a:r>
              <a:rPr lang="en-US" b="1" i="1" dirty="0" smtClean="0"/>
              <a:t>Be able to apply this knowledge in the investigation and management of  a patient with a haemostatic abnormality</a:t>
            </a:r>
            <a:endParaRPr lang="en-US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Definition</a:t>
            </a:r>
          </a:p>
          <a:p>
            <a:pPr>
              <a:buNone/>
            </a:pPr>
            <a:r>
              <a:rPr lang="en-US" dirty="0" smtClean="0"/>
              <a:t>   Maintain blood fluid, flowing and within the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vessels channels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What are the mechanisms involved to achieve this?</a:t>
            </a:r>
          </a:p>
          <a:p>
            <a:r>
              <a:rPr lang="en-US" dirty="0" smtClean="0"/>
              <a:t> The Vessel – role and function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Laminar flow, synthesis of various substances</a:t>
            </a:r>
          </a:p>
          <a:p>
            <a:pPr>
              <a:buNone/>
            </a:pPr>
            <a:r>
              <a:rPr lang="en-US" b="1" dirty="0" smtClean="0"/>
              <a:t>The platelets</a:t>
            </a:r>
          </a:p>
          <a:p>
            <a:pPr>
              <a:buFontTx/>
              <a:buChar char="-"/>
            </a:pPr>
            <a:r>
              <a:rPr lang="en-US" dirty="0" smtClean="0"/>
              <a:t>Interaction with the vessel wall</a:t>
            </a:r>
          </a:p>
          <a:p>
            <a:pPr>
              <a:buFontTx/>
              <a:buChar char="-"/>
            </a:pPr>
            <a:r>
              <a:rPr lang="en-US" dirty="0" smtClean="0"/>
              <a:t>Role and function  - Adhesion</a:t>
            </a:r>
          </a:p>
          <a:p>
            <a:pPr>
              <a:buNone/>
            </a:pPr>
            <a:r>
              <a:rPr lang="en-US" dirty="0" smtClean="0"/>
              <a:t>                                      - Release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- Aggregation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The coagulation pathway</a:t>
            </a:r>
          </a:p>
          <a:p>
            <a:r>
              <a:rPr lang="en-US" dirty="0" smtClean="0"/>
              <a:t>Extrinsic and Intrinsic pathways</a:t>
            </a:r>
          </a:p>
          <a:p>
            <a:pPr>
              <a:buNone/>
            </a:pPr>
            <a:r>
              <a:rPr lang="en-US" dirty="0" smtClean="0"/>
              <a:t>      - Major factors and cofactors</a:t>
            </a:r>
          </a:p>
          <a:p>
            <a:r>
              <a:rPr lang="en-US" dirty="0" smtClean="0"/>
              <a:t>The common Pathway</a:t>
            </a:r>
          </a:p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 err="1" smtClean="0"/>
              <a:t>Fibrinolytic</a:t>
            </a:r>
            <a:r>
              <a:rPr lang="en-US" b="1" dirty="0" smtClean="0"/>
              <a:t> System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- </a:t>
            </a:r>
            <a:r>
              <a:rPr lang="en-US" dirty="0" smtClean="0"/>
              <a:t>components, role and function</a:t>
            </a:r>
          </a:p>
          <a:p>
            <a:pPr>
              <a:buNone/>
            </a:pPr>
            <a:r>
              <a:rPr lang="en-US" b="1" dirty="0" smtClean="0"/>
              <a:t>The Natural Inhibitors of Coagulation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-  </a:t>
            </a:r>
            <a:r>
              <a:rPr lang="en-US" dirty="0" err="1" smtClean="0"/>
              <a:t>Antithrombin</a:t>
            </a:r>
            <a:r>
              <a:rPr lang="en-US" dirty="0" smtClean="0"/>
              <a:t> III, Protein C and S, Heparin Cofactor , </a:t>
            </a:r>
            <a:r>
              <a:rPr lang="en-US" dirty="0" err="1" smtClean="0"/>
              <a:t>Thrombomodulin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-Level of inhibition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Disorders of </a:t>
            </a:r>
            <a:r>
              <a:rPr lang="en-US" dirty="0" err="1" smtClean="0"/>
              <a:t>Haemostasis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Abnormalities of the haemostatic system result in spontaneous or prolonged bleeding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or thrombotic episodes or increased risk of thrombosis and </a:t>
            </a:r>
            <a:r>
              <a:rPr lang="en-US" dirty="0" err="1" smtClean="0"/>
              <a:t>thromboembolism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Vessel disorders</a:t>
            </a:r>
          </a:p>
          <a:p>
            <a:pPr>
              <a:buNone/>
            </a:pPr>
            <a:r>
              <a:rPr lang="en-US" dirty="0" smtClean="0"/>
              <a:t> The clinical presentation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Purpura</a:t>
            </a:r>
            <a:r>
              <a:rPr lang="en-US" dirty="0" smtClean="0"/>
              <a:t> and </a:t>
            </a:r>
            <a:r>
              <a:rPr lang="en-US" dirty="0" err="1" smtClean="0"/>
              <a:t>petechiae</a:t>
            </a:r>
            <a:r>
              <a:rPr lang="en-US" dirty="0" smtClean="0"/>
              <a:t> </a:t>
            </a:r>
            <a:r>
              <a:rPr lang="en-US" dirty="0" err="1" smtClean="0"/>
              <a:t>haemorrhages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Prolonged bleeding from puncture sites</a:t>
            </a:r>
          </a:p>
          <a:p>
            <a:r>
              <a:rPr lang="en-US" dirty="0" smtClean="0"/>
              <a:t> Mucosal bleeds</a:t>
            </a:r>
          </a:p>
          <a:p>
            <a:r>
              <a:rPr lang="en-US" dirty="0" smtClean="0"/>
              <a:t>Rarely deep bleeds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FF0000"/>
                </a:solidFill>
              </a:rPr>
              <a:t>Introduction to Vascular disorders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b="1" dirty="0" err="1" smtClean="0"/>
              <a:t>Macrovascular</a:t>
            </a:r>
            <a:r>
              <a:rPr lang="en-GB" b="1" dirty="0" smtClean="0"/>
              <a:t> Disorders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Trauma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Atherosclerosis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Disorders of connective tissue(</a:t>
            </a:r>
            <a:r>
              <a:rPr lang="en-GB" sz="2400" dirty="0" smtClean="0"/>
              <a:t>Ehlers- </a:t>
            </a:r>
            <a:r>
              <a:rPr lang="en-GB" sz="2400" dirty="0" err="1" smtClean="0"/>
              <a:t>Danlos</a:t>
            </a:r>
            <a:r>
              <a:rPr lang="en-GB" sz="2400" dirty="0" smtClean="0"/>
              <a:t>) </a:t>
            </a:r>
            <a:r>
              <a:rPr lang="en-GB" sz="2400" dirty="0" err="1" smtClean="0"/>
              <a:t>Osteogenesis</a:t>
            </a:r>
            <a:r>
              <a:rPr lang="en-GB" sz="2400" dirty="0" smtClean="0"/>
              <a:t> </a:t>
            </a:r>
            <a:r>
              <a:rPr lang="en-GB" sz="2400" dirty="0" err="1" smtClean="0"/>
              <a:t>imperfecta</a:t>
            </a:r>
            <a:r>
              <a:rPr lang="en-GB" sz="2400" dirty="0" smtClean="0"/>
              <a:t>,  </a:t>
            </a:r>
            <a:r>
              <a:rPr lang="en-GB" sz="2400" dirty="0" err="1" smtClean="0"/>
              <a:t>Marfan</a:t>
            </a:r>
            <a:r>
              <a:rPr lang="en-GB" sz="2400" dirty="0" smtClean="0"/>
              <a:t> syndrome)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Inflammatory </a:t>
            </a:r>
            <a:r>
              <a:rPr lang="en-GB" sz="2400" dirty="0" err="1" smtClean="0"/>
              <a:t>vasculitis</a:t>
            </a:r>
            <a:r>
              <a:rPr lang="en-GB" sz="2400" dirty="0" smtClean="0"/>
              <a:t>  (</a:t>
            </a:r>
            <a:r>
              <a:rPr lang="en-GB" sz="2400" dirty="0" err="1" smtClean="0"/>
              <a:t>syphylis</a:t>
            </a:r>
            <a:r>
              <a:rPr lang="en-GB" sz="2400" dirty="0" smtClean="0"/>
              <a:t>, TB,  </a:t>
            </a:r>
            <a:r>
              <a:rPr lang="en-GB" sz="2400" dirty="0" err="1" smtClean="0"/>
              <a:t>Mycotic</a:t>
            </a:r>
            <a:r>
              <a:rPr lang="en-GB" sz="2400" dirty="0" smtClean="0"/>
              <a:t>, RA, SLE, PAN, Kawasaki </a:t>
            </a:r>
            <a:r>
              <a:rPr lang="en-GB" sz="2400" dirty="0" err="1" smtClean="0"/>
              <a:t>dx</a:t>
            </a:r>
            <a:r>
              <a:rPr lang="en-GB" sz="2400" dirty="0" smtClean="0"/>
              <a:t>)</a:t>
            </a:r>
          </a:p>
          <a:p>
            <a:pPr lvl="1"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A-V Malformations ( </a:t>
            </a:r>
            <a:r>
              <a:rPr lang="en-GB" sz="2400" dirty="0" err="1" smtClean="0"/>
              <a:t>Haemangiomas</a:t>
            </a:r>
            <a:r>
              <a:rPr lang="en-GB" sz="2400" dirty="0" smtClean="0"/>
              <a:t>,  HHT)</a:t>
            </a:r>
            <a:endParaRPr lang="en-US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843</Words>
  <Application>Microsoft Office PowerPoint</Application>
  <PresentationFormat>On-screen Show (4:3)</PresentationFormat>
  <Paragraphs>164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Aspects of Haemostasis Haemostasis II and III</vt:lpstr>
      <vt:lpstr>Objectives</vt:lpstr>
      <vt:lpstr>Objectives</vt:lpstr>
      <vt:lpstr>Haemostasis</vt:lpstr>
      <vt:lpstr>Slide 5</vt:lpstr>
      <vt:lpstr>Slide 6</vt:lpstr>
      <vt:lpstr>The Disorders of Haemostasis</vt:lpstr>
      <vt:lpstr>Disorders</vt:lpstr>
      <vt:lpstr>Introduction to Vascular disorders</vt:lpstr>
      <vt:lpstr>Vascular disorders..</vt:lpstr>
      <vt:lpstr>Platelet Disorders</vt:lpstr>
      <vt:lpstr>Introduction to disorders</vt:lpstr>
      <vt:lpstr>Platelet changes-Drugs</vt:lpstr>
      <vt:lpstr>Platelet changes-Immune destruction</vt:lpstr>
      <vt:lpstr>Platelets - Clinical significance</vt:lpstr>
      <vt:lpstr>Disorders of the Coagulation Pathway</vt:lpstr>
      <vt:lpstr>Thrombosis </vt:lpstr>
      <vt:lpstr>Thrombosis</vt:lpstr>
      <vt:lpstr>Thrombophilia- acquired or secondary</vt:lpstr>
      <vt:lpstr>Thrombophilia-Hereditary (Familial or Primary)</vt:lpstr>
      <vt:lpstr>Thrombophilia- clinical manifestation </vt:lpstr>
      <vt:lpstr>Approach to management. Acute Therapy</vt:lpstr>
      <vt:lpstr>Approach to management Acute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Haemostasis</dc:title>
  <dc:creator>Dr. Jamilla A. Rajab</dc:creator>
  <cp:lastModifiedBy>162820</cp:lastModifiedBy>
  <cp:revision>18</cp:revision>
  <dcterms:created xsi:type="dcterms:W3CDTF">2013-10-02T04:59:21Z</dcterms:created>
  <dcterms:modified xsi:type="dcterms:W3CDTF">2019-06-13T11:23:20Z</dcterms:modified>
</cp:coreProperties>
</file>