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327" r:id="rId3"/>
    <p:sldId id="286" r:id="rId4"/>
    <p:sldId id="292" r:id="rId5"/>
    <p:sldId id="312" r:id="rId6"/>
    <p:sldId id="262" r:id="rId7"/>
    <p:sldId id="284" r:id="rId8"/>
    <p:sldId id="336" r:id="rId9"/>
    <p:sldId id="337" r:id="rId10"/>
    <p:sldId id="331" r:id="rId11"/>
    <p:sldId id="333" r:id="rId12"/>
    <p:sldId id="321" r:id="rId13"/>
    <p:sldId id="329" r:id="rId14"/>
    <p:sldId id="264" r:id="rId15"/>
    <p:sldId id="277" r:id="rId16"/>
    <p:sldId id="338" r:id="rId17"/>
    <p:sldId id="339" r:id="rId18"/>
    <p:sldId id="340" r:id="rId19"/>
    <p:sldId id="341" r:id="rId20"/>
    <p:sldId id="282" r:id="rId21"/>
    <p:sldId id="301" r:id="rId22"/>
    <p:sldId id="304" r:id="rId23"/>
    <p:sldId id="308" r:id="rId24"/>
    <p:sldId id="305" r:id="rId25"/>
    <p:sldId id="309" r:id="rId26"/>
    <p:sldId id="323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3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662" autoAdjust="0"/>
    <p:restoredTop sz="86444" autoAdjust="0"/>
  </p:normalViewPr>
  <p:slideViewPr>
    <p:cSldViewPr>
      <p:cViewPr>
        <p:scale>
          <a:sx n="110" d="100"/>
          <a:sy n="110" d="100"/>
        </p:scale>
        <p:origin x="-684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4" y="12624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65D99-4F62-4718-A743-965FD7569FC5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B407-FBB0-4B3C-A163-C8028FDA37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94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05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40352-55E2-4270-9DC0-CA6715C8F321}" type="slidenum">
              <a:rPr lang="en-US"/>
              <a:pPr/>
              <a:t>24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031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0F3C0-672C-411C-99B6-4E6D5BF80AA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97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</a:t>
            </a:r>
            <a:r>
              <a:rPr lang="en-GB" baseline="0" dirty="0" smtClean="0"/>
              <a:t> developed from ‘</a:t>
            </a:r>
            <a:r>
              <a:rPr lang="en-GB" baseline="0" dirty="0" err="1" smtClean="0"/>
              <a:t>Ohne</a:t>
            </a:r>
            <a:r>
              <a:rPr lang="en-GB" baseline="0" dirty="0" smtClean="0"/>
              <a:t>’ – German for without (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without A or B)</a:t>
            </a:r>
          </a:p>
          <a:p>
            <a:r>
              <a:rPr lang="en-GB" baseline="0" dirty="0" smtClean="0"/>
              <a:t>1939 – Woman delivered still birth and got severe HTR after transfusion of husbands blood.  Her serum agglutinate husbands and 80 of 100 donors blood.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Antigens of the ABO blood group are sugars; Rh blood group are proteins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45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ISBT – International Society</a:t>
            </a:r>
            <a:r>
              <a:rPr lang="en-GB" baseline="0" dirty="0" smtClean="0"/>
              <a:t> for Blood Transfusion;</a:t>
            </a:r>
          </a:p>
          <a:p>
            <a:r>
              <a:rPr lang="en-GB" baseline="0" dirty="0" smtClean="0"/>
              <a:t>Classes  (&gt;29) gives name, </a:t>
            </a:r>
            <a:r>
              <a:rPr lang="en-GB" baseline="0" dirty="0" err="1" smtClean="0"/>
              <a:t>iSBT</a:t>
            </a:r>
            <a:r>
              <a:rPr lang="en-GB" baseline="0" dirty="0" smtClean="0"/>
              <a:t> system, number, </a:t>
            </a:r>
            <a:r>
              <a:rPr lang="en-GB" baseline="0" dirty="0" err="1" smtClean="0"/>
              <a:t>chr</a:t>
            </a:r>
            <a:r>
              <a:rPr lang="en-GB" baseline="0" dirty="0" smtClean="0"/>
              <a:t> location, gene name, </a:t>
            </a:r>
            <a:r>
              <a:rPr lang="en-GB" baseline="0" dirty="0" err="1" smtClean="0"/>
              <a:t>assoc</a:t>
            </a:r>
            <a:r>
              <a:rPr lang="en-GB" baseline="0" dirty="0" smtClean="0"/>
              <a:t> antigens, component name and </a:t>
            </a:r>
            <a:r>
              <a:rPr lang="en-GB" baseline="0" dirty="0" err="1" smtClean="0"/>
              <a:t>functionc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602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65EBE-754C-4900-B2C5-A17DC50E4284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Co-dominant : both characteristics are equally expressed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8544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Subgroups of A:  A</a:t>
            </a:r>
            <a:r>
              <a:rPr lang="en-US" sz="1200" baseline="-25000" dirty="0" smtClean="0"/>
              <a:t>1, </a:t>
            </a:r>
            <a:r>
              <a:rPr lang="en-US" sz="1200" dirty="0" smtClean="0"/>
              <a:t>A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give rise to A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B, A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B </a:t>
            </a:r>
            <a:r>
              <a:rPr lang="en-US" sz="1200" dirty="0" err="1" smtClean="0"/>
              <a:t>etc</a:t>
            </a:r>
            <a:r>
              <a:rPr lang="en-US" sz="1200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034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Enzymes are  </a:t>
            </a:r>
            <a:r>
              <a:rPr lang="en-US" dirty="0" err="1" smtClean="0"/>
              <a:t>glycosyltransferases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DB407-FBB0-4B3C-A163-C8028FDA37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973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F9566-E0F0-498B-8228-4B5F20E0BF40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582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16CB6-C1E3-4F6E-A99D-E3D94C40D19D}" type="slidenum">
              <a:rPr lang="en-US"/>
              <a:pPr/>
              <a:t>23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48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0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57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9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97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21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763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7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92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321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58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21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04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Blood Groups and Blood Group Serology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dirty="0" err="1" smtClean="0"/>
              <a:t>MBChB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5474732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 P.M </a:t>
            </a:r>
            <a:r>
              <a:rPr lang="en-US" sz="2400" dirty="0" err="1" smtClean="0"/>
              <a:t>Maturi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0"/>
          <a:ext cx="2133600" cy="2384425"/>
        </p:xfrm>
        <a:graphic>
          <a:graphicData uri="http://schemas.openxmlformats.org/presentationml/2006/ole">
            <p:oleObj spid="_x0000_s1055" name="Bitmap Image" r:id="rId4" imgW="2847619" imgH="285789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Blood Group Inheritance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04636" y="202204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AO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BO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160097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Woman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2580620"/>
            <a:ext cx="0" cy="1762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19200" y="2438400"/>
            <a:ext cx="3886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4343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AB</a:t>
            </a:r>
            <a:endParaRPr lang="en-GB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43000" y="2548536"/>
            <a:ext cx="800099" cy="179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156658" y="2475567"/>
            <a:ext cx="3162301" cy="1905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48590" y="4349863"/>
            <a:ext cx="196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AO</a:t>
            </a:r>
            <a:endParaRPr lang="en-GB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2814" y="2509121"/>
            <a:ext cx="2057400" cy="1905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81400" y="2509121"/>
            <a:ext cx="1447800" cy="184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11429" y="434340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BO</a:t>
            </a:r>
            <a:endParaRPr lang="en-GB" sz="2800" dirty="0"/>
          </a:p>
        </p:txBody>
      </p:sp>
      <p:cxnSp>
        <p:nvCxnSpPr>
          <p:cNvPr id="30" name="Straight Connector 29"/>
          <p:cNvCxnSpPr>
            <a:stCxn id="4" idx="2"/>
            <a:endCxn id="4" idx="2"/>
          </p:cNvCxnSpPr>
          <p:nvPr/>
        </p:nvCxnSpPr>
        <p:spPr>
          <a:xfrm>
            <a:off x="1538036" y="25452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2"/>
          </p:cNvCxnSpPr>
          <p:nvPr/>
        </p:nvCxnSpPr>
        <p:spPr>
          <a:xfrm>
            <a:off x="1538036" y="2545260"/>
            <a:ext cx="3682166" cy="183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95900" y="2509121"/>
            <a:ext cx="0" cy="1873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00600" y="4356326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2362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 Blood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7704205"/>
              </p:ext>
            </p:extLst>
          </p:nvPr>
        </p:nvGraphicFramePr>
        <p:xfrm>
          <a:off x="1066800" y="1600199"/>
          <a:ext cx="6400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85"/>
                <a:gridCol w="4021015"/>
              </a:tblGrid>
              <a:tr h="101500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Blood Group</a:t>
                      </a:r>
                    </a:p>
                    <a:p>
                      <a:r>
                        <a:rPr lang="en-US" sz="2800" dirty="0" smtClean="0"/>
                        <a:t>(Phenotype)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Genotype</a:t>
                      </a:r>
                      <a:endParaRPr lang="en-US" sz="2800" dirty="0"/>
                    </a:p>
                  </a:txBody>
                  <a:tcPr/>
                </a:tc>
              </a:tr>
              <a:tr h="7203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AA or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 AO</a:t>
                      </a:r>
                      <a:endParaRPr lang="en-US" sz="2800" dirty="0"/>
                    </a:p>
                  </a:txBody>
                  <a:tcPr/>
                </a:tc>
              </a:tr>
              <a:tr h="7203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BB</a:t>
                      </a:r>
                      <a:r>
                        <a:rPr lang="en-US" sz="2800" baseline="0" dirty="0" smtClean="0"/>
                        <a:t> or</a:t>
                      </a:r>
                      <a:r>
                        <a:rPr lang="en-US" sz="2800" dirty="0" smtClean="0"/>
                        <a:t> BO</a:t>
                      </a:r>
                      <a:endParaRPr lang="en-US" sz="2800" dirty="0"/>
                    </a:p>
                  </a:txBody>
                  <a:tcPr/>
                </a:tc>
              </a:tr>
              <a:tr h="101500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</a:t>
                      </a:r>
                      <a:endParaRPr lang="en-US" sz="2800" dirty="0"/>
                    </a:p>
                  </a:txBody>
                  <a:tcPr/>
                </a:tc>
              </a:tr>
              <a:tr h="7203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562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372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 Blood group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ABO is most important in transfusion </a:t>
            </a:r>
            <a:r>
              <a:rPr lang="en-US" dirty="0" smtClean="0"/>
              <a:t>medicine</a:t>
            </a:r>
          </a:p>
          <a:p>
            <a:endParaRPr lang="en-US" dirty="0" smtClean="0"/>
          </a:p>
          <a:p>
            <a:r>
              <a:rPr lang="en-US" dirty="0" smtClean="0"/>
              <a:t>Inheritance is in Mendelian manner</a:t>
            </a:r>
          </a:p>
          <a:p>
            <a:endParaRPr lang="en-US" dirty="0" smtClean="0"/>
          </a:p>
          <a:p>
            <a:r>
              <a:rPr lang="en-US" dirty="0" smtClean="0"/>
              <a:t>ABO locus encodes specific enzymes that synthesize A and B antigens on RBCs from a precursor substance (H)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Detectable at  5 – 6 weeks of life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Maximum levels 3 – 4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3147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6705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Synthesis of A and B antigens</a:t>
            </a:r>
            <a:endParaRPr lang="en-US" sz="2800" dirty="0"/>
          </a:p>
        </p:txBody>
      </p:sp>
      <p:sp>
        <p:nvSpPr>
          <p:cNvPr id="4" name="Plaque 3"/>
          <p:cNvSpPr/>
          <p:nvPr/>
        </p:nvSpPr>
        <p:spPr>
          <a:xfrm>
            <a:off x="4152900" y="2362200"/>
            <a:ext cx="838200" cy="3810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6000" y="2971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867400" y="2971800"/>
            <a:ext cx="61118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200" y="1695463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Precursor substance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5852" y="387049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 Antigen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403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  Antigen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 Gene</a:t>
            </a:r>
            <a:endParaRPr lang="en-US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77000" y="2743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B Gene</a:t>
            </a:r>
            <a:endParaRPr lang="en-US" sz="2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3429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Enzyme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743200" y="2819400"/>
            <a:ext cx="17907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4819650" y="2533650"/>
            <a:ext cx="10668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193560" y="3930905"/>
            <a:ext cx="689548" cy="533399"/>
          </a:xfrm>
          <a:prstGeom prst="ellipse">
            <a:avLst/>
          </a:prstGeom>
          <a:solidFill>
            <a:srgbClr val="FC43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867400" y="3962400"/>
            <a:ext cx="689548" cy="533399"/>
          </a:xfrm>
          <a:prstGeom prst="ellipse">
            <a:avLst/>
          </a:prstGeom>
          <a:solidFill>
            <a:srgbClr val="FC43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588302" y="4441444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Isosceles Triangle 31"/>
          <p:cNvSpPr/>
          <p:nvPr/>
        </p:nvSpPr>
        <p:spPr>
          <a:xfrm>
            <a:off x="2838138" y="4309297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Isosceles Triangle 33"/>
          <p:cNvSpPr/>
          <p:nvPr/>
        </p:nvSpPr>
        <p:spPr>
          <a:xfrm>
            <a:off x="2223541" y="4361635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2768184" y="4038600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>
            <a:off x="2053652" y="4044736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>
            <a:off x="2293495" y="3908045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>
            <a:off x="2603292" y="3885185"/>
            <a:ext cx="139908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>
            <a:off x="5923612" y="4505979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6478588" y="4313103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>
            <a:off x="6351169" y="4076134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5717498" y="4246572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>
            <a:off x="5750315" y="4021876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Isosceles Triangle 45"/>
          <p:cNvSpPr/>
          <p:nvPr/>
        </p:nvSpPr>
        <p:spPr>
          <a:xfrm>
            <a:off x="6177197" y="3916681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/>
          <p:cNvSpPr/>
          <p:nvPr/>
        </p:nvSpPr>
        <p:spPr>
          <a:xfrm>
            <a:off x="6314604" y="4444020"/>
            <a:ext cx="299803" cy="45719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95400" y="5410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Blood group O lacks A and B antigens but has H antigen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0916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Rh</a:t>
            </a:r>
            <a:r>
              <a:rPr lang="en-US" b="1" dirty="0" smtClean="0"/>
              <a:t> blood group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Second to ABO in importance in transfusion medicine</a:t>
            </a:r>
          </a:p>
          <a:p>
            <a:r>
              <a:rPr lang="en-US" dirty="0" smtClean="0"/>
              <a:t>Rh gene on chromosome 1</a:t>
            </a:r>
          </a:p>
          <a:p>
            <a:r>
              <a:rPr lang="en-US" dirty="0" smtClean="0"/>
              <a:t>Most complex system &gt; 50 antigenic specificities</a:t>
            </a:r>
          </a:p>
          <a:p>
            <a:r>
              <a:rPr lang="en-US" dirty="0" err="1" smtClean="0"/>
              <a:t>RhD</a:t>
            </a:r>
            <a:r>
              <a:rPr lang="en-US" dirty="0" smtClean="0"/>
              <a:t> antigen  most important clinically</a:t>
            </a:r>
          </a:p>
          <a:p>
            <a:r>
              <a:rPr lang="en-US" dirty="0"/>
              <a:t>The RHD gene is dominant </a:t>
            </a:r>
            <a:endParaRPr lang="en-US" dirty="0" smtClean="0"/>
          </a:p>
          <a:p>
            <a:pPr lvl="1"/>
            <a:r>
              <a:rPr lang="en-US" dirty="0" err="1" smtClean="0"/>
              <a:t>RhD</a:t>
            </a:r>
            <a:r>
              <a:rPr lang="en-US" dirty="0" smtClean="0"/>
              <a:t> </a:t>
            </a:r>
            <a:r>
              <a:rPr lang="en-US" dirty="0"/>
              <a:t>positive whenever this gene is </a:t>
            </a:r>
            <a:r>
              <a:rPr lang="en-US" dirty="0" smtClean="0"/>
              <a:t>present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</a:t>
            </a:r>
            <a:r>
              <a:rPr lang="en-US" dirty="0" smtClean="0"/>
              <a:t> antigens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Majority of individuals Rh D +</a:t>
            </a:r>
          </a:p>
          <a:p>
            <a:pPr lvl="1"/>
            <a:r>
              <a:rPr lang="en-US" dirty="0" smtClean="0"/>
              <a:t>Kenya approx.  2.5 – 4  </a:t>
            </a:r>
            <a:r>
              <a:rPr lang="en-US" dirty="0" err="1" smtClean="0"/>
              <a:t>RhD</a:t>
            </a:r>
            <a:r>
              <a:rPr lang="en-US" dirty="0" smtClean="0"/>
              <a:t> negative</a:t>
            </a:r>
          </a:p>
          <a:p>
            <a:endParaRPr lang="en-US" dirty="0" smtClean="0"/>
          </a:p>
          <a:p>
            <a:r>
              <a:rPr lang="en-US" dirty="0" smtClean="0"/>
              <a:t>Significant role in haemolytic disease of the newborn (HDN)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Group Antibodies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dirty="0" smtClean="0"/>
              <a:t>Antibodies formed in the sera of an individual who lacks the corresponding antigen</a:t>
            </a:r>
            <a:endParaRPr lang="en-US" sz="3200" dirty="0"/>
          </a:p>
          <a:p>
            <a:pPr marL="457200" lvl="1" indent="0">
              <a:buNone/>
            </a:pPr>
            <a:endParaRPr lang="en-US" sz="3200" u="sng" dirty="0" smtClean="0"/>
          </a:p>
          <a:p>
            <a:pPr marL="457200" lvl="1" indent="0">
              <a:buNone/>
            </a:pPr>
            <a:r>
              <a:rPr lang="en-US" sz="3200" u="sng" dirty="0" smtClean="0"/>
              <a:t>Naturally occurring antibodies</a:t>
            </a:r>
          </a:p>
          <a:p>
            <a:pPr lvl="2"/>
            <a:r>
              <a:rPr lang="en-US" sz="2800" dirty="0" smtClean="0"/>
              <a:t>Become detectable at 4 months age</a:t>
            </a:r>
          </a:p>
          <a:p>
            <a:pPr lvl="2"/>
            <a:r>
              <a:rPr lang="en-US" sz="2800" dirty="0" err="1" smtClean="0"/>
              <a:t>IgM</a:t>
            </a:r>
            <a:r>
              <a:rPr lang="en-US" sz="2800" dirty="0" smtClean="0"/>
              <a:t> subtype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55073961"/>
              </p:ext>
            </p:extLst>
          </p:nvPr>
        </p:nvGraphicFramePr>
        <p:xfrm>
          <a:off x="1447800" y="1676400"/>
          <a:ext cx="58674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505"/>
                <a:gridCol w="4291895"/>
              </a:tblGrid>
              <a:tr h="12633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Blood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Antibody in plasma</a:t>
                      </a:r>
                      <a:endParaRPr lang="en-US" sz="2800" dirty="0"/>
                    </a:p>
                  </a:txBody>
                  <a:tcPr/>
                </a:tc>
              </a:tr>
              <a:tr h="7319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Anti-B</a:t>
                      </a:r>
                      <a:endParaRPr lang="en-US" sz="2800" dirty="0"/>
                    </a:p>
                  </a:txBody>
                  <a:tcPr/>
                </a:tc>
              </a:tr>
              <a:tr h="7319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Anti- A</a:t>
                      </a:r>
                      <a:endParaRPr lang="en-US" sz="2800" dirty="0"/>
                    </a:p>
                  </a:txBody>
                  <a:tcPr/>
                </a:tc>
              </a:tr>
              <a:tr h="7319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Anti- A, Anti-B</a:t>
                      </a:r>
                      <a:endParaRPr lang="en-US" sz="2800" dirty="0"/>
                    </a:p>
                  </a:txBody>
                  <a:tcPr/>
                </a:tc>
              </a:tr>
              <a:tr h="7319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Lack ABO antibodies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21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Blood Group Antibodies cont..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u="sng" dirty="0" smtClean="0"/>
              <a:t>Immune antibodies </a:t>
            </a:r>
          </a:p>
          <a:p>
            <a:pPr marL="457200" lvl="1" indent="0">
              <a:buNone/>
            </a:pPr>
            <a:r>
              <a:rPr lang="en-US" sz="3200" dirty="0" smtClean="0"/>
              <a:t>Arise through:</a:t>
            </a:r>
          </a:p>
          <a:p>
            <a:pPr lvl="1"/>
            <a:r>
              <a:rPr lang="en-US" dirty="0" smtClean="0"/>
              <a:t>Transfusion or injection of incompatible blood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Injection of A or B substances found in some vaccines</a:t>
            </a:r>
          </a:p>
          <a:p>
            <a:pPr lvl="1"/>
            <a:r>
              <a:rPr lang="en-US" dirty="0" err="1" smtClean="0"/>
              <a:t>IgG</a:t>
            </a:r>
            <a:r>
              <a:rPr lang="en-US" dirty="0" smtClean="0"/>
              <a:t> subtype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89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Groups &amp; antibodies</a:t>
            </a:r>
            <a:endParaRPr lang="en-US" dirty="0"/>
          </a:p>
        </p:txBody>
      </p:sp>
      <p:pic>
        <p:nvPicPr>
          <p:cNvPr id="2050" name="Picture 2" descr="C:\Users\admin\Pictures\ABO_blood_type_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689" y="1600200"/>
            <a:ext cx="703062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84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99" y="1146266"/>
            <a:ext cx="6519515" cy="434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444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significance of 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Significance in blood transfusion</a:t>
            </a:r>
          </a:p>
          <a:p>
            <a:pPr lvl="1"/>
            <a:r>
              <a:rPr lang="en-US" dirty="0" smtClean="0"/>
              <a:t>ABO, Rh most important</a:t>
            </a:r>
          </a:p>
          <a:p>
            <a:pPr lvl="1"/>
            <a:r>
              <a:rPr lang="en-US" dirty="0" smtClean="0"/>
              <a:t>Must transfuse with ABO Rh compatible blood</a:t>
            </a:r>
          </a:p>
          <a:p>
            <a:endParaRPr lang="en-US" dirty="0" smtClean="0"/>
          </a:p>
          <a:p>
            <a:r>
              <a:rPr lang="en-US" dirty="0" smtClean="0"/>
              <a:t>Hemolytic Disease of the Newborn</a:t>
            </a:r>
          </a:p>
          <a:p>
            <a:pPr lvl="1"/>
            <a:r>
              <a:rPr lang="en-US" dirty="0" err="1" smtClean="0"/>
              <a:t>Rh</a:t>
            </a:r>
            <a:r>
              <a:rPr lang="en-US" dirty="0"/>
              <a:t>, ABO, others</a:t>
            </a:r>
          </a:p>
          <a:p>
            <a:endParaRPr lang="en-US" dirty="0" smtClean="0"/>
          </a:p>
          <a:p>
            <a:r>
              <a:rPr lang="en-US" dirty="0" smtClean="0"/>
              <a:t>Paternity testing</a:t>
            </a:r>
          </a:p>
          <a:p>
            <a:endParaRPr lang="en-US" dirty="0" smtClean="0"/>
          </a:p>
          <a:p>
            <a:r>
              <a:rPr lang="en-US" dirty="0" smtClean="0"/>
              <a:t>Forensic studies</a:t>
            </a:r>
          </a:p>
          <a:p>
            <a:endParaRPr lang="en-US" dirty="0" smtClean="0"/>
          </a:p>
          <a:p>
            <a:r>
              <a:rPr lang="en-US" dirty="0" smtClean="0"/>
              <a:t>Transplantation medicine</a:t>
            </a:r>
          </a:p>
          <a:p>
            <a:pPr lvl="1"/>
            <a:r>
              <a:rPr lang="en-US" dirty="0" smtClean="0"/>
              <a:t>BG are also found on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6960" y="2967335"/>
            <a:ext cx="617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Compatibility testing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2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Compatibility </a:t>
            </a:r>
            <a:r>
              <a:rPr lang="en-US" sz="4000" b="1" dirty="0" smtClean="0"/>
              <a:t>testing: </a:t>
            </a:r>
            <a:endParaRPr lang="en-US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 </a:t>
            </a:r>
            <a:r>
              <a:rPr lang="en-US" dirty="0"/>
              <a:t>to ensure that the recipient’s immune system does not attack the donor red cells </a:t>
            </a:r>
          </a:p>
          <a:p>
            <a:endParaRPr lang="en-US" dirty="0" smtClean="0"/>
          </a:p>
          <a:p>
            <a:r>
              <a:rPr lang="en-US" dirty="0" smtClean="0"/>
              <a:t>Includes: </a:t>
            </a:r>
          </a:p>
          <a:p>
            <a:pPr lvl="1"/>
            <a:r>
              <a:rPr lang="en-US" dirty="0" smtClean="0"/>
              <a:t>ABO </a:t>
            </a:r>
            <a:r>
              <a:rPr lang="en-US" dirty="0"/>
              <a:t>and </a:t>
            </a:r>
            <a:r>
              <a:rPr lang="en-US" dirty="0" err="1" smtClean="0"/>
              <a:t>Rh</a:t>
            </a:r>
            <a:r>
              <a:rPr lang="en-US" dirty="0" smtClean="0"/>
              <a:t> </a:t>
            </a:r>
            <a:r>
              <a:rPr lang="en-US" dirty="0"/>
              <a:t>D </a:t>
            </a:r>
            <a:r>
              <a:rPr lang="en-US" dirty="0" smtClean="0"/>
              <a:t>typing of the patient</a:t>
            </a:r>
          </a:p>
          <a:p>
            <a:pPr lvl="1"/>
            <a:r>
              <a:rPr lang="en-US" dirty="0" smtClean="0"/>
              <a:t>Antibody </a:t>
            </a:r>
            <a:r>
              <a:rPr lang="en-US" dirty="0"/>
              <a:t>screening </a:t>
            </a:r>
            <a:endParaRPr lang="en-US" dirty="0" smtClean="0"/>
          </a:p>
          <a:p>
            <a:pPr lvl="1"/>
            <a:r>
              <a:rPr lang="en-US" dirty="0" err="1" smtClean="0"/>
              <a:t>Crossmatching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9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Antibody </a:t>
            </a:r>
            <a:r>
              <a:rPr lang="en-US" b="1" dirty="0" smtClean="0"/>
              <a:t>screening</a:t>
            </a:r>
            <a:r>
              <a:rPr lang="en-US" dirty="0"/>
              <a:t>:  </a:t>
            </a:r>
            <a:endParaRPr lang="en-US" dirty="0" smtClean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Performed on patients blood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detection </a:t>
            </a:r>
            <a:r>
              <a:rPr lang="en-US" dirty="0"/>
              <a:t>of </a:t>
            </a:r>
            <a:r>
              <a:rPr lang="en-US" dirty="0" smtClean="0"/>
              <a:t> unexpected potentially significant antibody to </a:t>
            </a:r>
            <a:r>
              <a:rPr lang="en-US" dirty="0"/>
              <a:t>RBC </a:t>
            </a:r>
            <a:r>
              <a:rPr lang="en-US" dirty="0" smtClean="0"/>
              <a:t>antigens</a:t>
            </a:r>
          </a:p>
          <a:p>
            <a:pPr lvl="2"/>
            <a:r>
              <a:rPr lang="en-US" sz="2400" dirty="0" smtClean="0"/>
              <a:t>Antibodies associated </a:t>
            </a:r>
            <a:r>
              <a:rPr lang="en-US" sz="2400" dirty="0"/>
              <a:t>with </a:t>
            </a:r>
            <a:r>
              <a:rPr lang="en-US" sz="2400" dirty="0" err="1" smtClean="0"/>
              <a:t>haemolysis</a:t>
            </a:r>
            <a:r>
              <a:rPr lang="en-US" sz="2400" dirty="0"/>
              <a:t> </a:t>
            </a:r>
            <a:r>
              <a:rPr lang="en-US" sz="2400" dirty="0" smtClean="0"/>
              <a:t>(HTR), </a:t>
            </a:r>
            <a:r>
              <a:rPr lang="en-US" sz="2400" dirty="0"/>
              <a:t>decreased RBC survival or </a:t>
            </a:r>
            <a:r>
              <a:rPr lang="en-US" sz="2400" dirty="0" err="1" smtClean="0"/>
              <a:t>haemolytic</a:t>
            </a:r>
            <a:r>
              <a:rPr lang="en-US" sz="2400" dirty="0" smtClean="0"/>
              <a:t> disease of the newborn (HDN)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antibodies detected are identified to assist in selection of suitable blood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1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Crossmatching</a:t>
            </a:r>
            <a:r>
              <a:rPr lang="en-US" b="1" smtClean="0"/>
              <a:t>:</a:t>
            </a:r>
            <a:r>
              <a:rPr lang="en-US" smtClean="0"/>
              <a:t> </a:t>
            </a:r>
            <a:br>
              <a:rPr lang="en-US" smtClean="0"/>
            </a:b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Crossmatching</a:t>
            </a:r>
            <a:r>
              <a:rPr lang="en-US" dirty="0" smtClean="0"/>
              <a:t> </a:t>
            </a:r>
            <a:r>
              <a:rPr lang="en-US" dirty="0"/>
              <a:t>is serological testing between patient serum (or plasma) and donor red cells to detect </a:t>
            </a:r>
            <a:r>
              <a:rPr lang="en-US" dirty="0" smtClean="0"/>
              <a:t>incompatibility</a:t>
            </a:r>
          </a:p>
          <a:p>
            <a:endParaRPr lang="en-US" dirty="0" smtClean="0"/>
          </a:p>
          <a:p>
            <a:r>
              <a:rPr lang="en-US" dirty="0" smtClean="0"/>
              <a:t>Recommended for all transfusions</a:t>
            </a:r>
          </a:p>
          <a:p>
            <a:endParaRPr lang="en-US" dirty="0" smtClean="0"/>
          </a:p>
          <a:p>
            <a:r>
              <a:rPr lang="en-US" dirty="0" smtClean="0"/>
              <a:t>Detects ABO incompatibility and clinically significant antibody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850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Crossmatching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 matching is done by mixing </a:t>
            </a:r>
            <a:r>
              <a:rPr lang="en-US" dirty="0" smtClean="0"/>
              <a:t>sample </a:t>
            </a:r>
            <a:r>
              <a:rPr lang="en-US" dirty="0"/>
              <a:t>of </a:t>
            </a:r>
            <a:r>
              <a:rPr lang="en-US" dirty="0" smtClean="0"/>
              <a:t>patient serum/plasma with </a:t>
            </a:r>
            <a:r>
              <a:rPr lang="en-US" dirty="0"/>
              <a:t>a </a:t>
            </a:r>
            <a:r>
              <a:rPr lang="en-US" dirty="0" smtClean="0"/>
              <a:t>sample </a:t>
            </a:r>
            <a:r>
              <a:rPr lang="en-US" dirty="0"/>
              <a:t>of the donor </a:t>
            </a:r>
            <a:r>
              <a:rPr lang="en-US" dirty="0" smtClean="0"/>
              <a:t>red cells</a:t>
            </a:r>
          </a:p>
          <a:p>
            <a:endParaRPr lang="en-US" dirty="0" smtClean="0"/>
          </a:p>
          <a:p>
            <a:r>
              <a:rPr lang="en-US" dirty="0" smtClean="0"/>
              <a:t>Use of anti-human globulin reagent (</a:t>
            </a:r>
            <a:r>
              <a:rPr lang="en-US" dirty="0" err="1" smtClean="0"/>
              <a:t>Coomb’s</a:t>
            </a:r>
            <a:r>
              <a:rPr lang="en-US" dirty="0" smtClean="0"/>
              <a:t> reagent) assists in detection of </a:t>
            </a:r>
            <a:r>
              <a:rPr lang="en-US" dirty="0" err="1" smtClean="0"/>
              <a:t>incompatibilty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Knowledge of blood groups is important in transfusion and transplantation medicine</a:t>
            </a:r>
          </a:p>
          <a:p>
            <a:endParaRPr lang="en-GB" dirty="0" smtClean="0"/>
          </a:p>
          <a:p>
            <a:r>
              <a:rPr lang="en-GB" dirty="0" smtClean="0"/>
              <a:t>Blood group antigens are substances found on the red cell’s outer surface </a:t>
            </a:r>
          </a:p>
          <a:p>
            <a:endParaRPr lang="en-GB" dirty="0" smtClean="0"/>
          </a:p>
          <a:p>
            <a:r>
              <a:rPr lang="en-GB" dirty="0" smtClean="0"/>
              <a:t>The ABO and Rh systems are the most important clinically</a:t>
            </a:r>
          </a:p>
          <a:p>
            <a:endParaRPr lang="en-GB" smtClean="0"/>
          </a:p>
          <a:p>
            <a:r>
              <a:rPr lang="en-GB" smtClean="0"/>
              <a:t>Compatibility </a:t>
            </a:r>
            <a:r>
              <a:rPr lang="en-GB" dirty="0" smtClean="0"/>
              <a:t>testing aids in ensuring that the recipient’s immune system does not attack the donor red cells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3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6553200" cy="4114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/>
              </a:rPr>
              <a:t>The End!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At the end of this session you should be able to: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Define blood groups and state significance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Discuss the ABO and Rh blood groups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State other blood groups causing transfusion </a:t>
            </a:r>
            <a:r>
              <a:rPr lang="en-US" sz="2800" dirty="0" smtClean="0"/>
              <a:t>reactions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Compatibility testing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5181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Karl Landsteiner</a:t>
            </a:r>
            <a:br>
              <a:rPr lang="en-US" sz="2400" dirty="0" smtClean="0"/>
            </a:br>
            <a:r>
              <a:rPr lang="en-US" sz="2400" dirty="0" smtClean="0"/>
              <a:t>(1868-1943)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4783" y="342936"/>
            <a:ext cx="3505200" cy="4843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History and discovery of blood groups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1900 – ABO by Landsteiner</a:t>
            </a:r>
          </a:p>
          <a:p>
            <a:pPr lvl="1"/>
            <a:r>
              <a:rPr lang="en-GB" dirty="0" smtClean="0"/>
              <a:t>Named A, B and O</a:t>
            </a:r>
          </a:p>
          <a:p>
            <a:r>
              <a:rPr lang="en-US" dirty="0"/>
              <a:t>1914 – 1917 – Methods developed to store and transfuse blood</a:t>
            </a:r>
          </a:p>
          <a:p>
            <a:r>
              <a:rPr lang="en-US" dirty="0"/>
              <a:t>World War 1 – First large scale transfusions based on serologic ABO detection</a:t>
            </a:r>
            <a:endParaRPr lang="en-GB" dirty="0"/>
          </a:p>
          <a:p>
            <a:r>
              <a:rPr lang="en-US" dirty="0" smtClean="0"/>
              <a:t>1940 – Rh by </a:t>
            </a:r>
            <a:r>
              <a:rPr lang="en-US" dirty="0"/>
              <a:t>Landsteiner and </a:t>
            </a:r>
            <a:r>
              <a:rPr lang="en-US" dirty="0" smtClean="0"/>
              <a:t>Weiner</a:t>
            </a:r>
          </a:p>
          <a:p>
            <a:pPr lvl="1"/>
            <a:r>
              <a:rPr lang="en-US" dirty="0" smtClean="0"/>
              <a:t>Levine and Stetson in 1939 described a case</a:t>
            </a:r>
          </a:p>
        </p:txBody>
      </p:sp>
    </p:spTree>
    <p:extLst>
      <p:ext uri="{BB962C8B-B14F-4D97-AF65-F5344CB8AC3E}">
        <p14:creationId xmlns:p14="http://schemas.microsoft.com/office/powerpoint/2010/main" xmlns="" val="30188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Blood </a:t>
            </a:r>
            <a:r>
              <a:rPr lang="en-US" dirty="0"/>
              <a:t>G</a:t>
            </a:r>
            <a:r>
              <a:rPr lang="en-US" dirty="0" smtClean="0"/>
              <a:t>roups (BG)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Blood groups are inherited structures located on the outer surface of the red blood cell</a:t>
            </a:r>
          </a:p>
          <a:p>
            <a:pPr lvl="1"/>
            <a:r>
              <a:rPr lang="en-US" sz="2400" dirty="0"/>
              <a:t>May be found on other cells or in soluble form in plasma</a:t>
            </a:r>
          </a:p>
          <a:p>
            <a:endParaRPr lang="en-US" sz="2800" dirty="0" smtClean="0"/>
          </a:p>
          <a:p>
            <a:r>
              <a:rPr lang="en-US" sz="2800" dirty="0" smtClean="0"/>
              <a:t>BG are either carbohydrates or proteins structures</a:t>
            </a:r>
          </a:p>
          <a:p>
            <a:endParaRPr lang="en-US" sz="2800" dirty="0" smtClean="0"/>
          </a:p>
          <a:p>
            <a:r>
              <a:rPr lang="en-US" sz="2800" dirty="0" smtClean="0"/>
              <a:t>Inheritance of these BG is determined by genes found at specific sites (loci) on a chromosome</a:t>
            </a:r>
          </a:p>
          <a:p>
            <a:pPr lvl="1"/>
            <a:r>
              <a:rPr lang="en-US" sz="2400" dirty="0" err="1" smtClean="0"/>
              <a:t>Eg</a:t>
            </a:r>
            <a:r>
              <a:rPr lang="en-US" sz="2400" dirty="0" smtClean="0"/>
              <a:t> ABO genes located on chromosome 9</a:t>
            </a:r>
            <a:endParaRPr lang="en-US" sz="2800" b="1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Blood </a:t>
            </a:r>
            <a:r>
              <a:rPr lang="en-US" sz="3200" dirty="0"/>
              <a:t>G</a:t>
            </a:r>
            <a:r>
              <a:rPr lang="en-US" sz="3200" dirty="0" smtClean="0"/>
              <a:t>roups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ISBT has categorized the BG antigens into various systems with assigned numbers,  gene designation, antigens,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ABO (ISBT No 001); Rh (ISBT no 004)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29 blood group systems described</a:t>
            </a:r>
          </a:p>
          <a:p>
            <a:r>
              <a:rPr lang="en-US" dirty="0" smtClean="0"/>
              <a:t>Each system has 1 – over 30 antigens</a:t>
            </a:r>
          </a:p>
          <a:p>
            <a:r>
              <a:rPr lang="en-US" dirty="0" smtClean="0"/>
              <a:t>Frequency of various BG varies between different populations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Major; </a:t>
            </a:r>
          </a:p>
          <a:p>
            <a:pPr lvl="1"/>
            <a:r>
              <a:rPr lang="en-US" dirty="0" smtClean="0"/>
              <a:t>ABO and Rhesus</a:t>
            </a:r>
          </a:p>
          <a:p>
            <a:r>
              <a:rPr lang="en-US" dirty="0" smtClean="0"/>
              <a:t>Others; </a:t>
            </a:r>
          </a:p>
          <a:p>
            <a:pPr lvl="1"/>
            <a:r>
              <a:rPr lang="en-US" dirty="0" smtClean="0"/>
              <a:t>MNS, P,  Lutheran, </a:t>
            </a:r>
            <a:r>
              <a:rPr lang="en-US" dirty="0" err="1" smtClean="0"/>
              <a:t>Kell</a:t>
            </a:r>
            <a:r>
              <a:rPr lang="en-US" dirty="0" smtClean="0"/>
              <a:t>, Lewis, Duffy, Kidd</a:t>
            </a:r>
          </a:p>
          <a:p>
            <a:r>
              <a:rPr lang="en-US" dirty="0" smtClean="0"/>
              <a:t>Minor ; </a:t>
            </a:r>
          </a:p>
          <a:p>
            <a:pPr lvl="1"/>
            <a:r>
              <a:rPr lang="en-US" dirty="0" smtClean="0"/>
              <a:t>Diego,  </a:t>
            </a:r>
            <a:r>
              <a:rPr lang="en-US" dirty="0" err="1" smtClean="0"/>
              <a:t>Yt</a:t>
            </a:r>
            <a:r>
              <a:rPr lang="en-US" dirty="0" smtClean="0"/>
              <a:t>,  </a:t>
            </a:r>
            <a:r>
              <a:rPr lang="en-US" dirty="0" err="1" smtClean="0"/>
              <a:t>Xg</a:t>
            </a:r>
            <a:r>
              <a:rPr lang="en-US" dirty="0" smtClean="0"/>
              <a:t>,  Shanna,  </a:t>
            </a:r>
            <a:r>
              <a:rPr lang="en-US" dirty="0" err="1" smtClean="0"/>
              <a:t>Dombrock</a:t>
            </a:r>
            <a:r>
              <a:rPr lang="en-US" dirty="0" smtClean="0"/>
              <a:t>,  Cotton, Landsteiner/Wiener,  H,  </a:t>
            </a:r>
            <a:r>
              <a:rPr lang="en-US" dirty="0" err="1" smtClean="0"/>
              <a:t>Kx</a:t>
            </a:r>
            <a:r>
              <a:rPr lang="en-US" dirty="0" smtClean="0"/>
              <a:t>,  </a:t>
            </a:r>
            <a:r>
              <a:rPr lang="en-US" dirty="0" err="1" smtClean="0"/>
              <a:t>Gerbich</a:t>
            </a:r>
            <a:r>
              <a:rPr lang="en-US" dirty="0" smtClean="0"/>
              <a:t>,  Cromer, Knops,  </a:t>
            </a:r>
            <a:r>
              <a:rPr lang="en-US" dirty="0" err="1" smtClean="0"/>
              <a:t>Kidian</a:t>
            </a:r>
            <a:r>
              <a:rPr lang="en-US" dirty="0" smtClean="0"/>
              <a:t>,  Ok,  RAPH,  JMH,  I,  </a:t>
            </a:r>
            <a:r>
              <a:rPr lang="en-US" dirty="0" err="1" smtClean="0"/>
              <a:t>Globoside</a:t>
            </a:r>
            <a:r>
              <a:rPr lang="en-US" dirty="0" smtClean="0"/>
              <a:t>, GIL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dirty="0" smtClean="0"/>
              <a:t>BLOOD GROUP </a:t>
            </a:r>
            <a:r>
              <a:rPr lang="en-US" sz="3600" b="0" dirty="0"/>
              <a:t>INHERITANCE.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BG are co-dominant</a:t>
            </a:r>
          </a:p>
          <a:p>
            <a:endParaRPr lang="en-US" dirty="0" smtClean="0"/>
          </a:p>
          <a:p>
            <a:r>
              <a:rPr lang="en-US" dirty="0" smtClean="0"/>
              <a:t>BG </a:t>
            </a:r>
            <a:r>
              <a:rPr lang="en-US" dirty="0"/>
              <a:t>genes passed from parents → offspring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gene/allelic pair derived from each parent.</a:t>
            </a:r>
          </a:p>
          <a:p>
            <a:endParaRPr lang="en-US" dirty="0" smtClean="0"/>
          </a:p>
          <a:p>
            <a:r>
              <a:rPr lang="en-US" dirty="0" smtClean="0"/>
              <a:t>BG </a:t>
            </a:r>
            <a:r>
              <a:rPr lang="en-US" dirty="0"/>
              <a:t>antigen in child must be present in at least one parent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03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945</Words>
  <Application>Microsoft Office PowerPoint</Application>
  <PresentationFormat>On-screen Show (4:3)</PresentationFormat>
  <Paragraphs>191</Paragraphs>
  <Slides>27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Bitmap Image</vt:lpstr>
      <vt:lpstr>Blood Groups and Blood Group Serology </vt:lpstr>
      <vt:lpstr>Slide 2</vt:lpstr>
      <vt:lpstr>Objectives</vt:lpstr>
      <vt:lpstr>Slide 4</vt:lpstr>
      <vt:lpstr>History and discovery of blood groups  </vt:lpstr>
      <vt:lpstr>Blood Groups (BG)</vt:lpstr>
      <vt:lpstr>Blood Groups Terminology</vt:lpstr>
      <vt:lpstr>Slide 8</vt:lpstr>
      <vt:lpstr>BLOOD GROUP INHERITANCE. </vt:lpstr>
      <vt:lpstr>Blood Group Inheritance</vt:lpstr>
      <vt:lpstr>ABO Blood groups</vt:lpstr>
      <vt:lpstr>ABO Blood group systems</vt:lpstr>
      <vt:lpstr>Synthesis of A and B antigens</vt:lpstr>
      <vt:lpstr>Rh blood group system</vt:lpstr>
      <vt:lpstr>Rh antigens</vt:lpstr>
      <vt:lpstr>Blood Group Antibodies  </vt:lpstr>
      <vt:lpstr>Antibodies</vt:lpstr>
      <vt:lpstr> Blood Group Antibodies cont..</vt:lpstr>
      <vt:lpstr>Blood Groups &amp; antibodies</vt:lpstr>
      <vt:lpstr>Clinical significance of BG</vt:lpstr>
      <vt:lpstr>Slide 21</vt:lpstr>
      <vt:lpstr>Compatibility testing: </vt:lpstr>
      <vt:lpstr>Slide 23</vt:lpstr>
      <vt:lpstr>Crossmatching:  </vt:lpstr>
      <vt:lpstr>Crossmatching</vt:lpstr>
      <vt:lpstr>Conclusion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Group Serology</dc:title>
  <dc:creator>Jessie</dc:creator>
  <cp:lastModifiedBy>162820</cp:lastModifiedBy>
  <cp:revision>102</cp:revision>
  <dcterms:created xsi:type="dcterms:W3CDTF">2006-08-16T00:00:00Z</dcterms:created>
  <dcterms:modified xsi:type="dcterms:W3CDTF">2019-06-13T11:13:49Z</dcterms:modified>
</cp:coreProperties>
</file>