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93" r:id="rId5"/>
    <p:sldId id="260" r:id="rId6"/>
    <p:sldId id="259" r:id="rId7"/>
    <p:sldId id="261" r:id="rId8"/>
    <p:sldId id="262" r:id="rId9"/>
    <p:sldId id="296" r:id="rId10"/>
    <p:sldId id="294" r:id="rId11"/>
    <p:sldId id="295" r:id="rId12"/>
    <p:sldId id="301" r:id="rId13"/>
    <p:sldId id="264" r:id="rId14"/>
    <p:sldId id="303" r:id="rId15"/>
    <p:sldId id="300" r:id="rId16"/>
    <p:sldId id="304" r:id="rId17"/>
    <p:sldId id="265" r:id="rId18"/>
    <p:sldId id="267" r:id="rId19"/>
    <p:sldId id="268" r:id="rId20"/>
    <p:sldId id="269" r:id="rId21"/>
    <p:sldId id="287" r:id="rId22"/>
    <p:sldId id="297" r:id="rId23"/>
    <p:sldId id="289" r:id="rId24"/>
    <p:sldId id="298" r:id="rId25"/>
    <p:sldId id="305" r:id="rId26"/>
    <p:sldId id="291" r:id="rId27"/>
    <p:sldId id="302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AAF4"/>
    <a:srgbClr val="FEA0B0"/>
    <a:srgbClr val="F6C6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900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09775A4-3D01-45B1-96BA-B5AAB5C33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7422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E74D00-3187-40D3-A9D7-DC069EF3985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68710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CB5BE6-36EA-45F6-8A54-95D0AC98DB54}" type="slidenum">
              <a:rPr lang="en-US" smtClean="0"/>
              <a:pPr/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527104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77D97D-D341-4038-8DBA-78B4D5CB404A}" type="slidenum">
              <a:rPr lang="en-US" smtClean="0"/>
              <a:pPr/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956991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F54B25-B705-41F8-9110-C5685DECBBE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4925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D30D75-AC8E-4C91-9609-C4886218E3AC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916777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785E5D-D638-45E2-B1CD-461DFFE0709D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051903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F6335F-9E4F-46EA-832E-C04AD6E49F49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272243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829030-9D6C-42CD-8373-EEEC3E43744C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317745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6631D3-32DA-4E02-9866-808E47825839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567490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CE1162-FF24-4761-A597-22DA9C9C58C7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509321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66B4D4-C7AA-426F-8274-960B8CB03879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68145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152951-9A46-4E47-8B9A-163A0F1AE44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850922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32D4BC-FC5B-4C69-95B9-98C683F9659C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359221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3D1290-62D8-42F4-A33A-A6F01E26D40A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00959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1F0AFB-A55F-403F-AB16-7CA727E325A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3998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75234F-3FCD-47BB-ADD1-9821E2E40218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46741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C947A8-09A2-489F-9DEA-04C34727CA1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7332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C97E52-E107-49FF-BF2A-4835541D4FC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47455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D35747-90D1-4728-87E5-B67B2F3AC5A0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108273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6CC5BD-37A7-44C6-9C04-9028753A783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88762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75ECC1-0D5C-407D-A2B8-A24CE8A1AFB7}" type="slidenum">
              <a:rPr lang="en-US" smtClean="0"/>
              <a:pPr/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76304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4889E-C1D9-4F66-A6B8-D6F6488854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651BE-CC8D-4F0D-B2E3-36A2911AEA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46C87-65BD-42E0-8F2C-BE0824109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668CB-E91E-4E5C-82A5-1EF5A89DF0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A71FF-E243-4742-8BCC-A22BD24487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E278E-AD16-46CD-9EC7-1C707F8015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DB88B-D229-4672-AC58-91FCEF6E8C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3E7C6-060E-4DD2-A8E0-DB971B28EA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33040-1DEE-4E9E-B4DC-84BE179AB7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D866F-94C1-4C5A-ACDA-F2EA24A6F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F295F-733D-4411-BA30-00617901C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C21026AC-B2A6-4316-9D34-BBCB1F844F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Iron metabolism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MBChB</a:t>
            </a:r>
            <a:r>
              <a:rPr lang="en-US" dirty="0" smtClean="0"/>
              <a:t> 3 Lecture series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495800" y="6019800"/>
            <a:ext cx="342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Prof </a:t>
            </a:r>
            <a:r>
              <a:rPr lang="en-US" dirty="0"/>
              <a:t>J. N. </a:t>
            </a:r>
            <a:r>
              <a:rPr lang="en-US" dirty="0" err="1"/>
              <a:t>Githang’a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2800" dirty="0" smtClean="0"/>
              <a:t>Iron Absorption cont.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4294967295"/>
          </p:nvPr>
        </p:nvSpPr>
        <p:spPr>
          <a:xfrm>
            <a:off x="0" y="1143000"/>
            <a:ext cx="8229600" cy="5334000"/>
          </a:xfrm>
        </p:spPr>
        <p:txBody>
          <a:bodyPr/>
          <a:lstStyle/>
          <a:p>
            <a:pPr marL="514350" indent="-514350" eaLnBrk="1" hangingPunct="1">
              <a:buFontTx/>
              <a:buAutoNum type="arabicPeriod"/>
            </a:pPr>
            <a:r>
              <a:rPr lang="en-US" b="1" dirty="0" err="1" smtClean="0"/>
              <a:t>Haem</a:t>
            </a:r>
            <a:r>
              <a:rPr lang="en-US" b="1" dirty="0" smtClean="0"/>
              <a:t> Pathway:</a:t>
            </a:r>
          </a:p>
          <a:p>
            <a:pPr marL="514350" indent="-514350" eaLnBrk="1" hangingPunct="1">
              <a:buFontTx/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Haem</a:t>
            </a:r>
            <a:r>
              <a:rPr lang="en-US" sz="2400" dirty="0" smtClean="0"/>
              <a:t> absorbed into enterocyte by independent  pathway as intact </a:t>
            </a:r>
            <a:r>
              <a:rPr lang="en-US" sz="2400" dirty="0" err="1" smtClean="0"/>
              <a:t>metalloprotein</a:t>
            </a:r>
            <a:r>
              <a:rPr lang="en-US" sz="2400" dirty="0" smtClean="0"/>
              <a:t> through specific receptor</a:t>
            </a:r>
          </a:p>
          <a:p>
            <a:pPr marL="514350" indent="-514350" eaLnBrk="1" hangingPunct="1">
              <a:buFontTx/>
              <a:buNone/>
            </a:pPr>
            <a:r>
              <a:rPr lang="en-US" dirty="0" smtClean="0"/>
              <a:t>				</a:t>
            </a:r>
            <a:endParaRPr lang="en-US" sz="2800" dirty="0" smtClean="0"/>
          </a:p>
          <a:p>
            <a:pPr marL="514350" indent="-514350" eaLnBrk="1" hangingPunct="1">
              <a:buFontTx/>
              <a:buNone/>
            </a:pPr>
            <a:r>
              <a:rPr lang="en-US" dirty="0"/>
              <a:t> </a:t>
            </a:r>
            <a:r>
              <a:rPr lang="en-US" sz="1800" dirty="0" smtClean="0"/>
              <a:t>Receptor</a:t>
            </a:r>
            <a:r>
              <a:rPr lang="en-US" dirty="0" smtClean="0"/>
              <a:t>		</a:t>
            </a:r>
          </a:p>
        </p:txBody>
      </p:sp>
      <p:sp>
        <p:nvSpPr>
          <p:cNvPr id="11268" name="Rounded Rectangle 3"/>
          <p:cNvSpPr>
            <a:spLocks noChangeArrowheads="1"/>
          </p:cNvSpPr>
          <p:nvPr/>
        </p:nvSpPr>
        <p:spPr bwMode="auto">
          <a:xfrm>
            <a:off x="990600" y="4114800"/>
            <a:ext cx="6172200" cy="2133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9" name="TextBox 4"/>
          <p:cNvSpPr txBox="1">
            <a:spLocks noChangeArrowheads="1"/>
          </p:cNvSpPr>
          <p:nvPr/>
        </p:nvSpPr>
        <p:spPr bwMode="auto">
          <a:xfrm>
            <a:off x="1143000" y="4876800"/>
            <a:ext cx="1828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 smtClean="0"/>
              <a:t> </a:t>
            </a:r>
            <a:endParaRPr lang="en-US" b="1" dirty="0"/>
          </a:p>
        </p:txBody>
      </p:sp>
      <p:cxnSp>
        <p:nvCxnSpPr>
          <p:cNvPr id="11270" name="Straight Arrow Connector 6"/>
          <p:cNvCxnSpPr>
            <a:cxnSpLocks noChangeShapeType="1"/>
          </p:cNvCxnSpPr>
          <p:nvPr/>
        </p:nvCxnSpPr>
        <p:spPr bwMode="auto">
          <a:xfrm>
            <a:off x="2667000" y="5181600"/>
            <a:ext cx="2133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1271" name="TextBox 7"/>
          <p:cNvSpPr txBox="1">
            <a:spLocks noChangeArrowheads="1"/>
          </p:cNvSpPr>
          <p:nvPr/>
        </p:nvSpPr>
        <p:spPr bwMode="auto">
          <a:xfrm>
            <a:off x="5181600" y="4876800"/>
            <a:ext cx="1295400" cy="3698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/>
              <a:t>  IRON</a:t>
            </a:r>
            <a:endParaRPr lang="en-US" b="1" dirty="0"/>
          </a:p>
        </p:txBody>
      </p:sp>
      <p:sp>
        <p:nvSpPr>
          <p:cNvPr id="11272" name="TextBox 8"/>
          <p:cNvSpPr txBox="1">
            <a:spLocks noChangeArrowheads="1"/>
          </p:cNvSpPr>
          <p:nvPr/>
        </p:nvSpPr>
        <p:spPr bwMode="auto">
          <a:xfrm>
            <a:off x="2743200" y="4724400"/>
            <a:ext cx="2057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 err="1"/>
              <a:t>Haem</a:t>
            </a:r>
            <a:r>
              <a:rPr lang="en-US" b="1" dirty="0"/>
              <a:t> </a:t>
            </a:r>
            <a:r>
              <a:rPr lang="en-US" b="1" dirty="0" err="1"/>
              <a:t>oxygenase</a:t>
            </a:r>
            <a:endParaRPr lang="en-US" b="1" dirty="0"/>
          </a:p>
        </p:txBody>
      </p:sp>
      <p:sp>
        <p:nvSpPr>
          <p:cNvPr id="11273" name="TextBox 10"/>
          <p:cNvSpPr txBox="1">
            <a:spLocks noChangeArrowheads="1"/>
          </p:cNvSpPr>
          <p:nvPr/>
        </p:nvSpPr>
        <p:spPr bwMode="auto">
          <a:xfrm>
            <a:off x="3200400" y="3429000"/>
            <a:ext cx="3657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Enterocyte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914400" y="3124200"/>
            <a:ext cx="990600" cy="4572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4400" y="3200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HAEM</a:t>
            </a:r>
            <a:endParaRPr lang="en-US" b="1" dirty="0"/>
          </a:p>
        </p:txBody>
      </p:sp>
      <p:sp>
        <p:nvSpPr>
          <p:cNvPr id="12" name="Down Arrow 11"/>
          <p:cNvSpPr/>
          <p:nvPr/>
        </p:nvSpPr>
        <p:spPr bwMode="auto">
          <a:xfrm>
            <a:off x="1371600" y="3657600"/>
            <a:ext cx="152400" cy="1066800"/>
          </a:xfrm>
          <a:prstGeom prst="down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1143000" y="4876800"/>
            <a:ext cx="990600" cy="4572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19200" y="49530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HAEM</a:t>
            </a:r>
            <a:endParaRPr lang="en-US" b="1" dirty="0"/>
          </a:p>
        </p:txBody>
      </p:sp>
      <p:sp>
        <p:nvSpPr>
          <p:cNvPr id="2" name="Oval 1"/>
          <p:cNvSpPr/>
          <p:nvPr/>
        </p:nvSpPr>
        <p:spPr bwMode="auto">
          <a:xfrm>
            <a:off x="1181100" y="3950732"/>
            <a:ext cx="533400" cy="3048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1143000" y="3890963"/>
            <a:ext cx="76200" cy="597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>
            <a:off x="5791200" y="5322332"/>
            <a:ext cx="0" cy="4688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4782240" y="579003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Ferritin</a:t>
            </a:r>
            <a:endParaRPr lang="en-GB" dirty="0"/>
          </a:p>
        </p:txBody>
      </p:sp>
      <p:sp>
        <p:nvSpPr>
          <p:cNvPr id="8" name="Freeform 7"/>
          <p:cNvSpPr/>
          <p:nvPr/>
        </p:nvSpPr>
        <p:spPr bwMode="auto">
          <a:xfrm>
            <a:off x="5638800" y="5780088"/>
            <a:ext cx="457200" cy="228600"/>
          </a:xfrm>
          <a:custGeom>
            <a:avLst/>
            <a:gdLst>
              <a:gd name="connsiteX0" fmla="*/ 0 w 495759"/>
              <a:gd name="connsiteY0" fmla="*/ 0 h 253388"/>
              <a:gd name="connsiteX1" fmla="*/ 0 w 495759"/>
              <a:gd name="connsiteY1" fmla="*/ 0 h 253388"/>
              <a:gd name="connsiteX2" fmla="*/ 66101 w 495759"/>
              <a:gd name="connsiteY2" fmla="*/ 77118 h 253388"/>
              <a:gd name="connsiteX3" fmla="*/ 132202 w 495759"/>
              <a:gd name="connsiteY3" fmla="*/ 132203 h 253388"/>
              <a:gd name="connsiteX4" fmla="*/ 187287 w 495759"/>
              <a:gd name="connsiteY4" fmla="*/ 187287 h 253388"/>
              <a:gd name="connsiteX5" fmla="*/ 220337 w 495759"/>
              <a:gd name="connsiteY5" fmla="*/ 220338 h 253388"/>
              <a:gd name="connsiteX6" fmla="*/ 363557 w 495759"/>
              <a:gd name="connsiteY6" fmla="*/ 253388 h 253388"/>
              <a:gd name="connsiteX7" fmla="*/ 429658 w 495759"/>
              <a:gd name="connsiteY7" fmla="*/ 242372 h 253388"/>
              <a:gd name="connsiteX8" fmla="*/ 462708 w 495759"/>
              <a:gd name="connsiteY8" fmla="*/ 231355 h 253388"/>
              <a:gd name="connsiteX9" fmla="*/ 484742 w 495759"/>
              <a:gd name="connsiteY9" fmla="*/ 165253 h 253388"/>
              <a:gd name="connsiteX10" fmla="*/ 495759 w 495759"/>
              <a:gd name="connsiteY10" fmla="*/ 132203 h 253388"/>
              <a:gd name="connsiteX11" fmla="*/ 462708 w 495759"/>
              <a:gd name="connsiteY11" fmla="*/ 110169 h 253388"/>
              <a:gd name="connsiteX12" fmla="*/ 418641 w 495759"/>
              <a:gd name="connsiteY12" fmla="*/ 99152 h 253388"/>
              <a:gd name="connsiteX13" fmla="*/ 352540 w 495759"/>
              <a:gd name="connsiteY13" fmla="*/ 77118 h 253388"/>
              <a:gd name="connsiteX14" fmla="*/ 319489 w 495759"/>
              <a:gd name="connsiteY14" fmla="*/ 66102 h 253388"/>
              <a:gd name="connsiteX15" fmla="*/ 286439 w 495759"/>
              <a:gd name="connsiteY15" fmla="*/ 55085 h 253388"/>
              <a:gd name="connsiteX16" fmla="*/ 253388 w 495759"/>
              <a:gd name="connsiteY16" fmla="*/ 44068 h 253388"/>
              <a:gd name="connsiteX17" fmla="*/ 143219 w 495759"/>
              <a:gd name="connsiteY17" fmla="*/ 44068 h 253388"/>
              <a:gd name="connsiteX18" fmla="*/ 77118 w 495759"/>
              <a:gd name="connsiteY18" fmla="*/ 0 h 253388"/>
              <a:gd name="connsiteX19" fmla="*/ 0 w 495759"/>
              <a:gd name="connsiteY19" fmla="*/ 0 h 253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95759" h="253388">
                <a:moveTo>
                  <a:pt x="0" y="0"/>
                </a:moveTo>
                <a:lnTo>
                  <a:pt x="0" y="0"/>
                </a:lnTo>
                <a:cubicBezTo>
                  <a:pt x="22034" y="25706"/>
                  <a:pt x="42161" y="53178"/>
                  <a:pt x="66101" y="77118"/>
                </a:cubicBezTo>
                <a:cubicBezTo>
                  <a:pt x="152766" y="163783"/>
                  <a:pt x="41957" y="23908"/>
                  <a:pt x="132202" y="132203"/>
                </a:cubicBezTo>
                <a:cubicBezTo>
                  <a:pt x="205647" y="220337"/>
                  <a:pt x="99152" y="113840"/>
                  <a:pt x="187287" y="187287"/>
                </a:cubicBezTo>
                <a:cubicBezTo>
                  <a:pt x="199256" y="197261"/>
                  <a:pt x="206718" y="212772"/>
                  <a:pt x="220337" y="220338"/>
                </a:cubicBezTo>
                <a:cubicBezTo>
                  <a:pt x="262216" y="243604"/>
                  <a:pt x="318070" y="246890"/>
                  <a:pt x="363557" y="253388"/>
                </a:cubicBezTo>
                <a:cubicBezTo>
                  <a:pt x="385591" y="249716"/>
                  <a:pt x="407852" y="247218"/>
                  <a:pt x="429658" y="242372"/>
                </a:cubicBezTo>
                <a:cubicBezTo>
                  <a:pt x="440994" y="239853"/>
                  <a:pt x="455958" y="240805"/>
                  <a:pt x="462708" y="231355"/>
                </a:cubicBezTo>
                <a:cubicBezTo>
                  <a:pt x="476208" y="212455"/>
                  <a:pt x="477397" y="187287"/>
                  <a:pt x="484742" y="165253"/>
                </a:cubicBezTo>
                <a:lnTo>
                  <a:pt x="495759" y="132203"/>
                </a:lnTo>
                <a:cubicBezTo>
                  <a:pt x="484742" y="124858"/>
                  <a:pt x="474878" y="115385"/>
                  <a:pt x="462708" y="110169"/>
                </a:cubicBezTo>
                <a:cubicBezTo>
                  <a:pt x="448791" y="104205"/>
                  <a:pt x="433144" y="103503"/>
                  <a:pt x="418641" y="99152"/>
                </a:cubicBezTo>
                <a:cubicBezTo>
                  <a:pt x="396395" y="92478"/>
                  <a:pt x="374574" y="84462"/>
                  <a:pt x="352540" y="77118"/>
                </a:cubicBezTo>
                <a:lnTo>
                  <a:pt x="319489" y="66102"/>
                </a:lnTo>
                <a:lnTo>
                  <a:pt x="286439" y="55085"/>
                </a:lnTo>
                <a:lnTo>
                  <a:pt x="253388" y="44068"/>
                </a:lnTo>
                <a:cubicBezTo>
                  <a:pt x="208504" y="53045"/>
                  <a:pt x="188103" y="64470"/>
                  <a:pt x="143219" y="44068"/>
                </a:cubicBezTo>
                <a:cubicBezTo>
                  <a:pt x="119111" y="33110"/>
                  <a:pt x="77118" y="0"/>
                  <a:pt x="77118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en-US" sz="2800" smtClean="0"/>
              <a:t>Iron Absorption cont.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dirty="0" smtClean="0"/>
              <a:t>Non </a:t>
            </a:r>
            <a:r>
              <a:rPr lang="en-US" b="1" dirty="0" err="1" smtClean="0"/>
              <a:t>Haem</a:t>
            </a:r>
            <a:r>
              <a:rPr lang="en-US" b="1" dirty="0" smtClean="0"/>
              <a:t> Pathways</a:t>
            </a:r>
          </a:p>
          <a:p>
            <a:pPr eaLnBrk="1" hangingPunct="1"/>
            <a:r>
              <a:rPr lang="en-US" dirty="0" smtClean="0"/>
              <a:t>Ferric iron (3+) is converted </a:t>
            </a:r>
            <a:r>
              <a:rPr lang="en-US" dirty="0"/>
              <a:t>to Ferrous by </a:t>
            </a:r>
            <a:r>
              <a:rPr lang="en-US" dirty="0" err="1"/>
              <a:t>ferrireductase</a:t>
            </a:r>
            <a:endParaRPr lang="en-US" dirty="0"/>
          </a:p>
          <a:p>
            <a:pPr eaLnBrk="1" hangingPunct="1"/>
            <a:r>
              <a:rPr lang="en-US" dirty="0" smtClean="0"/>
              <a:t>Ferrous iron (2+) uses the divalent metal transporter-1 (DMT-1) to enter the enterocyte</a:t>
            </a:r>
          </a:p>
          <a:p>
            <a:pPr eaLnBrk="1" hangingPunct="1"/>
            <a:r>
              <a:rPr lang="en-US" dirty="0" smtClean="0"/>
              <a:t>HCL in gastric juice facilitates the conversion of ferric iron to ferrous iron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611" y="990600"/>
            <a:ext cx="7113389" cy="586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905000" y="3810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Iron absorption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943600" y="9144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DMT-1 =  Divalent metal transporter-1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33800" y="1219200"/>
            <a:ext cx="6286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</a:t>
            </a:r>
            <a:r>
              <a:rPr lang="en-US" baseline="30000" dirty="0" smtClean="0"/>
              <a:t>2+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555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Factors affecting *Fe absorption</a:t>
            </a: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3429000" cy="4525963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u="sng" dirty="0" smtClean="0"/>
              <a:t>Enhancers: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Ascorbic acid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err="1" smtClean="0"/>
              <a:t>Heme</a:t>
            </a:r>
            <a:endParaRPr lang="en-U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Organic acids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Amino acids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Simple sugars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err="1" smtClean="0"/>
              <a:t>Cysteine</a:t>
            </a:r>
            <a:endParaRPr lang="en-US" dirty="0" smtClean="0"/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3352800" cy="4525963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u="sng" dirty="0" smtClean="0"/>
              <a:t>Inhibitors: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err="1" smtClean="0"/>
              <a:t>Phytates</a:t>
            </a:r>
            <a:endParaRPr lang="en-U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Phosphates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err="1" smtClean="0"/>
              <a:t>Polyphenols</a:t>
            </a:r>
            <a:r>
              <a:rPr lang="en-US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err="1" smtClean="0"/>
              <a:t>Tanin</a:t>
            </a:r>
            <a:endParaRPr lang="en-U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Calcium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Zinc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Soil clay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Cadmium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0200" y="62484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* Non </a:t>
            </a:r>
            <a:r>
              <a:rPr lang="en-US" sz="2400" i="1" dirty="0" err="1" smtClean="0"/>
              <a:t>haem</a:t>
            </a:r>
            <a:r>
              <a:rPr lang="en-US" sz="2400" i="1" dirty="0" smtClean="0"/>
              <a:t> iron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Importance of iron regulation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GB" sz="2600" dirty="0"/>
              <a:t>Although essential</a:t>
            </a:r>
            <a:r>
              <a:rPr lang="en-GB" sz="2600" dirty="0" smtClean="0"/>
              <a:t>, iron </a:t>
            </a:r>
            <a:r>
              <a:rPr lang="en-GB" sz="2600" dirty="0"/>
              <a:t>in excess can promote the formation of highly toxic </a:t>
            </a:r>
            <a:r>
              <a:rPr lang="en-GB" sz="2600" dirty="0" smtClean="0"/>
              <a:t>reactive oxygen </a:t>
            </a:r>
            <a:r>
              <a:rPr lang="en-GB" sz="2600" dirty="0"/>
              <a:t>species (ROS), which can damage DNA, protein, </a:t>
            </a:r>
            <a:r>
              <a:rPr lang="en-GB" sz="2600" dirty="0" smtClean="0"/>
              <a:t>and lipid </a:t>
            </a:r>
            <a:r>
              <a:rPr lang="en-GB" sz="2600" dirty="0"/>
              <a:t>membrane, leading to organ </a:t>
            </a:r>
            <a:r>
              <a:rPr lang="en-GB" sz="2600" dirty="0" smtClean="0"/>
              <a:t>dysfunction</a:t>
            </a:r>
          </a:p>
          <a:p>
            <a:endParaRPr lang="en-GB" sz="2600" dirty="0" smtClean="0"/>
          </a:p>
          <a:p>
            <a:r>
              <a:rPr lang="en-GB" sz="2600" dirty="0" smtClean="0"/>
              <a:t>Organisms have developed regulatory systems to </a:t>
            </a:r>
            <a:r>
              <a:rPr lang="en-GB" sz="2600" dirty="0"/>
              <a:t>optimize the absorption and organ distribution of iron</a:t>
            </a:r>
            <a:endParaRPr lang="en-US" sz="26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168228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Hepcidin</a:t>
            </a:r>
            <a:r>
              <a:rPr lang="en-US" b="1" dirty="0"/>
              <a:t> </a:t>
            </a:r>
            <a:br>
              <a:rPr lang="en-US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sz="2800" dirty="0" smtClean="0"/>
              <a:t>Key factor in iron regulation</a:t>
            </a:r>
          </a:p>
          <a:p>
            <a:r>
              <a:rPr lang="en-US" sz="2800" dirty="0" smtClean="0"/>
              <a:t>A hormone (25 aa), produced </a:t>
            </a:r>
            <a:r>
              <a:rPr lang="en-US" sz="2800" dirty="0"/>
              <a:t>by liver </a:t>
            </a:r>
            <a:r>
              <a:rPr lang="en-US" sz="2800" dirty="0" smtClean="0"/>
              <a:t>cells (also acute phase protein)</a:t>
            </a:r>
          </a:p>
          <a:p>
            <a:r>
              <a:rPr lang="en-US" sz="2800" dirty="0"/>
              <a:t>Major hormonal regulator of iron </a:t>
            </a:r>
            <a:r>
              <a:rPr lang="en-US" sz="2800" dirty="0" err="1"/>
              <a:t>homeo</a:t>
            </a:r>
            <a:r>
              <a:rPr lang="en-GB" sz="2800" dirty="0" err="1" smtClean="0"/>
              <a:t>Hepcidin</a:t>
            </a:r>
            <a:r>
              <a:rPr lang="en-GB" sz="2800" dirty="0" smtClean="0"/>
              <a:t> </a:t>
            </a:r>
            <a:r>
              <a:rPr lang="en-GB" sz="2800" dirty="0"/>
              <a:t>inhibits the activity </a:t>
            </a:r>
            <a:r>
              <a:rPr lang="en-GB" sz="2800" dirty="0" smtClean="0"/>
              <a:t>of iron </a:t>
            </a:r>
            <a:r>
              <a:rPr lang="en-GB" sz="2800" dirty="0"/>
              <a:t>exporter, ferroportin-1 (FPN-1),</a:t>
            </a:r>
            <a:endParaRPr lang="en-US" sz="2800" dirty="0" smtClean="0"/>
          </a:p>
          <a:p>
            <a:r>
              <a:rPr lang="en-US" sz="2800" dirty="0" smtClean="0"/>
              <a:t>Inhibits iron release from macrophages, intestinal cells</a:t>
            </a:r>
          </a:p>
          <a:p>
            <a:endParaRPr lang="en-US" sz="2400" dirty="0" smtClean="0"/>
          </a:p>
          <a:p>
            <a:endParaRPr lang="en-US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853104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GB" dirty="0" err="1" smtClean="0"/>
              <a:t>Hepcidin</a:t>
            </a:r>
            <a:r>
              <a:rPr lang="en-GB" dirty="0" smtClean="0"/>
              <a:t> 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063" y="1219200"/>
            <a:ext cx="8229600" cy="5105400"/>
          </a:xfrm>
        </p:spPr>
        <p:txBody>
          <a:bodyPr/>
          <a:lstStyle/>
          <a:p>
            <a:r>
              <a:rPr lang="en-GB" sz="2600" dirty="0"/>
              <a:t>Feedback circuitry between </a:t>
            </a:r>
            <a:r>
              <a:rPr lang="en-GB" sz="2600" dirty="0" err="1"/>
              <a:t>hepcidin</a:t>
            </a:r>
            <a:r>
              <a:rPr lang="en-GB" sz="2600" dirty="0"/>
              <a:t> and iron levels in the body ensures systemic iron homeostasis.</a:t>
            </a:r>
            <a:endParaRPr lang="en-US" sz="2600" dirty="0"/>
          </a:p>
          <a:p>
            <a:r>
              <a:rPr lang="en-US" sz="2600" b="1" dirty="0" smtClean="0"/>
              <a:t>Decreased production:</a:t>
            </a:r>
          </a:p>
          <a:p>
            <a:pPr lvl="1"/>
            <a:r>
              <a:rPr lang="en-US" sz="2400" dirty="0" smtClean="0"/>
              <a:t>iron </a:t>
            </a:r>
            <a:r>
              <a:rPr lang="en-US" sz="2400" dirty="0"/>
              <a:t>deficiency, hypoxia, ineffective erythropoiesis</a:t>
            </a:r>
          </a:p>
          <a:p>
            <a:r>
              <a:rPr lang="en-US" sz="2600" b="1" dirty="0"/>
              <a:t>Increased </a:t>
            </a:r>
            <a:r>
              <a:rPr lang="en-US" sz="2600" b="1" dirty="0" smtClean="0"/>
              <a:t>production:</a:t>
            </a:r>
          </a:p>
          <a:p>
            <a:pPr lvl="1"/>
            <a:r>
              <a:rPr lang="en-US" sz="2400" dirty="0" smtClean="0"/>
              <a:t>Inflammation, infection when </a:t>
            </a:r>
            <a:r>
              <a:rPr lang="en-US" sz="2400" dirty="0"/>
              <a:t>iron stores are full </a:t>
            </a:r>
            <a:endParaRPr lang="en-US" sz="2400" dirty="0" smtClean="0"/>
          </a:p>
          <a:p>
            <a:pPr lvl="1"/>
            <a:r>
              <a:rPr lang="en-GB" sz="2400" dirty="0" smtClean="0"/>
              <a:t>causes </a:t>
            </a:r>
            <a:r>
              <a:rPr lang="en-GB" sz="2400" dirty="0"/>
              <a:t>reduced intestinal iron absorption and </a:t>
            </a:r>
            <a:r>
              <a:rPr lang="en-GB" sz="2400" dirty="0" smtClean="0"/>
              <a:t>increased iron </a:t>
            </a:r>
            <a:r>
              <a:rPr lang="en-GB" sz="2400" dirty="0"/>
              <a:t>retention in </a:t>
            </a:r>
            <a:r>
              <a:rPr lang="en-GB" sz="2400" dirty="0" smtClean="0"/>
              <a:t>macrophages</a:t>
            </a:r>
          </a:p>
          <a:p>
            <a:pPr lvl="1"/>
            <a:r>
              <a:rPr lang="en-GB" sz="2400" dirty="0" smtClean="0"/>
              <a:t>Protects organism </a:t>
            </a:r>
            <a:r>
              <a:rPr lang="en-GB" sz="2400" dirty="0"/>
              <a:t>from infection with </a:t>
            </a:r>
            <a:r>
              <a:rPr lang="en-GB" sz="2400" dirty="0" err="1"/>
              <a:t>siderophilic</a:t>
            </a:r>
            <a:r>
              <a:rPr lang="en-GB" sz="2400" dirty="0"/>
              <a:t> and </a:t>
            </a:r>
            <a:r>
              <a:rPr lang="en-GB" sz="2400" dirty="0" smtClean="0"/>
              <a:t>gram-negative bacteria </a:t>
            </a:r>
          </a:p>
          <a:p>
            <a:endParaRPr lang="en-GB" sz="26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68019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Internal Iron cycle</a:t>
            </a:r>
          </a:p>
        </p:txBody>
      </p:sp>
      <p:sp>
        <p:nvSpPr>
          <p:cNvPr id="15363" name="Oval 4"/>
          <p:cNvSpPr>
            <a:spLocks noChangeArrowheads="1"/>
          </p:cNvSpPr>
          <p:nvPr/>
        </p:nvSpPr>
        <p:spPr bwMode="auto">
          <a:xfrm>
            <a:off x="1371600" y="2209800"/>
            <a:ext cx="5638800" cy="3276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3505200" y="1905000"/>
            <a:ext cx="1600200" cy="7889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Circulating</a:t>
            </a:r>
          </a:p>
          <a:p>
            <a:pPr>
              <a:spcBef>
                <a:spcPct val="50000"/>
              </a:spcBef>
            </a:pPr>
            <a:r>
              <a:rPr lang="en-US" b="1"/>
              <a:t>Erythrocytes</a:t>
            </a:r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6172200" y="3505200"/>
            <a:ext cx="2514600" cy="12017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Macrophages:</a:t>
            </a:r>
          </a:p>
          <a:p>
            <a:pPr>
              <a:spcBef>
                <a:spcPct val="50000"/>
              </a:spcBef>
            </a:pPr>
            <a:r>
              <a:rPr lang="en-US" b="1"/>
              <a:t>Storage pool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3581400" y="5181600"/>
            <a:ext cx="1219200" cy="7889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Plasma</a:t>
            </a:r>
          </a:p>
          <a:p>
            <a:pPr>
              <a:spcBef>
                <a:spcPct val="50000"/>
              </a:spcBef>
            </a:pPr>
            <a:r>
              <a:rPr lang="en-US" b="1"/>
              <a:t>T-Fe</a:t>
            </a:r>
          </a:p>
        </p:txBody>
      </p:sp>
      <p:sp>
        <p:nvSpPr>
          <p:cNvPr id="15367" name="AutoShape 8"/>
          <p:cNvSpPr>
            <a:spLocks noChangeArrowheads="1"/>
          </p:cNvSpPr>
          <p:nvPr/>
        </p:nvSpPr>
        <p:spPr bwMode="auto">
          <a:xfrm rot="-2347356">
            <a:off x="4572000" y="6019800"/>
            <a:ext cx="566738" cy="660400"/>
          </a:xfrm>
          <a:prstGeom prst="upArrow">
            <a:avLst>
              <a:gd name="adj1" fmla="val 50000"/>
              <a:gd name="adj2" fmla="val 2913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5368" name="Text Box 9"/>
          <p:cNvSpPr txBox="1">
            <a:spLocks noChangeArrowheads="1"/>
          </p:cNvSpPr>
          <p:nvPr/>
        </p:nvSpPr>
        <p:spPr bwMode="auto">
          <a:xfrm>
            <a:off x="5181600" y="6491288"/>
            <a:ext cx="1676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Absorption</a:t>
            </a:r>
          </a:p>
        </p:txBody>
      </p:sp>
      <p:sp>
        <p:nvSpPr>
          <p:cNvPr id="15369" name="Text Box 13"/>
          <p:cNvSpPr txBox="1">
            <a:spLocks noChangeArrowheads="1"/>
          </p:cNvSpPr>
          <p:nvPr/>
        </p:nvSpPr>
        <p:spPr bwMode="auto">
          <a:xfrm>
            <a:off x="762000" y="2971800"/>
            <a:ext cx="1676400" cy="7889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Marrow</a:t>
            </a:r>
          </a:p>
          <a:p>
            <a:pPr>
              <a:spcBef>
                <a:spcPct val="50000"/>
              </a:spcBef>
            </a:pPr>
            <a:r>
              <a:rPr lang="en-US" b="1"/>
              <a:t>Erythroblasts</a:t>
            </a:r>
          </a:p>
        </p:txBody>
      </p:sp>
      <p:sp>
        <p:nvSpPr>
          <p:cNvPr id="15370" name="Text Box 14"/>
          <p:cNvSpPr txBox="1">
            <a:spLocks noChangeArrowheads="1"/>
          </p:cNvSpPr>
          <p:nvPr/>
        </p:nvSpPr>
        <p:spPr bwMode="auto">
          <a:xfrm rot="2259526">
            <a:off x="5486400" y="2514600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RBC senescence</a:t>
            </a:r>
          </a:p>
        </p:txBody>
      </p:sp>
      <p:sp>
        <p:nvSpPr>
          <p:cNvPr id="15371" name="Text Box 15"/>
          <p:cNvSpPr txBox="1">
            <a:spLocks noChangeArrowheads="1"/>
          </p:cNvSpPr>
          <p:nvPr/>
        </p:nvSpPr>
        <p:spPr bwMode="auto">
          <a:xfrm rot="-2006775">
            <a:off x="1371600" y="21336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Hb Synthesis</a:t>
            </a:r>
          </a:p>
        </p:txBody>
      </p:sp>
      <p:sp>
        <p:nvSpPr>
          <p:cNvPr id="15372" name="Text Box 16"/>
          <p:cNvSpPr txBox="1">
            <a:spLocks noChangeArrowheads="1"/>
          </p:cNvSpPr>
          <p:nvPr/>
        </p:nvSpPr>
        <p:spPr bwMode="auto">
          <a:xfrm rot="-1923442">
            <a:off x="5029200" y="5105400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Hb degradation</a:t>
            </a:r>
          </a:p>
        </p:txBody>
      </p:sp>
      <p:sp>
        <p:nvSpPr>
          <p:cNvPr id="15373" name="Text Box 17"/>
          <p:cNvSpPr txBox="1">
            <a:spLocks noChangeArrowheads="1"/>
          </p:cNvSpPr>
          <p:nvPr/>
        </p:nvSpPr>
        <p:spPr bwMode="auto">
          <a:xfrm rot="2176815">
            <a:off x="914400" y="4953000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Iron transport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Plasma iron transport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34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/>
              <a:t>Transferrin: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err="1" smtClean="0"/>
              <a:t>MWt</a:t>
            </a:r>
            <a:r>
              <a:rPr lang="en-US" sz="2800" dirty="0" smtClean="0"/>
              <a:t>  80,000 Daltons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Glycoprotein, synthesized in liver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Many genetic variants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When not compounded to iron – </a:t>
            </a:r>
            <a:r>
              <a:rPr lang="en-US" sz="2800" dirty="0" err="1" smtClean="0"/>
              <a:t>apotransferrin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Normally 33% saturated with iron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Concentration varies in physiologic and pathologic conditions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Iron storage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dirty="0" err="1" smtClean="0"/>
              <a:t>Ferritin</a:t>
            </a:r>
            <a:r>
              <a:rPr lang="en-US" sz="2800" dirty="0" smtClean="0"/>
              <a:t> &amp; </a:t>
            </a:r>
            <a:r>
              <a:rPr lang="en-US" sz="2800" dirty="0" err="1" smtClean="0"/>
              <a:t>haemosiderin</a:t>
            </a:r>
            <a:endParaRPr lang="en-US" sz="2800" dirty="0" smtClean="0"/>
          </a:p>
          <a:p>
            <a:pPr eaLnBrk="1" hangingPunct="1">
              <a:buFontTx/>
              <a:buNone/>
            </a:pPr>
            <a:endParaRPr lang="en-US" sz="2800" b="1" dirty="0" smtClean="0"/>
          </a:p>
          <a:p>
            <a:pPr eaLnBrk="1" hangingPunct="1">
              <a:buFontTx/>
              <a:buNone/>
            </a:pPr>
            <a:r>
              <a:rPr lang="en-US" sz="2800" b="1" dirty="0" smtClean="0"/>
              <a:t>Ferritin:</a:t>
            </a:r>
          </a:p>
          <a:p>
            <a:pPr eaLnBrk="1" hangingPunct="1"/>
            <a:r>
              <a:rPr lang="en-US" sz="2800" dirty="0" smtClean="0"/>
              <a:t>Water </a:t>
            </a:r>
            <a:r>
              <a:rPr lang="en-US" sz="2800" dirty="0" err="1" smtClean="0"/>
              <a:t>soluable</a:t>
            </a:r>
            <a:r>
              <a:rPr lang="en-US" sz="2800" dirty="0" smtClean="0"/>
              <a:t> </a:t>
            </a:r>
          </a:p>
          <a:p>
            <a:pPr eaLnBrk="1" hangingPunct="1"/>
            <a:r>
              <a:rPr lang="en-US" sz="2800" dirty="0" smtClean="0"/>
              <a:t>Compound of ferric hydroxide and </a:t>
            </a:r>
            <a:r>
              <a:rPr lang="en-US" sz="2800" dirty="0" err="1" smtClean="0"/>
              <a:t>apoferritin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Found in all body cells and tissue </a:t>
            </a:r>
            <a:r>
              <a:rPr lang="en-US" sz="2800" dirty="0" err="1" smtClean="0"/>
              <a:t>fuids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Plasma content closely correlates with body stores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639762"/>
          </a:xfrm>
        </p:spPr>
        <p:txBody>
          <a:bodyPr/>
          <a:lstStyle/>
          <a:p>
            <a:pPr eaLnBrk="1" hangingPunct="1"/>
            <a:r>
              <a:rPr lang="en-US" sz="4000" smtClean="0"/>
              <a:t>Lecture Outline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229600" cy="5181600"/>
          </a:xfrm>
        </p:spPr>
        <p:txBody>
          <a:bodyPr/>
          <a:lstStyle/>
          <a:p>
            <a:pPr eaLnBrk="1" hangingPunct="1"/>
            <a:r>
              <a:rPr lang="en-US" dirty="0" smtClean="0"/>
              <a:t>Iron metabolism</a:t>
            </a:r>
          </a:p>
          <a:p>
            <a:pPr lvl="1" eaLnBrk="1" hangingPunct="1"/>
            <a:r>
              <a:rPr lang="en-US" dirty="0" smtClean="0"/>
              <a:t>Body iron compartments</a:t>
            </a:r>
          </a:p>
          <a:p>
            <a:pPr lvl="1" eaLnBrk="1" hangingPunct="1"/>
            <a:r>
              <a:rPr lang="en-US" dirty="0" smtClean="0"/>
              <a:t>Requirements, sources and absorption </a:t>
            </a:r>
          </a:p>
          <a:p>
            <a:pPr lvl="1" eaLnBrk="1" hangingPunct="1"/>
            <a:r>
              <a:rPr lang="en-US" dirty="0" smtClean="0"/>
              <a:t>Internal iron cycle, plasma iron transport</a:t>
            </a:r>
          </a:p>
          <a:p>
            <a:pPr lvl="1" eaLnBrk="1" hangingPunct="1"/>
            <a:r>
              <a:rPr lang="en-US" dirty="0" smtClean="0"/>
              <a:t>Iron storage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Methods of investigation for deranged iron metabolism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001000" cy="5943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dirty="0" err="1" smtClean="0"/>
              <a:t>Haemosiderin</a:t>
            </a:r>
            <a:r>
              <a:rPr lang="en-US" b="1" dirty="0" smtClean="0"/>
              <a:t>:</a:t>
            </a:r>
          </a:p>
          <a:p>
            <a:pPr eaLnBrk="1" hangingPunct="1">
              <a:buFontTx/>
              <a:buNone/>
            </a:pPr>
            <a:endParaRPr lang="en-US" b="1" dirty="0" smtClean="0"/>
          </a:p>
          <a:p>
            <a:pPr eaLnBrk="1" hangingPunct="1"/>
            <a:r>
              <a:rPr lang="en-US" sz="2400" dirty="0" smtClean="0"/>
              <a:t>Mainly in macrophage system (marrow, </a:t>
            </a:r>
            <a:r>
              <a:rPr lang="en-US" sz="2400" dirty="0" err="1" smtClean="0"/>
              <a:t>kupffer</a:t>
            </a:r>
            <a:r>
              <a:rPr lang="en-US" sz="2400" dirty="0" smtClean="0"/>
              <a:t> cells in liver, spleen)</a:t>
            </a:r>
          </a:p>
          <a:p>
            <a:pPr eaLnBrk="1" hangingPunct="1"/>
            <a:r>
              <a:rPr lang="en-US" sz="2400" dirty="0" smtClean="0"/>
              <a:t>Water insoluble</a:t>
            </a:r>
          </a:p>
          <a:p>
            <a:pPr eaLnBrk="1" hangingPunct="1"/>
            <a:r>
              <a:rPr lang="en-US" sz="2400" dirty="0" smtClean="0"/>
              <a:t>May pathologically accumulate in tissue</a:t>
            </a:r>
          </a:p>
          <a:p>
            <a:pPr eaLnBrk="1" hangingPunct="1"/>
            <a:r>
              <a:rPr lang="en-US" sz="2400" dirty="0" smtClean="0"/>
              <a:t>Formed from aggregates of </a:t>
            </a:r>
            <a:r>
              <a:rPr lang="en-US" sz="2400" dirty="0" err="1" smtClean="0"/>
              <a:t>ferritin</a:t>
            </a:r>
            <a:endParaRPr lang="en-US" sz="2400" dirty="0" smtClean="0"/>
          </a:p>
          <a:p>
            <a:pPr eaLnBrk="1" hangingPunct="1"/>
            <a:r>
              <a:rPr lang="en-US" sz="2400" dirty="0" smtClean="0"/>
              <a:t>Perl’s stain (Prussian blue reaction) used to show iron stores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457200"/>
            <a:ext cx="7848600" cy="5791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b="1" u="sng" dirty="0" smtClean="0">
                <a:latin typeface="Tahoma" pitchFamily="34" charset="0"/>
                <a:cs typeface="Tahoma" pitchFamily="34" charset="0"/>
              </a:rPr>
              <a:t>LABORATORY TESTS</a:t>
            </a:r>
            <a:endParaRPr lang="en-GB" dirty="0" smtClean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GB" dirty="0" smtClean="0">
                <a:latin typeface="Tahoma" pitchFamily="34" charset="0"/>
                <a:cs typeface="Tahoma" pitchFamily="34" charset="0"/>
              </a:rPr>
              <a:t> </a:t>
            </a:r>
            <a:r>
              <a:rPr lang="en-GB" sz="2800" dirty="0" smtClean="0">
                <a:latin typeface="Tahoma" pitchFamily="34" charset="0"/>
                <a:cs typeface="Tahoma" pitchFamily="34" charset="0"/>
              </a:rPr>
              <a:t>1.</a:t>
            </a:r>
            <a:r>
              <a:rPr lang="en-GB" sz="2800" dirty="0" smtClean="0">
                <a:cs typeface="Times New Roman" pitchFamily="18" charset="0"/>
              </a:rPr>
              <a:t>  </a:t>
            </a:r>
            <a:r>
              <a:rPr lang="en-GB" sz="2800" dirty="0" smtClean="0">
                <a:latin typeface="Tahoma" pitchFamily="34" charset="0"/>
                <a:cs typeface="Tahoma" pitchFamily="34" charset="0"/>
              </a:rPr>
              <a:t>Full blood counts: </a:t>
            </a:r>
          </a:p>
          <a:p>
            <a:pPr eaLnBrk="1" hangingPunct="1">
              <a:buFontTx/>
              <a:buNone/>
            </a:pPr>
            <a:r>
              <a:rPr lang="en-GB" sz="2800" dirty="0" smtClean="0">
                <a:latin typeface="Tahoma" pitchFamily="34" charset="0"/>
                <a:cs typeface="Tahoma" pitchFamily="34" charset="0"/>
              </a:rPr>
              <a:t>	-	</a:t>
            </a:r>
            <a:r>
              <a:rPr lang="en-GB" sz="2800" dirty="0" err="1" smtClean="0">
                <a:latin typeface="Tahoma" pitchFamily="34" charset="0"/>
                <a:cs typeface="Tahoma" pitchFamily="34" charset="0"/>
              </a:rPr>
              <a:t>Hb</a:t>
            </a:r>
            <a:r>
              <a:rPr lang="en-GB" sz="2800" dirty="0" smtClean="0">
                <a:latin typeface="Tahoma" pitchFamily="34" charset="0"/>
                <a:cs typeface="Tahoma" pitchFamily="34" charset="0"/>
              </a:rPr>
              <a:t> Low</a:t>
            </a:r>
            <a:endParaRPr lang="en-GB" sz="2800" dirty="0" smtClean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GB" sz="2800" dirty="0" smtClean="0">
                <a:cs typeface="Times New Roman" pitchFamily="18" charset="0"/>
              </a:rPr>
              <a:t>	-	</a:t>
            </a:r>
            <a:r>
              <a:rPr lang="en-GB" sz="2800" dirty="0" smtClean="0">
                <a:latin typeface="Tahoma" pitchFamily="34" charset="0"/>
                <a:cs typeface="Tahoma" pitchFamily="34" charset="0"/>
              </a:rPr>
              <a:t>HCT/PCV low</a:t>
            </a:r>
            <a:endParaRPr lang="en-GB" sz="2800" dirty="0" smtClean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GB" sz="2800" dirty="0" smtClean="0">
                <a:cs typeface="Times New Roman" pitchFamily="18" charset="0"/>
              </a:rPr>
              <a:t>	-	M</a:t>
            </a:r>
            <a:r>
              <a:rPr lang="en-GB" sz="2800" dirty="0" smtClean="0">
                <a:latin typeface="Tahoma" pitchFamily="34" charset="0"/>
                <a:cs typeface="Tahoma" pitchFamily="34" charset="0"/>
              </a:rPr>
              <a:t>CV </a:t>
            </a:r>
            <a:r>
              <a:rPr lang="en-GB" sz="2800" dirty="0" smtClean="0">
                <a:latin typeface="Tahoma" pitchFamily="34" charset="0"/>
                <a:cs typeface="Tahoma" pitchFamily="34" charset="0"/>
                <a:sym typeface="Symbol" pitchFamily="18" charset="2"/>
              </a:rPr>
              <a:t> (&lt;76 fl in deficiency state)</a:t>
            </a:r>
            <a:endParaRPr lang="en-GB" sz="2800" dirty="0" smtClean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GB" sz="2800" dirty="0" smtClean="0">
                <a:cs typeface="Times New Roman" pitchFamily="18" charset="0"/>
              </a:rPr>
              <a:t>	-	</a:t>
            </a:r>
            <a:r>
              <a:rPr lang="en-GB" sz="2800" dirty="0" smtClean="0">
                <a:latin typeface="Tahoma" pitchFamily="34" charset="0"/>
                <a:cs typeface="Tahoma" pitchFamily="34" charset="0"/>
              </a:rPr>
              <a:t>MCH </a:t>
            </a:r>
            <a:r>
              <a:rPr lang="en-GB" sz="2800" dirty="0" smtClean="0">
                <a:latin typeface="Tahoma" pitchFamily="34" charset="0"/>
                <a:cs typeface="Tahoma" pitchFamily="34" charset="0"/>
                <a:sym typeface="Symbol" pitchFamily="18" charset="2"/>
              </a:rPr>
              <a:t> (&lt;26 </a:t>
            </a:r>
            <a:r>
              <a:rPr lang="en-GB" sz="2800" dirty="0" err="1" smtClean="0">
                <a:latin typeface="Tahoma" pitchFamily="34" charset="0"/>
                <a:cs typeface="Tahoma" pitchFamily="34" charset="0"/>
                <a:sym typeface="Symbol" pitchFamily="18" charset="2"/>
              </a:rPr>
              <a:t>pgin</a:t>
            </a:r>
            <a:r>
              <a:rPr lang="en-GB" sz="2800" dirty="0" smtClean="0">
                <a:latin typeface="Tahoma" pitchFamily="34" charset="0"/>
                <a:cs typeface="Tahoma" pitchFamily="34" charset="0"/>
                <a:sym typeface="Symbol" pitchFamily="18" charset="2"/>
              </a:rPr>
              <a:t> deficiency state)</a:t>
            </a:r>
            <a:endParaRPr lang="en-GB" sz="2800" dirty="0" smtClean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GB" sz="2800" dirty="0" smtClean="0">
                <a:cs typeface="Times New Roman" pitchFamily="18" charset="0"/>
              </a:rPr>
              <a:t>	-	</a:t>
            </a:r>
            <a:r>
              <a:rPr lang="en-GB" sz="2800" dirty="0" smtClean="0">
                <a:latin typeface="Tahoma" pitchFamily="34" charset="0"/>
                <a:cs typeface="Tahoma" pitchFamily="34" charset="0"/>
              </a:rPr>
              <a:t>MCHC (reduced in deficiency state)</a:t>
            </a:r>
            <a:endParaRPr lang="en-GB" sz="2800" dirty="0" smtClean="0">
              <a:cs typeface="Times New Roman" pitchFamily="18" charset="0"/>
            </a:endParaRPr>
          </a:p>
          <a:p>
            <a:pPr lvl="1" eaLnBrk="1" hangingPunct="1"/>
            <a:r>
              <a:rPr lang="en-GB" sz="2400" dirty="0" smtClean="0">
                <a:latin typeface="Tahoma" pitchFamily="34" charset="0"/>
                <a:cs typeface="Tahoma" pitchFamily="34" charset="0"/>
              </a:rPr>
              <a:t>WBC</a:t>
            </a:r>
          </a:p>
          <a:p>
            <a:pPr lvl="1" eaLnBrk="1" hangingPunct="1"/>
            <a:r>
              <a:rPr lang="en-GB" sz="2400" dirty="0" smtClean="0">
                <a:latin typeface="Tahoma" pitchFamily="34" charset="0"/>
                <a:cs typeface="Tahoma" pitchFamily="34" charset="0"/>
              </a:rPr>
              <a:t>PLTs</a:t>
            </a:r>
          </a:p>
          <a:p>
            <a:pPr marL="0" indent="0" eaLnBrk="1" hangingPunct="1">
              <a:buNone/>
            </a:pPr>
            <a:r>
              <a:rPr lang="en-GB" sz="2800" dirty="0" smtClean="0">
                <a:latin typeface="Tahoma" pitchFamily="34" charset="0"/>
                <a:cs typeface="Tahoma" pitchFamily="34" charset="0"/>
              </a:rPr>
              <a:t>2. Peripheral blood film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buNone/>
            </a:pPr>
            <a:r>
              <a:rPr lang="en-GB" dirty="0" smtClean="0">
                <a:latin typeface="Tahoma" pitchFamily="34" charset="0"/>
                <a:cs typeface="Tahoma" pitchFamily="34" charset="0"/>
              </a:rPr>
              <a:t>2.</a:t>
            </a:r>
            <a:r>
              <a:rPr lang="en-GB" dirty="0" smtClean="0">
                <a:cs typeface="Times New Roman" pitchFamily="18" charset="0"/>
              </a:rPr>
              <a:t>  </a:t>
            </a:r>
            <a:r>
              <a:rPr lang="en-GB" sz="3600" dirty="0" smtClean="0">
                <a:latin typeface="Tahoma" pitchFamily="34" charset="0"/>
                <a:cs typeface="Tahoma" pitchFamily="34" charset="0"/>
              </a:rPr>
              <a:t>Peripheral blood film examination</a:t>
            </a:r>
          </a:p>
          <a:p>
            <a:pPr lvl="1"/>
            <a:endParaRPr lang="en-GB" sz="3200" dirty="0" smtClean="0">
              <a:latin typeface="Tahoma" pitchFamily="34" charset="0"/>
              <a:cs typeface="Tahoma" pitchFamily="34" charset="0"/>
            </a:endParaRPr>
          </a:p>
          <a:p>
            <a:pPr lvl="1"/>
            <a:r>
              <a:rPr lang="en-GB" sz="3200" dirty="0" err="1" smtClean="0">
                <a:latin typeface="Tahoma" pitchFamily="34" charset="0"/>
                <a:cs typeface="Tahoma" pitchFamily="34" charset="0"/>
              </a:rPr>
              <a:t>Microcytic</a:t>
            </a:r>
            <a:r>
              <a:rPr lang="en-GB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GB" sz="3200" dirty="0" err="1" smtClean="0">
                <a:latin typeface="Tahoma" pitchFamily="34" charset="0"/>
                <a:cs typeface="Tahoma" pitchFamily="34" charset="0"/>
              </a:rPr>
              <a:t>hypochromic</a:t>
            </a:r>
            <a:r>
              <a:rPr lang="en-GB" sz="3200" dirty="0" smtClean="0">
                <a:latin typeface="Tahoma" pitchFamily="34" charset="0"/>
                <a:cs typeface="Tahoma" pitchFamily="34" charset="0"/>
              </a:rPr>
              <a:t> cells in deficiency state</a:t>
            </a:r>
            <a:endParaRPr lang="en-GB" sz="3200" dirty="0" smtClean="0">
              <a:latin typeface="Tahoma" pitchFamily="34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609600"/>
            <a:ext cx="8001000" cy="5715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GB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3.  Biochemical Features</a:t>
            </a:r>
            <a:endParaRPr lang="en-GB" sz="3600" b="1" dirty="0" smtClean="0"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eaLnBrk="1" hangingPunct="1">
              <a:buFontTx/>
              <a:buNone/>
              <a:defRPr/>
            </a:pPr>
            <a:endParaRPr lang="en-GB" dirty="0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defRPr/>
            </a:pPr>
            <a:r>
              <a:rPr lang="en-GB" dirty="0" smtClean="0">
                <a:latin typeface="Tahoma" pitchFamily="34" charset="0"/>
                <a:cs typeface="Tahoma" pitchFamily="34" charset="0"/>
              </a:rPr>
              <a:t>Serum Fe (reduced in deficiency state)</a:t>
            </a:r>
          </a:p>
          <a:p>
            <a:pPr eaLnBrk="1" hangingPunct="1">
              <a:defRPr/>
            </a:pPr>
            <a:r>
              <a:rPr lang="en-GB" dirty="0" smtClean="0">
                <a:latin typeface="Tahoma" pitchFamily="34" charset="0"/>
                <a:cs typeface="Tahoma" pitchFamily="34" charset="0"/>
              </a:rPr>
              <a:t>Serum </a:t>
            </a:r>
            <a:r>
              <a:rPr lang="en-GB" dirty="0" err="1" smtClean="0">
                <a:latin typeface="Tahoma" pitchFamily="34" charset="0"/>
                <a:cs typeface="Tahoma" pitchFamily="34" charset="0"/>
              </a:rPr>
              <a:t>ferritin</a:t>
            </a:r>
            <a:r>
              <a:rPr lang="en-GB" dirty="0" smtClean="0">
                <a:latin typeface="Tahoma" pitchFamily="34" charset="0"/>
                <a:cs typeface="Tahoma" pitchFamily="34" charset="0"/>
              </a:rPr>
              <a:t> (reduced in deficiency state)</a:t>
            </a:r>
            <a:endParaRPr lang="en-GB" dirty="0" smtClean="0"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GB" dirty="0" err="1" smtClean="0">
                <a:latin typeface="Tahoma" pitchFamily="34" charset="0"/>
                <a:cs typeface="Tahoma" pitchFamily="34" charset="0"/>
              </a:rPr>
              <a:t>Transferrin</a:t>
            </a:r>
            <a:r>
              <a:rPr lang="en-GB" dirty="0" smtClean="0">
                <a:latin typeface="Tahoma" pitchFamily="34" charset="0"/>
                <a:cs typeface="Tahoma" pitchFamily="34" charset="0"/>
              </a:rPr>
              <a:t> saturation reduced N= 33% </a:t>
            </a:r>
          </a:p>
          <a:p>
            <a:pPr eaLnBrk="1" hangingPunct="1">
              <a:buNone/>
              <a:defRPr/>
            </a:pPr>
            <a:r>
              <a:rPr lang="en-GB" dirty="0" smtClean="0">
                <a:latin typeface="Tahoma" pitchFamily="34" charset="0"/>
                <a:cs typeface="Tahoma" pitchFamily="34" charset="0"/>
              </a:rPr>
              <a:t>(reduced in deficiency state)</a:t>
            </a:r>
            <a:endParaRPr lang="en-GB" dirty="0" smtClean="0"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GB" dirty="0" smtClean="0">
                <a:latin typeface="Tahoma" pitchFamily="34" charset="0"/>
                <a:cs typeface="Tahoma" pitchFamily="34" charset="0"/>
              </a:rPr>
              <a:t>TIBC (increased in deficiency state)</a:t>
            </a:r>
            <a:endParaRPr lang="en-GB" dirty="0" smtClean="0">
              <a:cs typeface="Times New Roman" pitchFamily="18" charset="0"/>
            </a:endParaRP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>
                <a:latin typeface="Tahoma" pitchFamily="34" charset="0"/>
                <a:cs typeface="Tahoma" pitchFamily="34" charset="0"/>
              </a:rPr>
              <a:t>Red cell porphyrin (increased in deficiency state)</a:t>
            </a:r>
            <a:endParaRPr lang="en-GB" dirty="0" smtClean="0">
              <a:cs typeface="Times New Roman" pitchFamily="18" charset="0"/>
            </a:endParaRP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>
                <a:latin typeface="Tahoma" pitchFamily="34" charset="0"/>
                <a:cs typeface="Tahoma" pitchFamily="34" charset="0"/>
              </a:rPr>
              <a:t>Serum  </a:t>
            </a:r>
            <a:r>
              <a:rPr lang="en-GB" dirty="0" err="1" smtClean="0">
                <a:latin typeface="Tahoma" pitchFamily="34" charset="0"/>
                <a:cs typeface="Tahoma" pitchFamily="34" charset="0"/>
              </a:rPr>
              <a:t>transferrin</a:t>
            </a:r>
            <a:r>
              <a:rPr lang="en-GB" dirty="0" smtClean="0">
                <a:latin typeface="Tahoma" pitchFamily="34" charset="0"/>
                <a:cs typeface="Tahoma" pitchFamily="34" charset="0"/>
              </a:rPr>
              <a:t> receptors (increased in deficiency state)</a:t>
            </a:r>
            <a:endParaRPr lang="en-GB" dirty="0" smtClean="0">
              <a:cs typeface="Times New Roman" pitchFamily="18" charset="0"/>
            </a:endParaRPr>
          </a:p>
          <a:p>
            <a:pPr>
              <a:buNone/>
            </a:pPr>
            <a:r>
              <a:rPr lang="en-GB" dirty="0" smtClean="0">
                <a:latin typeface="Tahoma" pitchFamily="34" charset="0"/>
                <a:cs typeface="Tahoma" pitchFamily="34" charset="0"/>
              </a:rPr>
              <a:t>4.</a:t>
            </a:r>
            <a:r>
              <a:rPr lang="en-GB" dirty="0" smtClean="0">
                <a:cs typeface="Times New Roman" pitchFamily="18" charset="0"/>
              </a:rPr>
              <a:t>  </a:t>
            </a:r>
            <a:r>
              <a:rPr lang="en-GB" smtClean="0">
                <a:latin typeface="Tahoma" pitchFamily="34" charset="0"/>
                <a:cs typeface="Tahoma" pitchFamily="34" charset="0"/>
              </a:rPr>
              <a:t>B.M.A </a:t>
            </a:r>
            <a:r>
              <a:rPr lang="en-GB" dirty="0" smtClean="0">
                <a:latin typeface="Tahoma" pitchFamily="34" charset="0"/>
                <a:cs typeface="Tahoma" pitchFamily="34" charset="0"/>
              </a:rPr>
              <a:t>(not necessary in uncomplicated 	IDA)</a:t>
            </a:r>
          </a:p>
          <a:p>
            <a:pPr lvl="1"/>
            <a:r>
              <a:rPr lang="en-GB" dirty="0" smtClean="0">
                <a:latin typeface="Tahoma" pitchFamily="34" charset="0"/>
                <a:cs typeface="Tahoma" pitchFamily="34" charset="0"/>
              </a:rPr>
              <a:t>Absent iron stores in deficiency state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793" y="1524000"/>
            <a:ext cx="5547607" cy="3718077"/>
          </a:xfrm>
        </p:spPr>
      </p:pic>
      <p:sp>
        <p:nvSpPr>
          <p:cNvPr id="5" name="TextBox 4"/>
          <p:cNvSpPr txBox="1"/>
          <p:nvPr/>
        </p:nvSpPr>
        <p:spPr>
          <a:xfrm>
            <a:off x="1066800" y="5943600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Perl’s stain showing increase bone marrow iron stores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43120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WordArt 2"/>
          <p:cNvSpPr>
            <a:spLocks noChangeArrowheads="1" noChangeShapeType="1" noTextEdit="1"/>
          </p:cNvSpPr>
          <p:nvPr/>
        </p:nvSpPr>
        <p:spPr bwMode="auto">
          <a:xfrm>
            <a:off x="1905000" y="1752600"/>
            <a:ext cx="5562600" cy="3581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Thank you!</a:t>
            </a:r>
          </a:p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dirty="0" smtClean="0"/>
              <a:t>Absorption: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13315" name="AutoShape 4"/>
          <p:cNvSpPr>
            <a:spLocks noChangeArrowheads="1"/>
          </p:cNvSpPr>
          <p:nvPr/>
        </p:nvSpPr>
        <p:spPr bwMode="auto">
          <a:xfrm>
            <a:off x="2057400" y="3200400"/>
            <a:ext cx="4343400" cy="2057400"/>
          </a:xfrm>
          <a:prstGeom prst="roundRect">
            <a:avLst>
              <a:gd name="adj" fmla="val 16667"/>
            </a:avLst>
          </a:prstGeom>
          <a:solidFill>
            <a:srgbClr val="F6C6A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Text Box 9"/>
          <p:cNvSpPr txBox="1">
            <a:spLocks noChangeArrowheads="1"/>
          </p:cNvSpPr>
          <p:nvPr/>
        </p:nvSpPr>
        <p:spPr bwMode="auto">
          <a:xfrm>
            <a:off x="4639943" y="3526636"/>
            <a:ext cx="645308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iron</a:t>
            </a:r>
            <a:endParaRPr lang="en-US" b="1" dirty="0"/>
          </a:p>
        </p:txBody>
      </p:sp>
      <p:sp>
        <p:nvSpPr>
          <p:cNvPr id="13320" name="Text Box 11"/>
          <p:cNvSpPr txBox="1">
            <a:spLocks noChangeArrowheads="1"/>
          </p:cNvSpPr>
          <p:nvPr/>
        </p:nvSpPr>
        <p:spPr bwMode="auto">
          <a:xfrm>
            <a:off x="448099" y="4567238"/>
            <a:ext cx="914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T-Fe</a:t>
            </a:r>
          </a:p>
        </p:txBody>
      </p:sp>
      <p:sp>
        <p:nvSpPr>
          <p:cNvPr id="13321" name="Line 12"/>
          <p:cNvSpPr>
            <a:spLocks noChangeShapeType="1"/>
          </p:cNvSpPr>
          <p:nvPr/>
        </p:nvSpPr>
        <p:spPr bwMode="auto">
          <a:xfrm flipH="1" flipV="1">
            <a:off x="914400" y="3733800"/>
            <a:ext cx="381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2" name="Text Box 13"/>
          <p:cNvSpPr txBox="1">
            <a:spLocks noChangeArrowheads="1"/>
          </p:cNvSpPr>
          <p:nvPr/>
        </p:nvSpPr>
        <p:spPr bwMode="auto">
          <a:xfrm>
            <a:off x="152400" y="3276600"/>
            <a:ext cx="175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Erythropoietic pool</a:t>
            </a:r>
          </a:p>
        </p:txBody>
      </p:sp>
      <p:sp>
        <p:nvSpPr>
          <p:cNvPr id="13323" name="Line 14"/>
          <p:cNvSpPr>
            <a:spLocks noChangeShapeType="1"/>
          </p:cNvSpPr>
          <p:nvPr/>
        </p:nvSpPr>
        <p:spPr bwMode="auto">
          <a:xfrm flipH="1">
            <a:off x="1066800" y="5029200"/>
            <a:ext cx="2286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4" name="Text Box 15"/>
          <p:cNvSpPr txBox="1">
            <a:spLocks noChangeArrowheads="1"/>
          </p:cNvSpPr>
          <p:nvPr/>
        </p:nvSpPr>
        <p:spPr bwMode="auto">
          <a:xfrm>
            <a:off x="228600" y="58674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Storage pool</a:t>
            </a:r>
          </a:p>
        </p:txBody>
      </p:sp>
      <p:sp>
        <p:nvSpPr>
          <p:cNvPr id="13325" name="Text Box 17"/>
          <p:cNvSpPr txBox="1">
            <a:spLocks noChangeArrowheads="1"/>
          </p:cNvSpPr>
          <p:nvPr/>
        </p:nvSpPr>
        <p:spPr bwMode="auto">
          <a:xfrm>
            <a:off x="6546773" y="3366169"/>
            <a:ext cx="1295400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Fe</a:t>
            </a:r>
            <a:r>
              <a:rPr lang="en-US" sz="2800" baseline="30000" dirty="0"/>
              <a:t>+++</a:t>
            </a:r>
          </a:p>
        </p:txBody>
      </p:sp>
      <p:sp>
        <p:nvSpPr>
          <p:cNvPr id="13328" name="Text Box 21"/>
          <p:cNvSpPr txBox="1">
            <a:spLocks noChangeArrowheads="1"/>
          </p:cNvSpPr>
          <p:nvPr/>
        </p:nvSpPr>
        <p:spPr bwMode="auto">
          <a:xfrm>
            <a:off x="6400800" y="9906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Intestinal lumen</a:t>
            </a:r>
          </a:p>
        </p:txBody>
      </p:sp>
      <p:sp>
        <p:nvSpPr>
          <p:cNvPr id="13329" name="Text Box 22"/>
          <p:cNvSpPr txBox="1">
            <a:spLocks noChangeArrowheads="1"/>
          </p:cNvSpPr>
          <p:nvPr/>
        </p:nvSpPr>
        <p:spPr bwMode="auto">
          <a:xfrm>
            <a:off x="152400" y="12192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Plasma</a:t>
            </a:r>
          </a:p>
        </p:txBody>
      </p:sp>
      <p:sp>
        <p:nvSpPr>
          <p:cNvPr id="13330" name="Text Box 23"/>
          <p:cNvSpPr txBox="1">
            <a:spLocks noChangeArrowheads="1"/>
          </p:cNvSpPr>
          <p:nvPr/>
        </p:nvSpPr>
        <p:spPr bwMode="auto">
          <a:xfrm>
            <a:off x="2419124" y="2915395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Mucosal cell</a:t>
            </a:r>
          </a:p>
        </p:txBody>
      </p:sp>
      <p:sp>
        <p:nvSpPr>
          <p:cNvPr id="13333" name="Oval 26"/>
          <p:cNvSpPr>
            <a:spLocks noChangeArrowheads="1"/>
          </p:cNvSpPr>
          <p:nvPr/>
        </p:nvSpPr>
        <p:spPr bwMode="auto">
          <a:xfrm>
            <a:off x="6248400" y="3886200"/>
            <a:ext cx="3810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5" name="TextBox 24"/>
          <p:cNvSpPr txBox="1">
            <a:spLocks noChangeArrowheads="1"/>
          </p:cNvSpPr>
          <p:nvPr/>
        </p:nvSpPr>
        <p:spPr bwMode="auto">
          <a:xfrm>
            <a:off x="6636858" y="4536767"/>
            <a:ext cx="990600" cy="4619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Fe++</a:t>
            </a:r>
          </a:p>
        </p:txBody>
      </p:sp>
      <p:sp>
        <p:nvSpPr>
          <p:cNvPr id="13336" name="Oval 25"/>
          <p:cNvSpPr>
            <a:spLocks noChangeArrowheads="1"/>
          </p:cNvSpPr>
          <p:nvPr/>
        </p:nvSpPr>
        <p:spPr bwMode="auto">
          <a:xfrm>
            <a:off x="6172200" y="4419600"/>
            <a:ext cx="381000" cy="304800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7" name="TextBox 26"/>
          <p:cNvSpPr txBox="1">
            <a:spLocks noChangeArrowheads="1"/>
          </p:cNvSpPr>
          <p:nvPr/>
        </p:nvSpPr>
        <p:spPr bwMode="auto">
          <a:xfrm>
            <a:off x="6248400" y="5257800"/>
            <a:ext cx="160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DMT-1</a:t>
            </a:r>
          </a:p>
        </p:txBody>
      </p:sp>
      <p:cxnSp>
        <p:nvCxnSpPr>
          <p:cNvPr id="13338" name="Straight Arrow Connector 28"/>
          <p:cNvCxnSpPr>
            <a:cxnSpLocks noChangeShapeType="1"/>
          </p:cNvCxnSpPr>
          <p:nvPr/>
        </p:nvCxnSpPr>
        <p:spPr bwMode="auto">
          <a:xfrm rot="16200000" flipV="1">
            <a:off x="6248400" y="4953000"/>
            <a:ext cx="533400" cy="76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3339" name="TextBox 30"/>
          <p:cNvSpPr txBox="1">
            <a:spLocks noChangeArrowheads="1"/>
          </p:cNvSpPr>
          <p:nvPr/>
        </p:nvSpPr>
        <p:spPr bwMode="auto">
          <a:xfrm>
            <a:off x="6553200" y="2362200"/>
            <a:ext cx="1143000" cy="461963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/>
              <a:t>Haem</a:t>
            </a:r>
            <a:endParaRPr lang="en-US" sz="2400" dirty="0"/>
          </a:p>
        </p:txBody>
      </p:sp>
      <p:sp>
        <p:nvSpPr>
          <p:cNvPr id="2" name="Curved Right Arrow 1"/>
          <p:cNvSpPr/>
          <p:nvPr/>
        </p:nvSpPr>
        <p:spPr bwMode="auto">
          <a:xfrm>
            <a:off x="6648622" y="3917950"/>
            <a:ext cx="232711" cy="563724"/>
          </a:xfrm>
          <a:prstGeom prst="curv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73751" y="3990133"/>
            <a:ext cx="1683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ferrireductase</a:t>
            </a:r>
            <a:endParaRPr lang="en-GB" dirty="0"/>
          </a:p>
        </p:txBody>
      </p:sp>
      <p:sp>
        <p:nvSpPr>
          <p:cNvPr id="32" name="Freeform 31"/>
          <p:cNvSpPr/>
          <p:nvPr/>
        </p:nvSpPr>
        <p:spPr bwMode="auto">
          <a:xfrm>
            <a:off x="3843698" y="3628106"/>
            <a:ext cx="457200" cy="228600"/>
          </a:xfrm>
          <a:custGeom>
            <a:avLst/>
            <a:gdLst>
              <a:gd name="connsiteX0" fmla="*/ 0 w 495759"/>
              <a:gd name="connsiteY0" fmla="*/ 0 h 253388"/>
              <a:gd name="connsiteX1" fmla="*/ 0 w 495759"/>
              <a:gd name="connsiteY1" fmla="*/ 0 h 253388"/>
              <a:gd name="connsiteX2" fmla="*/ 66101 w 495759"/>
              <a:gd name="connsiteY2" fmla="*/ 77118 h 253388"/>
              <a:gd name="connsiteX3" fmla="*/ 132202 w 495759"/>
              <a:gd name="connsiteY3" fmla="*/ 132203 h 253388"/>
              <a:gd name="connsiteX4" fmla="*/ 187287 w 495759"/>
              <a:gd name="connsiteY4" fmla="*/ 187287 h 253388"/>
              <a:gd name="connsiteX5" fmla="*/ 220337 w 495759"/>
              <a:gd name="connsiteY5" fmla="*/ 220338 h 253388"/>
              <a:gd name="connsiteX6" fmla="*/ 363557 w 495759"/>
              <a:gd name="connsiteY6" fmla="*/ 253388 h 253388"/>
              <a:gd name="connsiteX7" fmla="*/ 429658 w 495759"/>
              <a:gd name="connsiteY7" fmla="*/ 242372 h 253388"/>
              <a:gd name="connsiteX8" fmla="*/ 462708 w 495759"/>
              <a:gd name="connsiteY8" fmla="*/ 231355 h 253388"/>
              <a:gd name="connsiteX9" fmla="*/ 484742 w 495759"/>
              <a:gd name="connsiteY9" fmla="*/ 165253 h 253388"/>
              <a:gd name="connsiteX10" fmla="*/ 495759 w 495759"/>
              <a:gd name="connsiteY10" fmla="*/ 132203 h 253388"/>
              <a:gd name="connsiteX11" fmla="*/ 462708 w 495759"/>
              <a:gd name="connsiteY11" fmla="*/ 110169 h 253388"/>
              <a:gd name="connsiteX12" fmla="*/ 418641 w 495759"/>
              <a:gd name="connsiteY12" fmla="*/ 99152 h 253388"/>
              <a:gd name="connsiteX13" fmla="*/ 352540 w 495759"/>
              <a:gd name="connsiteY13" fmla="*/ 77118 h 253388"/>
              <a:gd name="connsiteX14" fmla="*/ 319489 w 495759"/>
              <a:gd name="connsiteY14" fmla="*/ 66102 h 253388"/>
              <a:gd name="connsiteX15" fmla="*/ 286439 w 495759"/>
              <a:gd name="connsiteY15" fmla="*/ 55085 h 253388"/>
              <a:gd name="connsiteX16" fmla="*/ 253388 w 495759"/>
              <a:gd name="connsiteY16" fmla="*/ 44068 h 253388"/>
              <a:gd name="connsiteX17" fmla="*/ 143219 w 495759"/>
              <a:gd name="connsiteY17" fmla="*/ 44068 h 253388"/>
              <a:gd name="connsiteX18" fmla="*/ 77118 w 495759"/>
              <a:gd name="connsiteY18" fmla="*/ 0 h 253388"/>
              <a:gd name="connsiteX19" fmla="*/ 0 w 495759"/>
              <a:gd name="connsiteY19" fmla="*/ 0 h 253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95759" h="253388">
                <a:moveTo>
                  <a:pt x="0" y="0"/>
                </a:moveTo>
                <a:lnTo>
                  <a:pt x="0" y="0"/>
                </a:lnTo>
                <a:cubicBezTo>
                  <a:pt x="22034" y="25706"/>
                  <a:pt x="42161" y="53178"/>
                  <a:pt x="66101" y="77118"/>
                </a:cubicBezTo>
                <a:cubicBezTo>
                  <a:pt x="152766" y="163783"/>
                  <a:pt x="41957" y="23908"/>
                  <a:pt x="132202" y="132203"/>
                </a:cubicBezTo>
                <a:cubicBezTo>
                  <a:pt x="205647" y="220337"/>
                  <a:pt x="99152" y="113840"/>
                  <a:pt x="187287" y="187287"/>
                </a:cubicBezTo>
                <a:cubicBezTo>
                  <a:pt x="199256" y="197261"/>
                  <a:pt x="206718" y="212772"/>
                  <a:pt x="220337" y="220338"/>
                </a:cubicBezTo>
                <a:cubicBezTo>
                  <a:pt x="262216" y="243604"/>
                  <a:pt x="318070" y="246890"/>
                  <a:pt x="363557" y="253388"/>
                </a:cubicBezTo>
                <a:cubicBezTo>
                  <a:pt x="385591" y="249716"/>
                  <a:pt x="407852" y="247218"/>
                  <a:pt x="429658" y="242372"/>
                </a:cubicBezTo>
                <a:cubicBezTo>
                  <a:pt x="440994" y="239853"/>
                  <a:pt x="455958" y="240805"/>
                  <a:pt x="462708" y="231355"/>
                </a:cubicBezTo>
                <a:cubicBezTo>
                  <a:pt x="476208" y="212455"/>
                  <a:pt x="477397" y="187287"/>
                  <a:pt x="484742" y="165253"/>
                </a:cubicBezTo>
                <a:lnTo>
                  <a:pt x="495759" y="132203"/>
                </a:lnTo>
                <a:cubicBezTo>
                  <a:pt x="484742" y="124858"/>
                  <a:pt x="474878" y="115385"/>
                  <a:pt x="462708" y="110169"/>
                </a:cubicBezTo>
                <a:cubicBezTo>
                  <a:pt x="448791" y="104205"/>
                  <a:pt x="433144" y="103503"/>
                  <a:pt x="418641" y="99152"/>
                </a:cubicBezTo>
                <a:cubicBezTo>
                  <a:pt x="396395" y="92478"/>
                  <a:pt x="374574" y="84462"/>
                  <a:pt x="352540" y="77118"/>
                </a:cubicBezTo>
                <a:lnTo>
                  <a:pt x="319489" y="66102"/>
                </a:lnTo>
                <a:lnTo>
                  <a:pt x="286439" y="55085"/>
                </a:lnTo>
                <a:lnTo>
                  <a:pt x="253388" y="44068"/>
                </a:lnTo>
                <a:cubicBezTo>
                  <a:pt x="208504" y="53045"/>
                  <a:pt x="188103" y="64470"/>
                  <a:pt x="143219" y="44068"/>
                </a:cubicBezTo>
                <a:cubicBezTo>
                  <a:pt x="119111" y="33110"/>
                  <a:pt x="77118" y="0"/>
                  <a:pt x="77118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H="1">
            <a:off x="2362200" y="3886200"/>
            <a:ext cx="2238276" cy="685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H="1">
            <a:off x="4300898" y="3714755"/>
            <a:ext cx="339045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3041537" y="3620801"/>
            <a:ext cx="1254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Ferritin</a:t>
            </a:r>
            <a:endParaRPr lang="en-GB" dirty="0"/>
          </a:p>
        </p:txBody>
      </p:sp>
      <p:cxnSp>
        <p:nvCxnSpPr>
          <p:cNvPr id="14" name="Straight Arrow Connector 13"/>
          <p:cNvCxnSpPr>
            <a:stCxn id="13339" idx="1"/>
          </p:cNvCxnSpPr>
          <p:nvPr/>
        </p:nvCxnSpPr>
        <p:spPr bwMode="auto">
          <a:xfrm flipH="1">
            <a:off x="5029200" y="2593182"/>
            <a:ext cx="1524000" cy="88036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6" name="Oval 15"/>
          <p:cNvSpPr/>
          <p:nvPr/>
        </p:nvSpPr>
        <p:spPr bwMode="auto">
          <a:xfrm>
            <a:off x="1827559" y="4463924"/>
            <a:ext cx="534641" cy="432671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 flipV="1">
            <a:off x="1992867" y="4892240"/>
            <a:ext cx="63292" cy="48454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905000" y="5495774"/>
            <a:ext cx="1757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Ferroportin</a:t>
            </a:r>
            <a:endParaRPr lang="en-GB" dirty="0"/>
          </a:p>
        </p:txBody>
      </p:sp>
      <p:sp>
        <p:nvSpPr>
          <p:cNvPr id="20" name="Curved Up Arrow 19"/>
          <p:cNvSpPr/>
          <p:nvPr/>
        </p:nvSpPr>
        <p:spPr bwMode="auto">
          <a:xfrm rot="10800000">
            <a:off x="1438699" y="4786763"/>
            <a:ext cx="472728" cy="101992"/>
          </a:xfrm>
          <a:prstGeom prst="curved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flipH="1" flipV="1">
            <a:off x="5285251" y="3917950"/>
            <a:ext cx="886949" cy="61881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48946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Iron metabolism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Iron vital for living organisms, essential for many cellular functions: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Oxygen transport (</a:t>
            </a:r>
            <a:r>
              <a:rPr lang="en-US" sz="2400" dirty="0" err="1" smtClean="0"/>
              <a:t>haempoglobin</a:t>
            </a:r>
            <a:r>
              <a:rPr lang="en-US" sz="2400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Cell division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Electron transport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In tissues usually in-cooperated into various proteins: </a:t>
            </a:r>
            <a:r>
              <a:rPr lang="en-US" sz="2800" dirty="0" err="1" smtClean="0"/>
              <a:t>heme</a:t>
            </a:r>
            <a:r>
              <a:rPr lang="en-US" sz="2800" dirty="0" smtClean="0"/>
              <a:t>, iron </a:t>
            </a:r>
            <a:r>
              <a:rPr lang="en-US" sz="2800" dirty="0" err="1" smtClean="0"/>
              <a:t>flavoproteins</a:t>
            </a:r>
            <a:r>
              <a:rPr lang="en-US" sz="2800" dirty="0" smtClean="0"/>
              <a:t>, heterogonous groups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Nearly ½ of enzymes &amp; co-factors of </a:t>
            </a:r>
            <a:r>
              <a:rPr lang="en-US" sz="2800" dirty="0" err="1" smtClean="0"/>
              <a:t>krebs</a:t>
            </a:r>
            <a:r>
              <a:rPr lang="en-US" sz="2800" dirty="0" smtClean="0"/>
              <a:t> cycle contain iron or need its presence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4"/>
          <p:cNvSpPr>
            <a:spLocks noChangeArrowheads="1"/>
          </p:cNvSpPr>
          <p:nvPr/>
        </p:nvSpPr>
        <p:spPr bwMode="auto">
          <a:xfrm>
            <a:off x="3048000" y="1371600"/>
            <a:ext cx="2057400" cy="2133600"/>
          </a:xfrm>
          <a:prstGeom prst="roundRect">
            <a:avLst>
              <a:gd name="adj" fmla="val 16667"/>
            </a:avLst>
          </a:prstGeom>
          <a:solidFill>
            <a:srgbClr val="FEA0B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AutoShape 5"/>
          <p:cNvSpPr>
            <a:spLocks noChangeArrowheads="1"/>
          </p:cNvSpPr>
          <p:nvPr/>
        </p:nvSpPr>
        <p:spPr bwMode="auto">
          <a:xfrm>
            <a:off x="3200400" y="3505200"/>
            <a:ext cx="1752600" cy="1143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AutoShape 6"/>
          <p:cNvSpPr>
            <a:spLocks noChangeArrowheads="1"/>
          </p:cNvSpPr>
          <p:nvPr/>
        </p:nvSpPr>
        <p:spPr bwMode="auto">
          <a:xfrm>
            <a:off x="3352800" y="4648200"/>
            <a:ext cx="1524000" cy="106680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AutoShape 7"/>
          <p:cNvSpPr>
            <a:spLocks noChangeArrowheads="1"/>
          </p:cNvSpPr>
          <p:nvPr/>
        </p:nvSpPr>
        <p:spPr bwMode="auto">
          <a:xfrm>
            <a:off x="3429000" y="5715000"/>
            <a:ext cx="1371600" cy="228600"/>
          </a:xfrm>
          <a:prstGeom prst="roundRect">
            <a:avLst>
              <a:gd name="adj" fmla="val 16667"/>
            </a:avLst>
          </a:prstGeom>
          <a:solidFill>
            <a:srgbClr val="B3AAF4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Text Box 8"/>
          <p:cNvSpPr txBox="1">
            <a:spLocks noChangeArrowheads="1"/>
          </p:cNvSpPr>
          <p:nvPr/>
        </p:nvSpPr>
        <p:spPr bwMode="auto">
          <a:xfrm>
            <a:off x="838200" y="152400"/>
            <a:ext cx="75438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400" b="1"/>
              <a:t>             </a:t>
            </a:r>
            <a:r>
              <a:rPr lang="en-US" sz="2800" b="1"/>
              <a:t>Body Iron compartments</a:t>
            </a:r>
          </a:p>
          <a:p>
            <a:pPr>
              <a:spcBef>
                <a:spcPct val="50000"/>
              </a:spcBef>
            </a:pPr>
            <a:endParaRPr lang="en-US" sz="2800"/>
          </a:p>
        </p:txBody>
      </p:sp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5105400" y="2209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400" b="1"/>
              <a:t>Hb  67% (2.5 – 3g)</a:t>
            </a:r>
          </a:p>
        </p:txBody>
      </p:sp>
      <p:sp>
        <p:nvSpPr>
          <p:cNvPr id="5128" name="Text Box 10"/>
          <p:cNvSpPr txBox="1">
            <a:spLocks noChangeArrowheads="1"/>
          </p:cNvSpPr>
          <p:nvPr/>
        </p:nvSpPr>
        <p:spPr bwMode="auto">
          <a:xfrm>
            <a:off x="4953000" y="3733800"/>
            <a:ext cx="37338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400" b="1"/>
              <a:t> Stores – 30% (0.8 – 1g)</a:t>
            </a:r>
          </a:p>
          <a:p>
            <a:pPr>
              <a:spcBef>
                <a:spcPct val="50000"/>
              </a:spcBef>
            </a:pPr>
            <a:endParaRPr lang="en-US" sz="2400" b="1"/>
          </a:p>
        </p:txBody>
      </p:sp>
      <p:sp>
        <p:nvSpPr>
          <p:cNvPr id="5129" name="Text Box 11"/>
          <p:cNvSpPr txBox="1">
            <a:spLocks noChangeArrowheads="1"/>
          </p:cNvSpPr>
          <p:nvPr/>
        </p:nvSpPr>
        <p:spPr bwMode="auto">
          <a:xfrm>
            <a:off x="4876800" y="4800600"/>
            <a:ext cx="3657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400" b="1"/>
              <a:t> Myoglobin - 3% (0.1g)</a:t>
            </a:r>
          </a:p>
          <a:p>
            <a:pPr>
              <a:spcBef>
                <a:spcPct val="50000"/>
              </a:spcBef>
            </a:pPr>
            <a:endParaRPr lang="en-US" sz="2400" b="1"/>
          </a:p>
        </p:txBody>
      </p:sp>
      <p:sp>
        <p:nvSpPr>
          <p:cNvPr id="5130" name="Text Box 12"/>
          <p:cNvSpPr txBox="1">
            <a:spLocks noChangeArrowheads="1"/>
          </p:cNvSpPr>
          <p:nvPr/>
        </p:nvSpPr>
        <p:spPr bwMode="auto">
          <a:xfrm>
            <a:off x="4800600" y="5638800"/>
            <a:ext cx="3581400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000" b="1"/>
              <a:t>  </a:t>
            </a:r>
            <a:r>
              <a:rPr lang="en-US" sz="2400" b="1"/>
              <a:t>Tissue iron -  6 - 8mg</a:t>
            </a:r>
          </a:p>
          <a:p>
            <a:pPr>
              <a:spcBef>
                <a:spcPct val="50000"/>
              </a:spcBef>
            </a:pPr>
            <a:r>
              <a:rPr lang="en-US"/>
              <a:t>.</a:t>
            </a:r>
          </a:p>
        </p:txBody>
      </p:sp>
      <p:sp>
        <p:nvSpPr>
          <p:cNvPr id="5131" name="Text Box 13"/>
          <p:cNvSpPr txBox="1">
            <a:spLocks noChangeArrowheads="1"/>
          </p:cNvSpPr>
          <p:nvPr/>
        </p:nvSpPr>
        <p:spPr bwMode="auto">
          <a:xfrm>
            <a:off x="381000" y="762000"/>
            <a:ext cx="8077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000" b="1"/>
              <a:t>Total body iron approx 4g (3.5 – 4.5) in adult male, less in female</a:t>
            </a:r>
          </a:p>
          <a:p>
            <a:pPr>
              <a:spcBef>
                <a:spcPct val="50000"/>
              </a:spcBef>
            </a:pPr>
            <a:endParaRPr lang="en-U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Requirements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1-2 mg/day</a:t>
            </a:r>
          </a:p>
          <a:p>
            <a:pPr eaLnBrk="1" hangingPunct="1"/>
            <a:r>
              <a:rPr lang="en-US" smtClean="0"/>
              <a:t>Higher requirements in </a:t>
            </a:r>
          </a:p>
          <a:p>
            <a:pPr lvl="1" eaLnBrk="1" hangingPunct="1"/>
            <a:r>
              <a:rPr lang="en-US" smtClean="0"/>
              <a:t>Growth periods</a:t>
            </a:r>
          </a:p>
          <a:p>
            <a:pPr lvl="1" eaLnBrk="1" hangingPunct="1"/>
            <a:r>
              <a:rPr lang="en-US" smtClean="0"/>
              <a:t>Pregnancy</a:t>
            </a:r>
          </a:p>
          <a:p>
            <a:pPr lvl="1" eaLnBrk="1" hangingPunct="1"/>
            <a:r>
              <a:rPr lang="en-US" smtClean="0"/>
              <a:t>Lactation</a:t>
            </a:r>
          </a:p>
          <a:p>
            <a:pPr lvl="1" eaLnBrk="1" hangingPunct="1"/>
            <a:r>
              <a:rPr lang="en-US" smtClean="0"/>
              <a:t>Females of reproductive 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Sources of iron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Heme iron: </a:t>
            </a:r>
          </a:p>
          <a:p>
            <a:pPr lvl="1" eaLnBrk="1" hangingPunct="1"/>
            <a:r>
              <a:rPr lang="en-US" smtClean="0"/>
              <a:t>Meats, poultry, fish</a:t>
            </a:r>
          </a:p>
          <a:p>
            <a:pPr lvl="1" eaLnBrk="1" hangingPunct="1"/>
            <a:r>
              <a:rPr lang="en-US" smtClean="0"/>
              <a:t>10 – 15% of Fe in diet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Non haem iron:</a:t>
            </a:r>
          </a:p>
          <a:p>
            <a:pPr lvl="1" eaLnBrk="1" hangingPunct="1"/>
            <a:r>
              <a:rPr lang="en-US" smtClean="0"/>
              <a:t>Cereals, vegetables, fruits, roots </a:t>
            </a:r>
          </a:p>
          <a:p>
            <a:pPr lvl="1" eaLnBrk="1" hangingPunct="1"/>
            <a:r>
              <a:rPr lang="en-US" smtClean="0"/>
              <a:t>70% of dietary Fe</a:t>
            </a:r>
          </a:p>
          <a:p>
            <a:pPr lvl="1" eaLnBrk="1" hangingPunct="1"/>
            <a:r>
              <a:rPr lang="en-US" smtClean="0"/>
              <a:t>Mostly ferric 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533400"/>
            <a:ext cx="7924800" cy="5562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Dietary iron: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lvl="1" eaLnBrk="1" hangingPunct="1"/>
            <a:r>
              <a:rPr lang="en-US" dirty="0" smtClean="0"/>
              <a:t>Variable, 10-30mg in “well balanced”</a:t>
            </a:r>
          </a:p>
          <a:p>
            <a:pPr lvl="1" eaLnBrk="1" hangingPunct="1"/>
            <a:r>
              <a:rPr lang="en-US" dirty="0" smtClean="0"/>
              <a:t>5 – 10 % absorbed (0.6 – 1 mg)</a:t>
            </a:r>
          </a:p>
          <a:p>
            <a:pPr lvl="1" eaLnBrk="1" hangingPunct="1"/>
            <a:r>
              <a:rPr lang="en-US" dirty="0" err="1" smtClean="0"/>
              <a:t>Heme</a:t>
            </a:r>
            <a:r>
              <a:rPr lang="en-US" dirty="0" smtClean="0"/>
              <a:t> iron better absorbed and it enhances  absorption of non-</a:t>
            </a:r>
            <a:r>
              <a:rPr lang="en-US" dirty="0" err="1" smtClean="0"/>
              <a:t>haem</a:t>
            </a:r>
            <a:r>
              <a:rPr lang="en-US" dirty="0" smtClean="0"/>
              <a:t> iron</a:t>
            </a:r>
          </a:p>
          <a:p>
            <a:pPr lvl="1" eaLnBrk="1" hangingPunct="1"/>
            <a:r>
              <a:rPr lang="en-US" dirty="0" smtClean="0"/>
              <a:t>Reducing agents in HCL in gastric juice enhance non-</a:t>
            </a:r>
            <a:r>
              <a:rPr lang="en-US" dirty="0" err="1" smtClean="0"/>
              <a:t>haem</a:t>
            </a:r>
            <a:r>
              <a:rPr lang="en-US" dirty="0" smtClean="0"/>
              <a:t> iron absorption</a:t>
            </a:r>
          </a:p>
          <a:p>
            <a:pPr lvl="1" eaLnBrk="1" hangingPunct="1"/>
            <a:r>
              <a:rPr lang="en-US" dirty="0" smtClean="0"/>
              <a:t>Dietary substances that enhance or inhibit dietary non-</a:t>
            </a:r>
            <a:r>
              <a:rPr lang="en-US" dirty="0" err="1" smtClean="0"/>
              <a:t>haem</a:t>
            </a:r>
            <a:r>
              <a:rPr lang="en-US" dirty="0" smtClean="0"/>
              <a:t> iron absorption</a:t>
            </a: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441325" y="3276600"/>
            <a:ext cx="2987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60325" y="3352800"/>
            <a:ext cx="3673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60960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Loss:</a:t>
            </a:r>
          </a:p>
          <a:p>
            <a:pPr eaLnBrk="1" hangingPunct="1"/>
            <a:r>
              <a:rPr lang="en-US" sz="2800" dirty="0" smtClean="0"/>
              <a:t>I mg/day</a:t>
            </a:r>
          </a:p>
          <a:p>
            <a:pPr lvl="1" eaLnBrk="1" hangingPunct="1"/>
            <a:r>
              <a:rPr lang="en-US" dirty="0" smtClean="0"/>
              <a:t>Desquamation epithelial cells (GIT, GU, skin, etc) </a:t>
            </a:r>
          </a:p>
          <a:p>
            <a:pPr eaLnBrk="1" hangingPunct="1">
              <a:buFontTx/>
              <a:buNone/>
            </a:pPr>
            <a:endParaRPr lang="en-US" sz="2800" dirty="0" smtClean="0"/>
          </a:p>
          <a:p>
            <a:pPr eaLnBrk="1" hangingPunct="1">
              <a:buFontTx/>
              <a:buNone/>
            </a:pPr>
            <a:r>
              <a:rPr lang="en-US" sz="2800" u="sng" dirty="0" smtClean="0"/>
              <a:t>Iron balance:</a:t>
            </a:r>
          </a:p>
          <a:p>
            <a:pPr eaLnBrk="1" hangingPunct="1">
              <a:buFontTx/>
              <a:buNone/>
            </a:pPr>
            <a:r>
              <a:rPr lang="en-US" sz="2800" b="1" dirty="0" smtClean="0"/>
              <a:t>				Intake = loss</a:t>
            </a:r>
            <a:r>
              <a:rPr lang="en-US" sz="2800" dirty="0" smtClean="0"/>
              <a:t>  </a:t>
            </a:r>
          </a:p>
          <a:p>
            <a:pPr eaLnBrk="1" hangingPunct="1"/>
            <a:r>
              <a:rPr lang="en-US" sz="2800" dirty="0" smtClean="0"/>
              <a:t>Balance achieved via control of absorption</a:t>
            </a:r>
          </a:p>
          <a:p>
            <a:pPr eaLnBrk="1" hangingPunct="1"/>
            <a:r>
              <a:rPr lang="en-US" sz="2800" dirty="0" smtClean="0"/>
              <a:t>Iron content in mucosal cells affects absorption</a:t>
            </a:r>
          </a:p>
          <a:p>
            <a:pPr eaLnBrk="1" hangingPunct="1"/>
            <a:r>
              <a:rPr lang="en-US" sz="2800" dirty="0" smtClean="0"/>
              <a:t>Absorption increased in iron deficient states; reduced in overload states</a:t>
            </a:r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Iron Absorption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30763"/>
          </a:xfrm>
        </p:spPr>
        <p:txBody>
          <a:bodyPr/>
          <a:lstStyle/>
          <a:p>
            <a:pPr eaLnBrk="1" hangingPunct="1"/>
            <a:r>
              <a:rPr lang="en-US" dirty="0" smtClean="0"/>
              <a:t>Absorption takes place in the duodenum and upper </a:t>
            </a:r>
            <a:r>
              <a:rPr lang="en-US" dirty="0" err="1" smtClean="0"/>
              <a:t>jejenum</a:t>
            </a:r>
            <a:endParaRPr lang="en-US" dirty="0" smtClean="0"/>
          </a:p>
          <a:p>
            <a:pPr eaLnBrk="1" hangingPunct="1"/>
            <a:r>
              <a:rPr lang="en-US" dirty="0" smtClean="0"/>
              <a:t>Iron uptake in the proximal bowel is through the pathways: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 err="1" smtClean="0"/>
              <a:t>Haem</a:t>
            </a:r>
            <a:r>
              <a:rPr lang="en-US" dirty="0" smtClean="0"/>
              <a:t> pathway 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 smtClean="0"/>
              <a:t>Non-</a:t>
            </a:r>
            <a:r>
              <a:rPr lang="en-US" dirty="0" err="1" smtClean="0"/>
              <a:t>haem</a:t>
            </a:r>
            <a:r>
              <a:rPr lang="en-US" dirty="0" smtClean="0"/>
              <a:t> iron [ferrous (2+) and ferric (3+)]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</TotalTime>
  <Words>823</Words>
  <Application>Microsoft Office PowerPoint</Application>
  <PresentationFormat>On-screen Show (4:3)</PresentationFormat>
  <Paragraphs>220</Paragraphs>
  <Slides>27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Arial Black</vt:lpstr>
      <vt:lpstr>Symbol</vt:lpstr>
      <vt:lpstr>Tahoma</vt:lpstr>
      <vt:lpstr>Times New Roman</vt:lpstr>
      <vt:lpstr>Default Design</vt:lpstr>
      <vt:lpstr>Iron metabolism </vt:lpstr>
      <vt:lpstr>Lecture Outline</vt:lpstr>
      <vt:lpstr>Iron metabolism</vt:lpstr>
      <vt:lpstr>PowerPoint Presentation</vt:lpstr>
      <vt:lpstr>Requirements</vt:lpstr>
      <vt:lpstr>Sources of iron</vt:lpstr>
      <vt:lpstr>PowerPoint Presentation</vt:lpstr>
      <vt:lpstr>PowerPoint Presentation</vt:lpstr>
      <vt:lpstr>Iron Absorption</vt:lpstr>
      <vt:lpstr>Iron Absorption cont.</vt:lpstr>
      <vt:lpstr>Iron Absorption cont.</vt:lpstr>
      <vt:lpstr>PowerPoint Presentation</vt:lpstr>
      <vt:lpstr>Factors affecting *Fe absorption</vt:lpstr>
      <vt:lpstr>Importance of iron regulation</vt:lpstr>
      <vt:lpstr>Hepcidin  </vt:lpstr>
      <vt:lpstr>Hepcidin cont.</vt:lpstr>
      <vt:lpstr>Internal Iron cycle</vt:lpstr>
      <vt:lpstr>Plasma iron transport</vt:lpstr>
      <vt:lpstr>Iron storage</vt:lpstr>
      <vt:lpstr>PowerPoint Presentation</vt:lpstr>
      <vt:lpstr>PowerPoint Presentation</vt:lpstr>
      <vt:lpstr>PowerPoint Presentation</vt:lpstr>
      <vt:lpstr>PowerPoint Presentation</vt:lpstr>
      <vt:lpstr>Contd.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Jessie</dc:creator>
  <cp:lastModifiedBy>Jessie Githanga</cp:lastModifiedBy>
  <cp:revision>33</cp:revision>
  <cp:lastPrinted>1601-01-01T00:00:00Z</cp:lastPrinted>
  <dcterms:created xsi:type="dcterms:W3CDTF">1601-01-01T00:00:00Z</dcterms:created>
  <dcterms:modified xsi:type="dcterms:W3CDTF">2019-01-24T18:08:09Z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