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7" r:id="rId4"/>
    <p:sldId id="289" r:id="rId5"/>
    <p:sldId id="291" r:id="rId6"/>
    <p:sldId id="281" r:id="rId7"/>
    <p:sldId id="282" r:id="rId8"/>
    <p:sldId id="283" r:id="rId9"/>
    <p:sldId id="258" r:id="rId10"/>
    <p:sldId id="263" r:id="rId11"/>
    <p:sldId id="257" r:id="rId12"/>
    <p:sldId id="260" r:id="rId13"/>
    <p:sldId id="262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7F7-2E29-492B-9A94-8C9362832595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17BF-82D9-4452-801F-CB517A7E2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17BF-82D9-4452-801F-CB517A7E2C1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A995-26AA-41DF-940D-24505CF336B8}" type="datetimeFigureOut">
              <a:rPr lang="en-US" smtClean="0"/>
              <a:t>1/25/2000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A520-B0C7-4646-A49F-8A98191C78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MACROYTIC and Normocytic red cell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14601" y="-685799"/>
            <a:ext cx="3962398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Megaloblastic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is an important and common cause</a:t>
            </a:r>
          </a:p>
          <a:p>
            <a:r>
              <a:rPr lang="en-US" dirty="0" smtClean="0"/>
              <a:t>B12 and </a:t>
            </a:r>
            <a:r>
              <a:rPr lang="en-US" dirty="0" err="1" smtClean="0"/>
              <a:t>folate</a:t>
            </a:r>
            <a:r>
              <a:rPr lang="en-US" dirty="0" smtClean="0"/>
              <a:t> deficiency or combined</a:t>
            </a:r>
          </a:p>
          <a:p>
            <a:r>
              <a:rPr lang="en-US" dirty="0" smtClean="0"/>
              <a:t>Coenzymes for and </a:t>
            </a:r>
            <a:r>
              <a:rPr lang="en-US" dirty="0" err="1" smtClean="0"/>
              <a:t>thymidylate</a:t>
            </a:r>
            <a:r>
              <a:rPr lang="en-US" dirty="0" smtClean="0"/>
              <a:t>  and </a:t>
            </a:r>
            <a:r>
              <a:rPr lang="en-US" dirty="0" err="1" smtClean="0"/>
              <a:t>purine</a:t>
            </a:r>
            <a:r>
              <a:rPr lang="en-US" dirty="0" smtClean="0"/>
              <a:t> synthesis</a:t>
            </a:r>
          </a:p>
          <a:p>
            <a:r>
              <a:rPr lang="en-US" dirty="0" smtClean="0"/>
              <a:t>Build up of in cytoplasm and slower division resulting in larger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B12 deficiency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Dietary </a:t>
            </a:r>
            <a:r>
              <a:rPr lang="en-US" sz="2000" dirty="0"/>
              <a:t>lack: vegans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Malabsorbtion</a:t>
            </a:r>
            <a:r>
              <a:rPr lang="en-US" sz="2000" dirty="0"/>
              <a:t>:  Gastric:  PA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         : </a:t>
            </a:r>
            <a:r>
              <a:rPr lang="en-US" sz="2000" dirty="0" err="1"/>
              <a:t>gastrectomy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: Intestinal: stagnant loop syndrome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: tropical </a:t>
            </a:r>
            <a:r>
              <a:rPr lang="en-US" sz="2000" dirty="0" err="1"/>
              <a:t>sprue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: </a:t>
            </a:r>
            <a:r>
              <a:rPr lang="en-US" sz="2000" dirty="0" err="1"/>
              <a:t>ileal</a:t>
            </a:r>
            <a:r>
              <a:rPr lang="en-US" sz="2000" dirty="0"/>
              <a:t> resection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: congenital specific </a:t>
            </a:r>
            <a:r>
              <a:rPr lang="en-US" sz="2000" dirty="0" err="1"/>
              <a:t>malabsorption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  with </a:t>
            </a:r>
            <a:r>
              <a:rPr lang="en-US" sz="2000" dirty="0" err="1"/>
              <a:t>proteinuria</a:t>
            </a:r>
            <a:r>
              <a:rPr lang="en-US" sz="2000" dirty="0"/>
              <a:t> (</a:t>
            </a:r>
            <a:r>
              <a:rPr lang="en-US" sz="2000" dirty="0" err="1"/>
              <a:t>Imershund-Grasbeck</a:t>
            </a:r>
            <a:r>
              <a:rPr lang="en-US" sz="2000" dirty="0"/>
              <a:t> syndrome)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: fish tapeworm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: drugs (</a:t>
            </a:r>
            <a:r>
              <a:rPr lang="en-US" sz="2000" dirty="0" err="1"/>
              <a:t>metformin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Abnormalities of B12 metabolism:  TC deficiency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                                                   : nitrous oxide </a:t>
            </a:r>
            <a:r>
              <a:rPr lang="en-US" sz="2000" dirty="0" err="1"/>
              <a:t>anaesthesia</a:t>
            </a:r>
            <a:r>
              <a:rPr lang="en-US" sz="20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FOLATE DEFICIENCY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Inadequate </a:t>
            </a:r>
            <a:r>
              <a:rPr lang="en-US" sz="1600" dirty="0"/>
              <a:t>intake: poverty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: institutions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: goats milk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: special diets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Excess loss: Dialysis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: CCF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: </a:t>
            </a:r>
            <a:r>
              <a:rPr lang="en-US" sz="1600" dirty="0" err="1"/>
              <a:t>exfoliative</a:t>
            </a:r>
            <a:r>
              <a:rPr lang="en-US" sz="1600" dirty="0"/>
              <a:t> dermatitis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Drugs: anticonvulsants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</a:t>
            </a:r>
            <a:r>
              <a:rPr lang="en-US" sz="1600" dirty="0" err="1"/>
              <a:t>phenobarbitone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Mixed: alcohol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: liver disease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Malabsorbtion</a:t>
            </a:r>
            <a:r>
              <a:rPr lang="en-US" sz="1600" dirty="0"/>
              <a:t>: Gluten induced </a:t>
            </a:r>
            <a:r>
              <a:rPr lang="en-US" sz="1600" dirty="0" err="1"/>
              <a:t>enteropathy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:tropical </a:t>
            </a:r>
            <a:r>
              <a:rPr lang="en-US" sz="1600" dirty="0" err="1"/>
              <a:t>sprue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Increased utilization: pregnancy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    : prematurity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    : excess marrow turnover: </a:t>
            </a:r>
            <a:r>
              <a:rPr lang="en-US" sz="1600" dirty="0" err="1"/>
              <a:t>haemolytic</a:t>
            </a:r>
            <a:r>
              <a:rPr lang="en-US" sz="1600" dirty="0"/>
              <a:t> </a:t>
            </a:r>
            <a:r>
              <a:rPr lang="en-US" sz="1600" dirty="0" err="1"/>
              <a:t>anaemia,MF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    : malignancy: myeloma carcinomas)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    :inflammatory diseases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Folate</a:t>
            </a:r>
            <a:r>
              <a:rPr lang="en-US" sz="1600" dirty="0"/>
              <a:t> metabolism: Inborn errors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                              : drugs </a:t>
            </a:r>
            <a:r>
              <a:rPr lang="en-US" sz="1600" dirty="0" err="1"/>
              <a:t>Methotrexate</a:t>
            </a:r>
            <a:r>
              <a:rPr lang="en-US" sz="1600" dirty="0"/>
              <a:t>, </a:t>
            </a:r>
            <a:r>
              <a:rPr lang="en-US" sz="1600" dirty="0" err="1"/>
              <a:t>pyrimethamine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Feature of </a:t>
            </a:r>
            <a:r>
              <a:rPr lang="en-US" dirty="0" err="1" smtClean="0"/>
              <a:t>megaloblastic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Macrocytosis</a:t>
            </a:r>
            <a:r>
              <a:rPr lang="en-US" dirty="0" smtClean="0"/>
              <a:t> , </a:t>
            </a:r>
            <a:r>
              <a:rPr lang="en-US" dirty="0" err="1" smtClean="0"/>
              <a:t>anaemia</a:t>
            </a:r>
            <a:r>
              <a:rPr lang="en-US" dirty="0" smtClean="0"/>
              <a:t>, leucopenia, thrombocytopenia, </a:t>
            </a:r>
            <a:r>
              <a:rPr lang="en-US" dirty="0" err="1" smtClean="0"/>
              <a:t>pancytopenia</a:t>
            </a:r>
            <a:endParaRPr lang="en-US" dirty="0" smtClean="0"/>
          </a:p>
          <a:p>
            <a:r>
              <a:rPr lang="en-US" dirty="0" err="1" smtClean="0"/>
              <a:t>Hypersegmented</a:t>
            </a:r>
            <a:r>
              <a:rPr lang="en-US" dirty="0" smtClean="0"/>
              <a:t>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r>
              <a:rPr lang="en-US" dirty="0" err="1" smtClean="0"/>
              <a:t>Megaloblastic</a:t>
            </a:r>
            <a:r>
              <a:rPr lang="en-US" dirty="0" smtClean="0"/>
              <a:t> </a:t>
            </a:r>
            <a:r>
              <a:rPr lang="en-US" dirty="0" err="1" smtClean="0"/>
              <a:t>erythropoesis</a:t>
            </a:r>
            <a:r>
              <a:rPr lang="en-US" dirty="0" smtClean="0"/>
              <a:t> on bone marrow examination</a:t>
            </a:r>
          </a:p>
          <a:p>
            <a:r>
              <a:rPr lang="en-US" dirty="0" smtClean="0"/>
              <a:t>Distinguished by estimation of serum </a:t>
            </a:r>
            <a:r>
              <a:rPr lang="en-US" dirty="0" err="1" smtClean="0"/>
              <a:t>folate</a:t>
            </a:r>
            <a:r>
              <a:rPr lang="en-US" dirty="0" smtClean="0"/>
              <a:t> and B12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Pallor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icterus</a:t>
            </a:r>
            <a:endParaRPr lang="en-US" dirty="0" smtClean="0"/>
          </a:p>
          <a:p>
            <a:r>
              <a:rPr lang="en-US" dirty="0" smtClean="0"/>
              <a:t>Angular </a:t>
            </a:r>
            <a:r>
              <a:rPr lang="en-US" dirty="0" err="1" smtClean="0"/>
              <a:t>stomatitis</a:t>
            </a:r>
            <a:endParaRPr lang="en-US" dirty="0" smtClean="0"/>
          </a:p>
          <a:p>
            <a:r>
              <a:rPr lang="en-US" dirty="0" err="1" smtClean="0"/>
              <a:t>Glossitis</a:t>
            </a:r>
            <a:endParaRPr lang="en-US" dirty="0" smtClean="0"/>
          </a:p>
          <a:p>
            <a:r>
              <a:rPr lang="en-US" dirty="0" smtClean="0"/>
              <a:t>Cardiac failure in severe cases</a:t>
            </a:r>
          </a:p>
          <a:p>
            <a:r>
              <a:rPr lang="en-US" dirty="0" smtClean="0"/>
              <a:t>Neurological symptoms (B12 deficiency) </a:t>
            </a:r>
            <a:r>
              <a:rPr lang="en-US" dirty="0" err="1" smtClean="0"/>
              <a:t>subacute</a:t>
            </a:r>
            <a:r>
              <a:rPr lang="en-US" dirty="0" smtClean="0"/>
              <a:t> combined degeneration of the spinal cord</a:t>
            </a:r>
          </a:p>
          <a:p>
            <a:r>
              <a:rPr lang="en-US" dirty="0" smtClean="0"/>
              <a:t>Neural tube defects (</a:t>
            </a:r>
            <a:r>
              <a:rPr lang="en-US" dirty="0" err="1" smtClean="0"/>
              <a:t>folate</a:t>
            </a:r>
            <a:r>
              <a:rPr lang="en-US" dirty="0" smtClean="0"/>
              <a:t> deficiency in pregnancy)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blood film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blood film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Marrow examination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5987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blood count and examination of the peripheral blood film</a:t>
            </a:r>
          </a:p>
          <a:p>
            <a:r>
              <a:rPr lang="en-US" dirty="0" smtClean="0"/>
              <a:t>FBC  </a:t>
            </a:r>
            <a:r>
              <a:rPr lang="en-US" dirty="0" err="1"/>
              <a:t>H</a:t>
            </a:r>
            <a:r>
              <a:rPr lang="en-US" dirty="0" err="1" smtClean="0"/>
              <a:t>aemoglobin</a:t>
            </a:r>
            <a:r>
              <a:rPr lang="en-US" dirty="0" smtClean="0"/>
              <a:t> level</a:t>
            </a:r>
          </a:p>
          <a:p>
            <a:pPr>
              <a:buNone/>
            </a:pPr>
            <a:r>
              <a:rPr lang="en-US" dirty="0" smtClean="0"/>
              <a:t>             Red cell indices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White cell count and differential</a:t>
            </a:r>
          </a:p>
          <a:p>
            <a:pPr>
              <a:buNone/>
            </a:pPr>
            <a:r>
              <a:rPr lang="en-US" dirty="0" smtClean="0"/>
              <a:t>             Platelets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causes of </a:t>
            </a:r>
            <a:r>
              <a:rPr lang="en-US" dirty="0" err="1" smtClean="0"/>
              <a:t>macrocytic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Reticulocytosis</a:t>
            </a:r>
            <a:r>
              <a:rPr lang="en-US" dirty="0" smtClean="0"/>
              <a:t> especially in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endParaRPr lang="en-US" dirty="0" smtClean="0"/>
          </a:p>
          <a:p>
            <a:r>
              <a:rPr lang="en-US" dirty="0" err="1" smtClean="0"/>
              <a:t>Icterus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hyperbilrubinaemia</a:t>
            </a:r>
            <a:endParaRPr lang="en-US" dirty="0" smtClean="0"/>
          </a:p>
          <a:p>
            <a:r>
              <a:rPr lang="en-US" dirty="0" smtClean="0"/>
              <a:t>+/- </a:t>
            </a:r>
            <a:r>
              <a:rPr lang="en-US" dirty="0" err="1" smtClean="0"/>
              <a:t>splenomegally</a:t>
            </a:r>
            <a:endParaRPr lang="en-US" dirty="0" smtClean="0"/>
          </a:p>
          <a:p>
            <a:r>
              <a:rPr lang="en-US" dirty="0" err="1" smtClean="0"/>
              <a:t>Polychromasia</a:t>
            </a:r>
            <a:r>
              <a:rPr lang="en-US" dirty="0" smtClean="0"/>
              <a:t>, nucleated </a:t>
            </a:r>
            <a:r>
              <a:rPr lang="en-US" dirty="0" err="1" smtClean="0"/>
              <a:t>rbcs</a:t>
            </a:r>
            <a:endParaRPr lang="en-US" dirty="0" smtClean="0"/>
          </a:p>
          <a:p>
            <a:r>
              <a:rPr lang="en-US" dirty="0" err="1" smtClean="0"/>
              <a:t>Haemoglobinuria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Liver disease</a:t>
            </a:r>
          </a:p>
          <a:p>
            <a:r>
              <a:rPr lang="en-US" dirty="0"/>
              <a:t> </a:t>
            </a:r>
            <a:r>
              <a:rPr lang="en-US" dirty="0" smtClean="0"/>
              <a:t>  round </a:t>
            </a:r>
            <a:r>
              <a:rPr lang="en-US" dirty="0" err="1" smtClean="0"/>
              <a:t>macrocytes</a:t>
            </a:r>
            <a:r>
              <a:rPr lang="en-US" dirty="0" smtClean="0"/>
              <a:t> +/- target cells</a:t>
            </a:r>
          </a:p>
          <a:p>
            <a:r>
              <a:rPr lang="en-US" dirty="0"/>
              <a:t> </a:t>
            </a:r>
            <a:r>
              <a:rPr lang="en-US" dirty="0" smtClean="0"/>
              <a:t>  deranged LFTs and features of liver disease</a:t>
            </a:r>
          </a:p>
          <a:p>
            <a:r>
              <a:rPr lang="en-US" u="sng" dirty="0" err="1" smtClean="0"/>
              <a:t>Myelodysplastic</a:t>
            </a:r>
            <a:r>
              <a:rPr lang="en-US" u="sng" dirty="0" smtClean="0"/>
              <a:t> syndromes</a:t>
            </a:r>
          </a:p>
          <a:p>
            <a:r>
              <a:rPr lang="en-US" u="sng" dirty="0" smtClean="0"/>
              <a:t>Alcoholics</a:t>
            </a:r>
          </a:p>
          <a:p>
            <a:r>
              <a:rPr lang="en-US" u="sng" dirty="0" smtClean="0"/>
              <a:t>Drugs</a:t>
            </a:r>
          </a:p>
          <a:p>
            <a:r>
              <a:rPr lang="en-US" u="sng" dirty="0" err="1" smtClean="0"/>
              <a:t>Aplastic</a:t>
            </a:r>
            <a:r>
              <a:rPr lang="en-US" u="sng" dirty="0" smtClean="0"/>
              <a:t> </a:t>
            </a:r>
            <a:r>
              <a:rPr lang="en-US" u="sng" dirty="0" err="1" smtClean="0"/>
              <a:t>anaemia</a:t>
            </a:r>
            <a:endParaRPr lang="en-US" u="sng" dirty="0" smtClean="0"/>
          </a:p>
          <a:p>
            <a:r>
              <a:rPr lang="en-US" u="sng" dirty="0" smtClean="0"/>
              <a:t>Pregnancy</a:t>
            </a:r>
          </a:p>
          <a:p>
            <a:r>
              <a:rPr lang="en-US" u="sng" dirty="0" smtClean="0"/>
              <a:t>New </a:t>
            </a:r>
            <a:r>
              <a:rPr lang="en-US" u="sng" dirty="0" err="1" smtClean="0"/>
              <a:t>borns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Drug-induced </a:t>
            </a:r>
            <a:r>
              <a:rPr lang="en-US" dirty="0" err="1" smtClean="0"/>
              <a:t>macrocytosis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Folate</a:t>
            </a:r>
            <a:r>
              <a:rPr lang="en-US" dirty="0" smtClean="0"/>
              <a:t> antagonists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methotrexate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Purine</a:t>
            </a:r>
            <a:r>
              <a:rPr lang="en-US" dirty="0" smtClean="0"/>
              <a:t> antagonists (</a:t>
            </a:r>
            <a:r>
              <a:rPr lang="en-US" dirty="0" err="1" smtClean="0"/>
              <a:t>eg</a:t>
            </a:r>
            <a:r>
              <a:rPr lang="en-US" dirty="0" smtClean="0"/>
              <a:t>, 6-mercaptopurine [6-MP])</a:t>
            </a:r>
          </a:p>
          <a:p>
            <a:r>
              <a:rPr lang="en-US" dirty="0" err="1" smtClean="0"/>
              <a:t>Pyrimidine</a:t>
            </a:r>
            <a:r>
              <a:rPr lang="en-US" dirty="0" smtClean="0"/>
              <a:t> antagonists (</a:t>
            </a:r>
            <a:r>
              <a:rPr lang="en-US" dirty="0" err="1" smtClean="0"/>
              <a:t>eg</a:t>
            </a:r>
            <a:r>
              <a:rPr lang="en-US" dirty="0" smtClean="0"/>
              <a:t>, cytosine </a:t>
            </a:r>
            <a:r>
              <a:rPr lang="en-US" dirty="0" err="1" smtClean="0"/>
              <a:t>arabinoside</a:t>
            </a:r>
            <a:r>
              <a:rPr lang="en-US" dirty="0" smtClean="0"/>
              <a:t> [</a:t>
            </a:r>
            <a:r>
              <a:rPr lang="en-US" dirty="0" err="1" smtClean="0"/>
              <a:t>ara</a:t>
            </a:r>
            <a:r>
              <a:rPr lang="en-US" dirty="0" smtClean="0"/>
              <a:t>-C])</a:t>
            </a:r>
          </a:p>
          <a:p>
            <a:r>
              <a:rPr lang="en-US" dirty="0" err="1" smtClean="0"/>
              <a:t>Alkylating</a:t>
            </a:r>
            <a:r>
              <a:rPr lang="en-US" dirty="0" smtClean="0"/>
              <a:t> agents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Zidovudine</a:t>
            </a:r>
            <a:r>
              <a:rPr lang="en-US" dirty="0" smtClean="0"/>
              <a:t> (AZT)</a:t>
            </a:r>
          </a:p>
          <a:p>
            <a:r>
              <a:rPr lang="en-US" dirty="0" err="1" smtClean="0"/>
              <a:t>Trimethoprim</a:t>
            </a:r>
            <a:endParaRPr lang="en-US" dirty="0" smtClean="0"/>
          </a:p>
          <a:p>
            <a:r>
              <a:rPr lang="en-US" dirty="0" err="1" smtClean="0"/>
              <a:t>phenytoin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following physical findings may be noted:</a:t>
            </a:r>
          </a:p>
          <a:p>
            <a:r>
              <a:rPr lang="en-US" dirty="0" smtClean="0"/>
              <a:t>Pallor +/- </a:t>
            </a:r>
            <a:r>
              <a:rPr lang="en-US" dirty="0" err="1" smtClean="0"/>
              <a:t>icterus</a:t>
            </a:r>
            <a:endParaRPr lang="en-US" dirty="0" smtClean="0"/>
          </a:p>
          <a:p>
            <a:r>
              <a:rPr lang="en-US" dirty="0" err="1" smtClean="0"/>
              <a:t>Glossitis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Tachycardia  +/- flow murmurs in patients with severe anemia</a:t>
            </a:r>
          </a:p>
          <a:p>
            <a:r>
              <a:rPr lang="en-US" dirty="0" err="1" smtClean="0"/>
              <a:t>Splenomegaly</a:t>
            </a:r>
            <a:r>
              <a:rPr lang="en-US" dirty="0" smtClean="0"/>
              <a:t> may be quite remarkable when the </a:t>
            </a:r>
            <a:r>
              <a:rPr lang="en-US" dirty="0" err="1" smtClean="0"/>
              <a:t>macrocytosis</a:t>
            </a:r>
            <a:r>
              <a:rPr lang="en-US" dirty="0" smtClean="0"/>
              <a:t> is due to </a:t>
            </a:r>
            <a:r>
              <a:rPr lang="en-US" dirty="0" err="1" smtClean="0"/>
              <a:t>hemolysis</a:t>
            </a:r>
            <a:r>
              <a:rPr lang="en-US" dirty="0" smtClean="0"/>
              <a:t>, infiltrative disorders, or </a:t>
            </a:r>
            <a:r>
              <a:rPr lang="en-US" dirty="0" err="1" smtClean="0"/>
              <a:t>neoplasms</a:t>
            </a:r>
            <a:endParaRPr lang="en-US" dirty="0" smtClean="0"/>
          </a:p>
          <a:p>
            <a:r>
              <a:rPr lang="en-US" dirty="0" smtClean="0"/>
              <a:t>Jaundice suggests liver disease or </a:t>
            </a:r>
            <a:r>
              <a:rPr lang="en-US" dirty="0" err="1" smtClean="0"/>
              <a:t>hemolysis</a:t>
            </a:r>
            <a:r>
              <a:rPr lang="en-US" dirty="0" smtClean="0"/>
              <a:t>, both of which may lead to an increased MCV</a:t>
            </a:r>
          </a:p>
          <a:p>
            <a:r>
              <a:rPr lang="en-US" dirty="0" smtClean="0"/>
              <a:t>Neurologic disorders, such as ataxia, loss of posterior column sensations, loss of deep tendon reflexes (particularly ankle reflex),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LABORATORY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CBC and examination of the PBF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RETICULOCYTE COUNT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Tests to establish </a:t>
            </a:r>
            <a:r>
              <a:rPr lang="en-US" dirty="0" err="1" smtClean="0"/>
              <a:t>haemolysis</a:t>
            </a:r>
            <a:r>
              <a:rPr lang="en-US" dirty="0" smtClean="0"/>
              <a:t> and its cause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Serum </a:t>
            </a:r>
            <a:r>
              <a:rPr lang="en-US" dirty="0" err="1" smtClean="0"/>
              <a:t>folate</a:t>
            </a:r>
            <a:r>
              <a:rPr lang="en-US" dirty="0" smtClean="0"/>
              <a:t> and B12 assays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Schilling test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IF and Parietal cell antibodies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LFTs , thyroid function tests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Bone marrow examination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7B9899"/>
                </a:solidFill>
              </a:rPr>
              <a:t>Red cell values &amp; Indices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Normal ref. ranges known  for age &amp; sex, physiological status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b="1" dirty="0" smtClean="0"/>
              <a:t>VALUES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Red cell count(RBC) Male 4.5-6.5, Female 3.8-5.8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	x10</a:t>
            </a:r>
            <a:r>
              <a:rPr lang="en-GB" baseline="30000" dirty="0" smtClean="0"/>
              <a:t>12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Haemoglobin concentration  g/dl (</a:t>
            </a:r>
            <a:r>
              <a:rPr lang="en-GB" dirty="0" err="1" smtClean="0"/>
              <a:t>eg</a:t>
            </a:r>
            <a:r>
              <a:rPr lang="en-GB" dirty="0" smtClean="0"/>
              <a:t> neonate 18- 22g/dl, adult female 11.5 – 14. 5g/dl)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Packed Cell Volume or </a:t>
            </a:r>
            <a:r>
              <a:rPr lang="en-GB" dirty="0" err="1" smtClean="0"/>
              <a:t>haematocrit</a:t>
            </a:r>
            <a:r>
              <a:rPr lang="en-GB" dirty="0" smtClean="0"/>
              <a:t>  (PCV, </a:t>
            </a:r>
            <a:r>
              <a:rPr lang="en-GB" dirty="0" err="1" smtClean="0"/>
              <a:t>Hct</a:t>
            </a:r>
            <a:r>
              <a:rPr lang="en-GB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Reticulocyte count    0.2-2% (10-100x 10</a:t>
            </a:r>
            <a:r>
              <a:rPr lang="en-GB" baseline="30000" dirty="0" smtClean="0"/>
              <a:t>9</a:t>
            </a:r>
            <a:r>
              <a:rPr lang="en-GB" dirty="0" smtClean="0"/>
              <a:t>) Infants-2-6%  (100 -150 x10</a:t>
            </a:r>
            <a:r>
              <a:rPr lang="en-GB" baseline="30000" dirty="0" smtClean="0"/>
              <a:t>9</a:t>
            </a:r>
            <a:r>
              <a:rPr lang="en-GB" dirty="0" smtClean="0"/>
              <a:t>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00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B9899"/>
                </a:solidFill>
              </a:rPr>
              <a:t>INDICES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4000" dirty="0" smtClean="0"/>
              <a:t>Packed cell volume(PCV) or </a:t>
            </a:r>
            <a:r>
              <a:rPr lang="en-GB" sz="4000" dirty="0" err="1" smtClean="0"/>
              <a:t>Haematocrit</a:t>
            </a:r>
            <a:r>
              <a:rPr lang="en-GB" sz="4000" dirty="0" smtClean="0"/>
              <a:t> (</a:t>
            </a:r>
            <a:r>
              <a:rPr lang="en-GB" sz="4000" dirty="0" err="1"/>
              <a:t>H</a:t>
            </a:r>
            <a:r>
              <a:rPr lang="en-GB" sz="4000" dirty="0" err="1" smtClean="0"/>
              <a:t>ct</a:t>
            </a:r>
            <a:r>
              <a:rPr lang="en-GB" sz="40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4000" dirty="0" smtClean="0"/>
          </a:p>
          <a:p>
            <a:pPr eaLnBrk="1" hangingPunct="1">
              <a:lnSpc>
                <a:spcPct val="80000"/>
              </a:lnSpc>
            </a:pPr>
            <a:r>
              <a:rPr lang="en-GB" sz="4000" dirty="0" smtClean="0"/>
              <a:t>Mean Cell Volume(MCV)fl </a:t>
            </a:r>
          </a:p>
          <a:p>
            <a:pPr eaLnBrk="1" hangingPunct="1">
              <a:lnSpc>
                <a:spcPct val="80000"/>
              </a:lnSpc>
            </a:pPr>
            <a:endParaRPr lang="en-GB" sz="4000" dirty="0" smtClean="0"/>
          </a:p>
          <a:p>
            <a:pPr eaLnBrk="1" hangingPunct="1">
              <a:lnSpc>
                <a:spcPct val="80000"/>
              </a:lnSpc>
            </a:pPr>
            <a:r>
              <a:rPr lang="en-GB" sz="4000" dirty="0" smtClean="0"/>
              <a:t>Mean Corpuscular Haemoglobin (MCH) pg</a:t>
            </a:r>
          </a:p>
          <a:p>
            <a:pPr eaLnBrk="1" hangingPunct="1">
              <a:lnSpc>
                <a:spcPct val="80000"/>
              </a:lnSpc>
            </a:pPr>
            <a:endParaRPr lang="en-GB" sz="4000" dirty="0" smtClean="0"/>
          </a:p>
          <a:p>
            <a:pPr eaLnBrk="1" hangingPunct="1">
              <a:lnSpc>
                <a:spcPct val="80000"/>
              </a:lnSpc>
            </a:pPr>
            <a:r>
              <a:rPr lang="en-GB" sz="4000" dirty="0" smtClean="0"/>
              <a:t>Mean Cell Haemoglobin Concentration (MCHC)g/dl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4000" dirty="0" smtClean="0"/>
          </a:p>
          <a:p>
            <a:pPr eaLnBrk="1" hangingPunct="1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13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CELL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MCV is measured directly by automated </a:t>
            </a:r>
            <a:r>
              <a:rPr lang="en-US" dirty="0" err="1" smtClean="0"/>
              <a:t>analysers</a:t>
            </a:r>
            <a:endParaRPr lang="en-US" dirty="0" smtClean="0"/>
          </a:p>
          <a:p>
            <a:r>
              <a:rPr lang="en-US" dirty="0" smtClean="0"/>
              <a:t>Can be calculated : PCV divided RBC count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MCV is equal to PCV/RBC count        fl</a:t>
            </a:r>
          </a:p>
          <a:p>
            <a:pPr>
              <a:buNone/>
            </a:pPr>
            <a:r>
              <a:rPr lang="en-US" dirty="0" smtClean="0"/>
              <a:t>Refers to the average size (volume) of the red cells</a:t>
            </a:r>
          </a:p>
          <a:p>
            <a:pPr>
              <a:buNone/>
            </a:pPr>
            <a:r>
              <a:rPr lang="en-US" dirty="0" smtClean="0"/>
              <a:t>Normal range is 76fl to 96fl</a:t>
            </a:r>
          </a:p>
          <a:p>
            <a:pPr>
              <a:buNone/>
            </a:pPr>
            <a:r>
              <a:rPr lang="en-US" dirty="0" smtClean="0"/>
              <a:t>Based on the formula PCV = MCV x RBC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 RED BLOOD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Red cell has a diameter of 7.5 – 8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Appear circular in outline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Disciform</a:t>
            </a:r>
            <a:r>
              <a:rPr lang="en-US" dirty="0" smtClean="0"/>
              <a:t> in shape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Central area of pallor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Pink areas represent </a:t>
            </a:r>
            <a:r>
              <a:rPr lang="en-US" dirty="0" err="1" smtClean="0"/>
              <a:t>haemoglobisation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Flexible and able to pass through the microcirculation (d= 3.5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Delivers O</a:t>
            </a:r>
            <a:r>
              <a:rPr lang="en-US" baseline="-25000" dirty="0" smtClean="0"/>
              <a:t>2</a:t>
            </a:r>
            <a:r>
              <a:rPr lang="en-US" dirty="0" smtClean="0"/>
              <a:t> to tissues and takes away CO</a:t>
            </a:r>
            <a:r>
              <a:rPr lang="en-US" baseline="-25000" dirty="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Life span 120 days</a:t>
            </a:r>
          </a:p>
        </p:txBody>
      </p:sp>
    </p:spTree>
    <p:extLst>
      <p:ext uri="{BB962C8B-B14F-4D97-AF65-F5344CB8AC3E}">
        <p14:creationId xmlns:p14="http://schemas.microsoft.com/office/powerpoint/2010/main" val="23933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533400"/>
            <a:ext cx="7772400" cy="56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553200" cy="4525963"/>
          </a:xfrm>
        </p:spPr>
      </p:pic>
    </p:spTree>
    <p:extLst>
      <p:ext uri="{BB962C8B-B14F-4D97-AF65-F5344CB8AC3E}">
        <p14:creationId xmlns:p14="http://schemas.microsoft.com/office/powerpoint/2010/main" val="25196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682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3022600"/>
                <a:gridCol w="3022600"/>
              </a:tblGrid>
              <a:tr h="114945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MACROCYTIC ANAEMIAS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(MCV&gt;100fl)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MICROCYTIC ANAEMIAS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(MCV &lt;80fl)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NORMOCYTIC ANAEMIAS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(MCV 80-100fl</a:t>
                      </a:r>
                      <a:endParaRPr lang="en-US" dirty="0"/>
                    </a:p>
                  </a:txBody>
                  <a:tcPr/>
                </a:tc>
              </a:tr>
              <a:tr h="563234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MEGALOBLASTIC ANAEMIA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MEGALOBLASTIC ANAEMIA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Liver disease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Alcoholism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Myelodysplastic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Hypothyroidism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Aplastic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Iron deficiency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Thalassemia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Sideroblastic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chronic disease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RETICULOCYTE PRODUCTION                             NORMAL   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Recent blood loss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RETICULOCYTE PRODUCTION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DEFICIENT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Aplastic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Myelophthisic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Chronic renal failure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chronic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disease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hypothyrodism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728</Words>
  <Application>Microsoft Office PowerPoint</Application>
  <PresentationFormat>On-screen Show (4:3)</PresentationFormat>
  <Paragraphs>179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MACROYTIC and Normocytic red cell </vt:lpstr>
      <vt:lpstr>PowerPoint Presentation</vt:lpstr>
      <vt:lpstr>Red cell values &amp; Indices</vt:lpstr>
      <vt:lpstr>INDICES</vt:lpstr>
      <vt:lpstr>MEAN CELL VOLUME</vt:lpstr>
      <vt:lpstr> RED BLOOD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B12 deficiency </vt:lpstr>
      <vt:lpstr>CAUSES OF FOLATE DEFICIENCY </vt:lpstr>
      <vt:lpstr>Laboratory Feature of megaloblastic anaemia</vt:lpstr>
      <vt:lpstr>Clinical features</vt:lpstr>
      <vt:lpstr>Peripheral blood film</vt:lpstr>
      <vt:lpstr>Peripheral blood film</vt:lpstr>
      <vt:lpstr>Bone Marrow examination</vt:lpstr>
      <vt:lpstr>PowerPoint Presentation</vt:lpstr>
      <vt:lpstr>PowerPoint Presentation</vt:lpstr>
      <vt:lpstr>Other causes of macrocytic anaemia</vt:lpstr>
      <vt:lpstr>Other causes</vt:lpstr>
      <vt:lpstr>PowerPoint Presentation</vt:lpstr>
      <vt:lpstr>Physical examination</vt:lpstr>
      <vt:lpstr>INVESTIGATIONS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MACROCYTIC ANAEMIA</dc:title>
  <dc:creator>Toshib_User</dc:creator>
  <cp:lastModifiedBy>Toshiba</cp:lastModifiedBy>
  <cp:revision>19</cp:revision>
  <dcterms:created xsi:type="dcterms:W3CDTF">2014-08-13T23:18:43Z</dcterms:created>
  <dcterms:modified xsi:type="dcterms:W3CDTF">2000-01-25T11:50:42Z</dcterms:modified>
</cp:coreProperties>
</file>