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455" r:id="rId2"/>
    <p:sldId id="456" r:id="rId3"/>
    <p:sldId id="457" r:id="rId4"/>
    <p:sldId id="459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468" r:id="rId13"/>
    <p:sldId id="469" r:id="rId14"/>
    <p:sldId id="470" r:id="rId15"/>
    <p:sldId id="471" r:id="rId16"/>
    <p:sldId id="472" r:id="rId17"/>
    <p:sldId id="473" r:id="rId18"/>
    <p:sldId id="474" r:id="rId19"/>
    <p:sldId id="475" r:id="rId20"/>
    <p:sldId id="476" r:id="rId21"/>
    <p:sldId id="477" r:id="rId22"/>
    <p:sldId id="478" r:id="rId23"/>
    <p:sldId id="479" r:id="rId24"/>
    <p:sldId id="480" r:id="rId25"/>
    <p:sldId id="481" r:id="rId26"/>
    <p:sldId id="482" r:id="rId27"/>
    <p:sldId id="483" r:id="rId28"/>
    <p:sldId id="484" r:id="rId29"/>
    <p:sldId id="485" r:id="rId30"/>
    <p:sldId id="555" r:id="rId31"/>
    <p:sldId id="556" r:id="rId32"/>
    <p:sldId id="531" r:id="rId33"/>
    <p:sldId id="554" r:id="rId34"/>
    <p:sldId id="532" r:id="rId35"/>
    <p:sldId id="53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E129A-2320-48D1-839D-AB1DE9DB842B}" type="datetimeFigureOut">
              <a:rPr lang="en-GB" smtClean="0"/>
              <a:t>29/09/2013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3DAAA-E347-4638-838D-7D2E4EBF6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69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F2D04-01FB-4C43-B75F-DBACAC86B96B}" type="slidenum">
              <a:rPr lang="en-US"/>
              <a:pPr/>
              <a:t>16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1BB651-C060-4DC0-804A-568C4E870623}" type="slidenum">
              <a:rPr lang="en-US"/>
              <a:pPr/>
              <a:t>17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9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57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38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5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96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48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25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5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8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1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42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460432" cy="2160240"/>
          </a:xfrm>
        </p:spPr>
        <p:txBody>
          <a:bodyPr/>
          <a:lstStyle/>
          <a:p>
            <a:pPr algn="ctr"/>
            <a:r>
              <a:rPr lang="en-US" sz="4800" b="1" dirty="0"/>
              <a:t>DMARDS</a:t>
            </a:r>
            <a:br>
              <a:rPr lang="en-US" sz="4800" b="1" dirty="0"/>
            </a:br>
            <a:r>
              <a:rPr lang="en-US" sz="4800" b="1" dirty="0" smtClean="0"/>
              <a:t>(Disease </a:t>
            </a:r>
            <a:r>
              <a:rPr lang="en-US" sz="4800" b="1" dirty="0"/>
              <a:t>Modifying </a:t>
            </a:r>
            <a:r>
              <a:rPr lang="en-US" sz="4800" b="1" dirty="0" err="1"/>
              <a:t>Antirheumatic</a:t>
            </a:r>
            <a:r>
              <a:rPr lang="en-US" sz="4800" b="1" dirty="0"/>
              <a:t> </a:t>
            </a:r>
            <a:r>
              <a:rPr lang="en-US" sz="4800" b="1" dirty="0" smtClean="0"/>
              <a:t>drugs)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KIMAIGA H.O</a:t>
            </a:r>
          </a:p>
          <a:p>
            <a:pPr algn="ctr"/>
            <a:r>
              <a:rPr lang="en-US" sz="4000" b="1" dirty="0"/>
              <a:t>MBChB (University of Nairobi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1891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P’kinetics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1200"/>
            <a:ext cx="7711008" cy="4114800"/>
          </a:xfrm>
        </p:spPr>
        <p:txBody>
          <a:bodyPr/>
          <a:lstStyle/>
          <a:p>
            <a:pPr lvl="0"/>
            <a:r>
              <a:rPr lang="en-US" dirty="0" err="1" smtClean="0">
                <a:effectLst/>
              </a:rPr>
              <a:t>Aurothioglucose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and Gold sodium </a:t>
            </a:r>
            <a:r>
              <a:rPr lang="en-US" dirty="0" err="1">
                <a:effectLst/>
              </a:rPr>
              <a:t>thiomalate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Relatively water soluble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A</a:t>
            </a:r>
            <a:r>
              <a:rPr lang="en-US" dirty="0" smtClean="0"/>
              <a:t>dministered intramuscularly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and is rapidly absorbed hence preferred </a:t>
            </a:r>
            <a:r>
              <a:rPr lang="en-US" dirty="0">
                <a:effectLst/>
              </a:rPr>
              <a:t>route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Oral, erratic absorption. Not used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95% </a:t>
            </a:r>
            <a:r>
              <a:rPr lang="en-US" dirty="0"/>
              <a:t>is bound to plasma protein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886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4867"/>
            <a:ext cx="7543800" cy="999877"/>
          </a:xfrm>
        </p:spPr>
        <p:txBody>
          <a:bodyPr/>
          <a:lstStyle/>
          <a:p>
            <a:r>
              <a:rPr lang="en-US" dirty="0" smtClean="0">
                <a:effectLst/>
              </a:rPr>
              <a:t>GOLD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268760"/>
            <a:ext cx="7711008" cy="4827240"/>
          </a:xfrm>
        </p:spPr>
        <p:txBody>
          <a:bodyPr/>
          <a:lstStyle/>
          <a:p>
            <a:pPr lvl="0"/>
            <a:r>
              <a:rPr lang="en-US" sz="2800" dirty="0" smtClean="0">
                <a:effectLst/>
              </a:rPr>
              <a:t>Distributed </a:t>
            </a:r>
            <a:r>
              <a:rPr lang="en-US" sz="2800" dirty="0">
                <a:effectLst/>
              </a:rPr>
              <a:t>into many tissues including synovial fluid ( </a:t>
            </a:r>
            <a:r>
              <a:rPr lang="en-US" sz="2800" dirty="0" err="1">
                <a:effectLst/>
              </a:rPr>
              <a:t>conc</a:t>
            </a:r>
            <a:r>
              <a:rPr lang="en-US" sz="2800" dirty="0">
                <a:effectLst/>
              </a:rPr>
              <a:t> 50% that of blood)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Bone marrow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Fat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Macrophages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Proximal tubular epithelium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Liver, spleen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T1/2 varies with the dose and with duration of </a:t>
            </a:r>
            <a:r>
              <a:rPr lang="en-US" sz="2800" dirty="0" smtClean="0">
                <a:effectLst/>
              </a:rPr>
              <a:t>treatment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T1/2 = 7 days for a 50 mg </a:t>
            </a:r>
            <a:r>
              <a:rPr lang="en-US" sz="2800" dirty="0" smtClean="0">
                <a:effectLst/>
              </a:rPr>
              <a:t>dose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1114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>
                <a:effectLst/>
              </a:rPr>
              <a:t>With prolonged use the t1/2 is prolonged to weeks or months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Due to avid binding of gold to tissues</a:t>
            </a:r>
            <a:endParaRPr lang="en-GB" sz="2400" dirty="0">
              <a:effectLst/>
            </a:endParaRPr>
          </a:p>
          <a:p>
            <a:pPr lvl="0"/>
            <a:r>
              <a:rPr lang="en-US" sz="2800" i="1" dirty="0">
                <a:effectLst/>
              </a:rPr>
              <a:t>Excretion through urine ( </a:t>
            </a:r>
            <a:r>
              <a:rPr lang="en-US" sz="2800" i="1" dirty="0" err="1">
                <a:effectLst/>
              </a:rPr>
              <a:t>upto</a:t>
            </a:r>
            <a:r>
              <a:rPr lang="en-US" sz="2800" i="1" dirty="0">
                <a:effectLst/>
              </a:rPr>
              <a:t> 1 </a:t>
            </a:r>
            <a:r>
              <a:rPr lang="en-US" sz="2800" i="1" dirty="0" err="1">
                <a:effectLst/>
              </a:rPr>
              <a:t>yr</a:t>
            </a:r>
            <a:r>
              <a:rPr lang="en-US" sz="2800" i="1" dirty="0">
                <a:effectLst/>
              </a:rPr>
              <a:t> after </a:t>
            </a:r>
            <a:r>
              <a:rPr lang="en-US" sz="2800" i="1" dirty="0" smtClean="0">
                <a:effectLst/>
              </a:rPr>
              <a:t>treatment </a:t>
            </a:r>
            <a:r>
              <a:rPr lang="en-US" sz="2800" i="1" dirty="0">
                <a:effectLst/>
              </a:rPr>
              <a:t>us stopped)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Also excreted in stool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Gold has been bound to the liver and skin for many years after therapy is discontinued</a:t>
            </a:r>
            <a:r>
              <a:rPr lang="en-US" sz="2800" dirty="0" smtClean="0">
                <a:effectLst/>
              </a:rPr>
              <a:t>.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4339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achelor of Medicine And Bachelor of Surgery (MBChB)  Year  2\CLINICAL PHARMACOLOGY\Aura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838200"/>
            <a:ext cx="78105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973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80720"/>
          </a:xfrm>
        </p:spPr>
        <p:txBody>
          <a:bodyPr/>
          <a:lstStyle/>
          <a:p>
            <a:r>
              <a:rPr lang="en-US" b="1" dirty="0" err="1">
                <a:effectLst/>
              </a:rPr>
              <a:t>Auranofin</a:t>
            </a:r>
            <a:endParaRPr lang="en-GB" sz="3600" dirty="0">
              <a:effectLst/>
            </a:endParaRPr>
          </a:p>
          <a:p>
            <a:pPr lvl="1"/>
            <a:r>
              <a:rPr lang="en-US" dirty="0">
                <a:effectLst/>
              </a:rPr>
              <a:t>Relatively hydrophobic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Admin orally; bioavailability 25%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Steady state reached after 8-12 weeks </a:t>
            </a:r>
            <a:r>
              <a:rPr lang="en-US" dirty="0" smtClean="0">
                <a:effectLst/>
              </a:rPr>
              <a:t>treatment</a:t>
            </a:r>
          </a:p>
          <a:p>
            <a:pPr lvl="1"/>
            <a:r>
              <a:rPr lang="en-US" dirty="0"/>
              <a:t>Its is also 95% plasma bound and concentrated </a:t>
            </a:r>
            <a:r>
              <a:rPr lang="en-US" dirty="0" smtClean="0"/>
              <a:t>in </a:t>
            </a:r>
            <a:r>
              <a:rPr lang="en-US" dirty="0"/>
              <a:t>the liver, kidneys ,lymph nodes, and bone marrow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Less bound to tissues than other gold preparations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Associated with adverse effects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T1/2 = 80 days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Mainly excreted in feces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0825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Bachelor of Medicine And Bachelor of Surgery (MBChB)  Year  2\CLINICAL PHARMACOLOGY\A_H009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96952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5644" y="20608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Drug Name: AURANOFIN-ORAL </a:t>
            </a:r>
          </a:p>
          <a:p>
            <a:r>
              <a:rPr lang="en-GB" dirty="0"/>
              <a:t>Other Brand Names: </a:t>
            </a:r>
            <a:r>
              <a:rPr lang="en-GB" dirty="0" err="1"/>
              <a:t>Ridaura</a:t>
            </a:r>
            <a:r>
              <a:rPr lang="en-GB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1640" y="5714813"/>
            <a:ext cx="2028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/>
              <a:t>Ridaura</a:t>
            </a:r>
            <a:r>
              <a:rPr lang="en-GB" dirty="0"/>
              <a:t> 3 mg Cap</a:t>
            </a:r>
          </a:p>
        </p:txBody>
      </p:sp>
    </p:spTree>
    <p:extLst>
      <p:ext uri="{BB962C8B-B14F-4D97-AF65-F5344CB8AC3E}">
        <p14:creationId xmlns:p14="http://schemas.microsoft.com/office/powerpoint/2010/main" val="2810931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action of Gold 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556792"/>
            <a:ext cx="8136904" cy="5112568"/>
          </a:xfrm>
        </p:spPr>
        <p:txBody>
          <a:bodyPr/>
          <a:lstStyle/>
          <a:p>
            <a:r>
              <a:rPr lang="en-US" sz="2800" dirty="0" smtClean="0"/>
              <a:t>The actual mode of action of Gold in rheumatoid arthritis is not known </a:t>
            </a:r>
          </a:p>
          <a:p>
            <a:r>
              <a:rPr lang="en-US" sz="2800" dirty="0" smtClean="0"/>
              <a:t>Gold is known to modify the activity of macrophages in the body </a:t>
            </a:r>
          </a:p>
          <a:p>
            <a:r>
              <a:rPr lang="en-US" sz="2800" dirty="0" smtClean="0"/>
              <a:t>The other mechanism of action of gold salts is inhibition of enzyme activities, interference of histamine action, and inactivation of complements and inhibition of release of prostaglandin E2.</a:t>
            </a:r>
          </a:p>
          <a:p>
            <a:r>
              <a:rPr lang="en-US" sz="2800" dirty="0" smtClean="0"/>
              <a:t>Gold suppresses release of </a:t>
            </a:r>
            <a:r>
              <a:rPr lang="en-US" sz="2800" dirty="0" err="1" smtClean="0"/>
              <a:t>leukotrienes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475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Clinical Indications of Gold Therapy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Gold therapy is indicated in acute on chronic rheumatoid arthritis</a:t>
            </a:r>
          </a:p>
          <a:p>
            <a:r>
              <a:rPr lang="en-US" smtClean="0"/>
              <a:t>Its also indicated in treatment of rheumatoid arthritis co-existing with Sjogren’s disease</a:t>
            </a:r>
          </a:p>
          <a:p>
            <a:r>
              <a:rPr lang="en-US" smtClean="0"/>
              <a:t>It has been found useful in the treatment of psoriatic arthritis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Adverse </a:t>
            </a:r>
            <a:r>
              <a:rPr lang="en-US" dirty="0" smtClean="0">
                <a:effectLst/>
              </a:rPr>
              <a:t>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GOLD</a:t>
            </a:r>
            <a:endParaRPr lang="en-GB" sz="3600" dirty="0">
              <a:effectLst/>
            </a:endParaRPr>
          </a:p>
          <a:p>
            <a:pPr lvl="0"/>
            <a:r>
              <a:rPr lang="en-US" dirty="0">
                <a:effectLst/>
              </a:rPr>
              <a:t>Most common ( 15% of </a:t>
            </a:r>
            <a:r>
              <a:rPr lang="en-US" dirty="0" err="1">
                <a:effectLst/>
              </a:rPr>
              <a:t>pts</a:t>
            </a:r>
            <a:r>
              <a:rPr lang="en-US" dirty="0">
                <a:effectLst/>
              </a:rPr>
              <a:t>)</a:t>
            </a:r>
            <a:endParaRPr lang="en-GB" dirty="0">
              <a:effectLst/>
            </a:endParaRPr>
          </a:p>
          <a:p>
            <a:pPr lvl="0"/>
            <a:r>
              <a:rPr lang="en-GB" dirty="0">
                <a:effectLst/>
              </a:rPr>
              <a:t>Gold therapy commonly causes dermatitis and </a:t>
            </a:r>
            <a:r>
              <a:rPr lang="en-GB" dirty="0" smtClean="0">
                <a:effectLst/>
              </a:rPr>
              <a:t>pruritus and cutaneous lesions on </a:t>
            </a:r>
            <a:r>
              <a:rPr lang="en-US" dirty="0" smtClean="0">
                <a:effectLst/>
              </a:rPr>
              <a:t>the skin and mucous membranes</a:t>
            </a:r>
            <a:endParaRPr lang="en-GB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Erythema </a:t>
            </a:r>
            <a:r>
              <a:rPr lang="en-US" dirty="0">
                <a:effectLst/>
              </a:rPr>
              <a:t>to severe </a:t>
            </a:r>
            <a:r>
              <a:rPr lang="en-US" dirty="0" err="1">
                <a:effectLst/>
              </a:rPr>
              <a:t>exfoliative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dermatitis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3370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4704"/>
            <a:ext cx="4788024" cy="583264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Mucous membranes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Metallic taste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Stomatitis, pharyngitis, </a:t>
            </a:r>
            <a:r>
              <a:rPr lang="en-US" dirty="0" err="1">
                <a:effectLst/>
              </a:rPr>
              <a:t>glossitis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tracheitis</a:t>
            </a:r>
            <a:r>
              <a:rPr lang="en-US" dirty="0">
                <a:effectLst/>
              </a:rPr>
              <a:t>, gastritis, colitis, vaginitis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Chrysiasis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Gray – blue pigmentation of the skin and mucous membranes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Especially in areas exposed to light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/>
              <a:t>Gastrointestinal disturbances occur and present with diarrhea</a:t>
            </a:r>
          </a:p>
          <a:p>
            <a:endParaRPr lang="en-GB" dirty="0">
              <a:effectLst/>
            </a:endParaRP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76056" y="620688"/>
            <a:ext cx="4061939" cy="5904656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Kidneys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Proteinuria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Mild heavy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Haematuria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Membranous glomerulonephritis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Reversible when </a:t>
            </a:r>
            <a:r>
              <a:rPr lang="en-US" dirty="0" smtClean="0">
                <a:effectLst/>
              </a:rPr>
              <a:t>treatment </a:t>
            </a:r>
            <a:r>
              <a:rPr lang="en-US" dirty="0">
                <a:effectLst/>
              </a:rPr>
              <a:t>stopped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Blood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Thrombocytopenia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Leucopenia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Agranulocytosis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Aplastic </a:t>
            </a:r>
            <a:r>
              <a:rPr lang="en-US" dirty="0" err="1" smtClean="0">
                <a:effectLst/>
              </a:rPr>
              <a:t>anaemia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152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8640"/>
            <a:ext cx="8424936" cy="648072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Used for treatment of rheumatoid arthritis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 chronic multisystem disease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 cure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bec</a:t>
            </a:r>
            <a:r>
              <a:rPr lang="en-US" dirty="0" err="1">
                <a:effectLst/>
              </a:rPr>
              <a:t>ause</a:t>
            </a:r>
            <a:r>
              <a:rPr lang="en-US" dirty="0">
                <a:effectLst/>
              </a:rPr>
              <a:t> the cause is unknown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All treatment is palliative</a:t>
            </a:r>
            <a:r>
              <a:rPr lang="en-US" dirty="0" smtClean="0">
                <a:effectLst/>
              </a:rPr>
              <a:t>.</a:t>
            </a:r>
          </a:p>
          <a:p>
            <a:pPr lvl="0"/>
            <a:r>
              <a:rPr lang="en-GB" dirty="0" smtClean="0">
                <a:effectLst/>
              </a:rPr>
              <a:t> </a:t>
            </a:r>
            <a:r>
              <a:rPr lang="en-US" dirty="0" smtClean="0">
                <a:effectLst/>
              </a:rPr>
              <a:t>Characterized </a:t>
            </a:r>
            <a:r>
              <a:rPr lang="en-US" dirty="0">
                <a:effectLst/>
              </a:rPr>
              <a:t>by persistent, symmetric </a:t>
            </a:r>
            <a:r>
              <a:rPr lang="en-US" dirty="0" err="1">
                <a:effectLst/>
              </a:rPr>
              <a:t>synovitis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Synovitis</a:t>
            </a:r>
            <a:r>
              <a:rPr lang="en-US" dirty="0">
                <a:effectLst/>
              </a:rPr>
              <a:t> can cause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Cartilage </a:t>
            </a:r>
            <a:r>
              <a:rPr lang="en-US" dirty="0">
                <a:effectLst/>
              </a:rPr>
              <a:t>destruction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Bone eruption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Cartilage </a:t>
            </a:r>
            <a:r>
              <a:rPr lang="en-US" dirty="0" smtClean="0">
                <a:effectLst/>
              </a:rPr>
              <a:t>deformities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9096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527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effectLst/>
              </a:rPr>
              <a:t>Auranofin</a:t>
            </a:r>
            <a:r>
              <a:rPr lang="en-US" b="1" dirty="0">
                <a:effectLst/>
              </a:rPr>
              <a:t> </a:t>
            </a:r>
            <a:r>
              <a:rPr lang="en-US" dirty="0">
                <a:effectLst/>
              </a:rPr>
              <a:t>(due to oral route)</a:t>
            </a:r>
            <a:endParaRPr lang="en-GB" sz="3600" dirty="0">
              <a:effectLst/>
            </a:endParaRPr>
          </a:p>
          <a:p>
            <a:pPr lvl="0"/>
            <a:r>
              <a:rPr lang="en-US" dirty="0">
                <a:effectLst/>
              </a:rPr>
              <a:t>GIT s/s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Diarrhea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Abdominal cramps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Others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Encephalitis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Peripheral neuritis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Hepatitis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Pulmonary infiltrates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Cholestatic</a:t>
            </a:r>
            <a:r>
              <a:rPr lang="en-US" dirty="0">
                <a:effectLst/>
              </a:rPr>
              <a:t> jaundice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Nitritoid</a:t>
            </a:r>
            <a:r>
              <a:rPr lang="en-US" dirty="0">
                <a:effectLst/>
              </a:rPr>
              <a:t> (vasomotor) crisis; - sweating, flushing and headaches</a:t>
            </a:r>
            <a:r>
              <a:rPr lang="en-US" dirty="0" smtClean="0">
                <a:effectLst/>
              </a:rPr>
              <a:t>.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5297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88640"/>
            <a:ext cx="7543800" cy="1035968"/>
          </a:xfrm>
        </p:spPr>
        <p:txBody>
          <a:bodyPr/>
          <a:lstStyle/>
          <a:p>
            <a:r>
              <a:rPr lang="en-US" dirty="0">
                <a:effectLst/>
              </a:rPr>
              <a:t>GOLD </a:t>
            </a:r>
            <a:r>
              <a:rPr lang="en-US" dirty="0" smtClean="0">
                <a:effectLst/>
              </a:rPr>
              <a:t>monitoring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412776"/>
            <a:ext cx="8208912" cy="4968552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Regular </a:t>
            </a:r>
            <a:r>
              <a:rPr lang="en-US" sz="2400" dirty="0">
                <a:effectLst/>
              </a:rPr>
              <a:t>examination of the skin, oral mucosa, urine and blood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Withhold gold until the A/E subsides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Skin rash and stomatitis</a:t>
            </a:r>
            <a:endParaRPr lang="en-GB" sz="24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Antihistamines or glucocorticoids</a:t>
            </a:r>
            <a:endParaRPr lang="en-GB" sz="2000" dirty="0">
              <a:effectLst/>
            </a:endParaRPr>
          </a:p>
          <a:p>
            <a:pPr lvl="0"/>
            <a:r>
              <a:rPr lang="en-US" sz="2400" dirty="0" err="1">
                <a:effectLst/>
              </a:rPr>
              <a:t>Nephrosis</a:t>
            </a:r>
            <a:endParaRPr lang="en-GB" sz="2400" dirty="0">
              <a:effectLst/>
            </a:endParaRPr>
          </a:p>
          <a:p>
            <a:pPr lvl="1"/>
            <a:r>
              <a:rPr lang="en-US" sz="2000" dirty="0" err="1">
                <a:effectLst/>
              </a:rPr>
              <a:t>Glucocoriticoids</a:t>
            </a:r>
            <a:r>
              <a:rPr lang="en-US" sz="2000" dirty="0">
                <a:effectLst/>
              </a:rPr>
              <a:t>.</a:t>
            </a:r>
            <a:endParaRPr lang="en-GB" sz="20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If the A/E is mild; start gold 2-3 weeks after toxic effect has subsided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If a severe reaction occurs</a:t>
            </a:r>
            <a:endParaRPr lang="en-GB" sz="24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Glucocorticoids</a:t>
            </a:r>
            <a:endParaRPr lang="en-GB" sz="2000" dirty="0">
              <a:effectLst/>
            </a:endParaRPr>
          </a:p>
          <a:p>
            <a:r>
              <a:rPr lang="en-US" sz="2400" dirty="0" err="1">
                <a:effectLst/>
              </a:rPr>
              <a:t>Dimercaprol</a:t>
            </a:r>
            <a:r>
              <a:rPr lang="en-US" sz="2400" dirty="0">
                <a:effectLst/>
              </a:rPr>
              <a:t> – it chelates gold. The chelate is then excreted.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62019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543800" cy="963960"/>
          </a:xfrm>
        </p:spPr>
        <p:txBody>
          <a:bodyPr/>
          <a:lstStyle/>
          <a:p>
            <a:r>
              <a:rPr lang="en-US" dirty="0" smtClean="0">
                <a:effectLst/>
              </a:rPr>
              <a:t>Contraindications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55576" y="1196753"/>
            <a:ext cx="8064896" cy="547260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Gold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Renal </a:t>
            </a:r>
            <a:r>
              <a:rPr lang="en-US" dirty="0" smtClean="0">
                <a:effectLst/>
              </a:rPr>
              <a:t>disease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Hepatic dysfunction – </a:t>
            </a:r>
            <a:r>
              <a:rPr lang="en-US" dirty="0" smtClean="0">
                <a:effectLst/>
              </a:rPr>
              <a:t>History </a:t>
            </a:r>
            <a:r>
              <a:rPr lang="en-US" dirty="0">
                <a:effectLst/>
              </a:rPr>
              <a:t>of hepatitis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Heamatological</a:t>
            </a:r>
            <a:r>
              <a:rPr lang="en-US" dirty="0">
                <a:effectLst/>
              </a:rPr>
              <a:t> disorders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Urticaria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Eczema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Colitis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Pregnancy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691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pPr lvl="0"/>
            <a:r>
              <a:rPr lang="en-US" sz="2800" dirty="0">
                <a:effectLst/>
              </a:rPr>
              <a:t>Breastfeeding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Recent radiation (due to BM suppression)</a:t>
            </a:r>
            <a:endParaRPr lang="en-GB" sz="2800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Concominant</a:t>
            </a:r>
            <a:r>
              <a:rPr lang="en-US" sz="2800" dirty="0">
                <a:effectLst/>
              </a:rPr>
              <a:t> use of drugs that cause blood </a:t>
            </a:r>
            <a:r>
              <a:rPr lang="en-US" sz="2800" dirty="0" err="1">
                <a:effectLst/>
              </a:rPr>
              <a:t>dysrasias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Antimalarial</a:t>
            </a:r>
            <a:endParaRPr lang="en-GB" sz="24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Immunosuppresants</a:t>
            </a:r>
            <a:endParaRPr lang="en-GB" sz="24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Penicillamine</a:t>
            </a:r>
            <a:r>
              <a:rPr lang="en-US" sz="2400" dirty="0">
                <a:effectLst/>
              </a:rPr>
              <a:t>.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After gold-induced toxicities</a:t>
            </a:r>
            <a:endParaRPr lang="en-GB" sz="28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Haematological</a:t>
            </a:r>
            <a:r>
              <a:rPr lang="en-US" sz="2400" dirty="0">
                <a:effectLst/>
              </a:rPr>
              <a:t> system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Renal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Pulmonary fibrosis</a:t>
            </a:r>
            <a:endParaRPr lang="en-GB" sz="24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Necrotinizing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enterocolitis</a:t>
            </a:r>
            <a:endParaRPr lang="en-GB" sz="2400" dirty="0">
              <a:effectLst/>
            </a:endParaRPr>
          </a:p>
          <a:p>
            <a:pPr lvl="1"/>
            <a:r>
              <a:rPr lang="en-US" sz="2400" dirty="0" err="1">
                <a:effectLst/>
              </a:rPr>
              <a:t>Exfoliative</a:t>
            </a: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dermatitis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4941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GOLD </a:t>
            </a:r>
            <a:r>
              <a:rPr lang="en-US" dirty="0" smtClean="0">
                <a:effectLst/>
              </a:rPr>
              <a:t>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Rheamatoid</a:t>
            </a:r>
            <a:r>
              <a:rPr lang="en-US" dirty="0" smtClean="0"/>
              <a:t> arthritis</a:t>
            </a:r>
            <a:endParaRPr lang="en-GB" dirty="0" smtClean="0"/>
          </a:p>
          <a:p>
            <a:pPr lvl="0"/>
            <a:r>
              <a:rPr lang="en-US" dirty="0" smtClean="0"/>
              <a:t>Juvenile RA</a:t>
            </a:r>
            <a:endParaRPr lang="en-GB" dirty="0" smtClean="0"/>
          </a:p>
          <a:p>
            <a:pPr lvl="0"/>
            <a:r>
              <a:rPr lang="en-US" dirty="0" err="1" smtClean="0"/>
              <a:t>Sjogren’s</a:t>
            </a:r>
            <a:r>
              <a:rPr lang="en-US" dirty="0" smtClean="0"/>
              <a:t> syndrome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599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PENICILLAMINE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>
                <a:effectLst/>
              </a:rPr>
              <a:t>P’KINETICS</a:t>
            </a:r>
            <a:endParaRPr lang="en-GB" sz="4000" b="1" dirty="0">
              <a:effectLst/>
            </a:endParaRPr>
          </a:p>
          <a:p>
            <a:pPr lvl="0"/>
            <a:r>
              <a:rPr lang="en-US" dirty="0">
                <a:effectLst/>
              </a:rPr>
              <a:t>It’s a metabolite of penicillin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Admin orally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Food, antacids </a:t>
            </a:r>
            <a:r>
              <a:rPr lang="en-US" dirty="0" err="1">
                <a:effectLst/>
              </a:rPr>
              <a:t>nad</a:t>
            </a:r>
            <a:r>
              <a:rPr lang="en-US" dirty="0">
                <a:effectLst/>
              </a:rPr>
              <a:t> iron reduces its absorption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40-70% absorbed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Hepatic metabolism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Excreted in urine and stool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286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Adverse </a:t>
            </a:r>
            <a:r>
              <a:rPr lang="en-US" dirty="0" smtClean="0">
                <a:effectLst/>
              </a:rPr>
              <a:t>effects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Anaphylaxis, fever, generalized edema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 </a:t>
            </a:r>
            <a:r>
              <a:rPr lang="en-US" dirty="0" err="1">
                <a:effectLst/>
              </a:rPr>
              <a:t>pts</a:t>
            </a:r>
            <a:r>
              <a:rPr lang="en-US" dirty="0">
                <a:effectLst/>
              </a:rPr>
              <a:t> who are allergic to penicillin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Various skin rashes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Heamatological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Leucopenia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Aplastic </a:t>
            </a:r>
            <a:r>
              <a:rPr lang="en-US" dirty="0" err="1">
                <a:effectLst/>
              </a:rPr>
              <a:t>anaemia</a:t>
            </a:r>
            <a:endParaRPr lang="en-GB" dirty="0">
              <a:effectLst/>
            </a:endParaRPr>
          </a:p>
          <a:p>
            <a:pPr lvl="1"/>
            <a:r>
              <a:rPr lang="en-US" dirty="0" err="1" smtClean="0">
                <a:effectLst/>
              </a:rPr>
              <a:t>Agranulocytosis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5939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pPr lvl="0"/>
            <a:r>
              <a:rPr lang="en-US" sz="2800" dirty="0">
                <a:effectLst/>
              </a:rPr>
              <a:t>GIT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A, N,V, D, dyspepsia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Transient loss of taste sensation for sweet and salt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This is relieved by supplementation of diet with copper.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Renal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Proteinuria &amp; </a:t>
            </a:r>
            <a:r>
              <a:rPr lang="en-US" sz="2400" dirty="0" err="1">
                <a:effectLst/>
              </a:rPr>
              <a:t>haematuria</a:t>
            </a:r>
            <a:r>
              <a:rPr lang="en-US" sz="2400" dirty="0">
                <a:effectLst/>
              </a:rPr>
              <a:t> (reversible)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Nephritic syndrome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Glomerulonephritis</a:t>
            </a:r>
            <a:endParaRPr lang="en-GB" sz="2400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Bronchioalveolitis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Severe </a:t>
            </a:r>
            <a:r>
              <a:rPr lang="en-US" sz="2400" dirty="0" err="1">
                <a:effectLst/>
              </a:rPr>
              <a:t>dyspnoea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Myasthenia </a:t>
            </a:r>
            <a:r>
              <a:rPr lang="en-US" sz="2800" dirty="0" smtClean="0">
                <a:effectLst/>
              </a:rPr>
              <a:t>gravis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3956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Contraindications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Pregnancy</a:t>
            </a:r>
            <a:endParaRPr lang="en-GB" dirty="0" smtClean="0"/>
          </a:p>
          <a:p>
            <a:pPr lvl="0"/>
            <a:r>
              <a:rPr lang="en-US" dirty="0" smtClean="0"/>
              <a:t>Previous history of </a:t>
            </a:r>
            <a:r>
              <a:rPr lang="en-US" dirty="0" err="1" smtClean="0"/>
              <a:t>penicillamine</a:t>
            </a:r>
            <a:r>
              <a:rPr lang="en-US" dirty="0" smtClean="0"/>
              <a:t> – induced </a:t>
            </a:r>
            <a:r>
              <a:rPr lang="en-US" dirty="0" err="1" smtClean="0"/>
              <a:t>agranulocytosis</a:t>
            </a:r>
            <a:r>
              <a:rPr lang="en-US" dirty="0" smtClean="0"/>
              <a:t> or aplastic </a:t>
            </a:r>
            <a:r>
              <a:rPr lang="en-US" dirty="0" err="1" smtClean="0"/>
              <a:t>anaemia</a:t>
            </a:r>
            <a:endParaRPr lang="en-GB" dirty="0" smtClean="0"/>
          </a:p>
          <a:p>
            <a:pPr lvl="0"/>
            <a:r>
              <a:rPr lang="en-US" dirty="0" smtClean="0"/>
              <a:t>Renal failure.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47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USE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RA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Mechanism of action not clear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Wilson’s </a:t>
            </a:r>
            <a:r>
              <a:rPr lang="en-US" dirty="0" smtClean="0">
                <a:effectLst/>
              </a:rPr>
              <a:t>disease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Cystinuria</a:t>
            </a:r>
            <a:r>
              <a:rPr lang="en-US" dirty="0">
                <a:effectLst/>
              </a:rPr>
              <a:t> – binds to cysteine and promotes it’s urinary excretion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Chelation therapy in poisoning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Chelates copper, Hg, Zn and </a:t>
            </a:r>
            <a:r>
              <a:rPr lang="en-US" dirty="0" err="1">
                <a:effectLst/>
              </a:rPr>
              <a:t>Pb</a:t>
            </a:r>
            <a:r>
              <a:rPr lang="en-US" dirty="0">
                <a:effectLst/>
              </a:rPr>
              <a:t>.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11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manifestations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328592"/>
          </a:xfrm>
        </p:spPr>
        <p:txBody>
          <a:bodyPr/>
          <a:lstStyle/>
          <a:p>
            <a:pPr lvl="0"/>
            <a:r>
              <a:rPr lang="en-US" sz="2400" dirty="0">
                <a:effectLst/>
              </a:rPr>
              <a:t>Joints</a:t>
            </a:r>
            <a:endParaRPr lang="en-GB" sz="24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Signs of inflammation </a:t>
            </a:r>
            <a:endParaRPr lang="en-GB" sz="20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Pain aggravated by movements</a:t>
            </a:r>
            <a:endParaRPr lang="en-GB" sz="20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Stiffness after periods of inactivity</a:t>
            </a:r>
            <a:endParaRPr lang="en-GB" sz="20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Various joint deformities</a:t>
            </a:r>
            <a:endParaRPr lang="en-GB" sz="2000" dirty="0">
              <a:effectLst/>
            </a:endParaRPr>
          </a:p>
          <a:p>
            <a:pPr lvl="0"/>
            <a:r>
              <a:rPr lang="en-US" sz="2400" dirty="0" err="1">
                <a:effectLst/>
              </a:rPr>
              <a:t>Extraarticular</a:t>
            </a:r>
            <a:r>
              <a:rPr lang="en-US" sz="2400" dirty="0">
                <a:effectLst/>
              </a:rPr>
              <a:t> signs/symptoms</a:t>
            </a:r>
            <a:endParaRPr lang="en-GB" sz="24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Rheumatoid nodules</a:t>
            </a:r>
            <a:endParaRPr lang="en-GB" sz="20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Weakness and atrophy of muscles</a:t>
            </a:r>
            <a:endParaRPr lang="en-GB" sz="20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Rheumatoid </a:t>
            </a:r>
            <a:r>
              <a:rPr lang="en-US" sz="2400" dirty="0" err="1">
                <a:effectLst/>
              </a:rPr>
              <a:t>vasculitis</a:t>
            </a:r>
            <a:endParaRPr lang="en-GB" sz="2400" dirty="0">
              <a:effectLst/>
            </a:endParaRPr>
          </a:p>
          <a:p>
            <a:pPr lvl="0"/>
            <a:r>
              <a:rPr lang="en-US" sz="2400" dirty="0" err="1">
                <a:effectLst/>
              </a:rPr>
              <a:t>Pleuropulmonary</a:t>
            </a:r>
            <a:r>
              <a:rPr lang="en-US" sz="2400" dirty="0">
                <a:effectLst/>
              </a:rPr>
              <a:t> manifestations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Pericarditis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Eye (</a:t>
            </a:r>
            <a:r>
              <a:rPr lang="en-US" sz="2400" dirty="0" err="1">
                <a:effectLst/>
              </a:rPr>
              <a:t>episceritis</a:t>
            </a:r>
            <a:r>
              <a:rPr lang="en-US" sz="2400" dirty="0">
                <a:effectLst/>
              </a:rPr>
              <a:t> and </a:t>
            </a:r>
            <a:r>
              <a:rPr lang="en-US" sz="2400" dirty="0" err="1">
                <a:effectLst/>
              </a:rPr>
              <a:t>scleritis</a:t>
            </a:r>
            <a:r>
              <a:rPr lang="en-US" sz="2400" dirty="0" smtClean="0">
                <a:effectLst/>
              </a:rPr>
              <a:t>)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3665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1143000"/>
          </a:xfrm>
        </p:spPr>
        <p:txBody>
          <a:bodyPr/>
          <a:lstStyle/>
          <a:p>
            <a:r>
              <a:rPr lang="en-US" b="1" dirty="0" smtClean="0"/>
              <a:t>SALFASALAZINE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00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Has two metabolites: </a:t>
            </a:r>
            <a:r>
              <a:rPr lang="en-US" dirty="0" err="1"/>
              <a:t>sulfapyridine</a:t>
            </a:r>
            <a:r>
              <a:rPr lang="en-US" dirty="0"/>
              <a:t> &amp; 5 </a:t>
            </a:r>
            <a:r>
              <a:rPr lang="en-US" dirty="0" err="1"/>
              <a:t>aminosalicylic</a:t>
            </a:r>
            <a:r>
              <a:rPr lang="en-US" dirty="0"/>
              <a:t> acid</a:t>
            </a:r>
            <a:endParaRPr lang="en-GB" dirty="0"/>
          </a:p>
          <a:p>
            <a:pPr lvl="0"/>
            <a:r>
              <a:rPr lang="en-US" dirty="0"/>
              <a:t>The metabolites are valid </a:t>
            </a:r>
            <a:r>
              <a:rPr lang="en-US" dirty="0" err="1"/>
              <a:t>rx</a:t>
            </a:r>
            <a:r>
              <a:rPr lang="en-US" dirty="0"/>
              <a:t> of rheumatoid arthritis</a:t>
            </a:r>
            <a:endParaRPr lang="en-GB" dirty="0"/>
          </a:p>
          <a:p>
            <a:pPr lvl="0"/>
            <a:r>
              <a:rPr lang="en-US" dirty="0" err="1"/>
              <a:t>Sulfapyridine</a:t>
            </a:r>
            <a:r>
              <a:rPr lang="en-US" dirty="0"/>
              <a:t> (absorbed) used in rheumatoid arthritis</a:t>
            </a:r>
            <a:endParaRPr lang="en-GB" dirty="0"/>
          </a:p>
          <a:p>
            <a:pPr lvl="0"/>
            <a:r>
              <a:rPr lang="en-US" dirty="0"/>
              <a:t>5 </a:t>
            </a:r>
            <a:r>
              <a:rPr lang="en-US" dirty="0" err="1"/>
              <a:t>aminosalicylic</a:t>
            </a:r>
            <a:r>
              <a:rPr lang="en-US" dirty="0"/>
              <a:t> acid </a:t>
            </a:r>
            <a:r>
              <a:rPr lang="en-US" dirty="0" smtClean="0"/>
              <a:t>not absorbed (high levels in </a:t>
            </a:r>
            <a:r>
              <a:rPr lang="en-US" dirty="0" err="1" smtClean="0"/>
              <a:t>faeces</a:t>
            </a:r>
            <a:r>
              <a:rPr lang="en-US" dirty="0" smtClean="0"/>
              <a:t>) thus treatment </a:t>
            </a:r>
            <a:r>
              <a:rPr lang="en-US" dirty="0"/>
              <a:t>for inflammatory bowel disease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crohn’s</a:t>
            </a:r>
            <a:r>
              <a:rPr lang="en-US" dirty="0"/>
              <a:t> dx, ulcerative colitis.</a:t>
            </a:r>
            <a:endParaRPr lang="en-GB" dirty="0"/>
          </a:p>
          <a:p>
            <a:pPr lvl="0"/>
            <a:r>
              <a:rPr lang="en-US" dirty="0"/>
              <a:t>Both sulfasalazine and </a:t>
            </a:r>
            <a:r>
              <a:rPr lang="en-US" dirty="0" err="1"/>
              <a:t>sulfapyridine</a:t>
            </a:r>
            <a:r>
              <a:rPr lang="en-US" dirty="0"/>
              <a:t> are thought to act in rheumatoid arthritis</a:t>
            </a:r>
            <a:endParaRPr lang="en-GB" dirty="0"/>
          </a:p>
          <a:p>
            <a:pPr lvl="0"/>
            <a:r>
              <a:rPr lang="en-US" dirty="0"/>
              <a:t>Acts by reducing IgA &amp; </a:t>
            </a:r>
            <a:r>
              <a:rPr lang="en-US" dirty="0" err="1"/>
              <a:t>IgM</a:t>
            </a:r>
            <a:r>
              <a:rPr lang="en-US" dirty="0"/>
              <a:t> rheumatoid factors also reduces T cell responses &amp; inhibits B cells proliferation → ∴ Reduction in immune mediated inflammatory </a:t>
            </a:r>
            <a:r>
              <a:rPr lang="en-US" dirty="0" smtClean="0"/>
              <a:t>responses</a:t>
            </a:r>
          </a:p>
          <a:p>
            <a:pPr lvl="0"/>
            <a:r>
              <a:rPr lang="en-US" dirty="0" smtClean="0"/>
              <a:t>Reduced rate of bone marrow damage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14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P’kinetics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10-20% absorbed in the GIT</a:t>
            </a:r>
            <a:endParaRPr lang="en-GB" dirty="0"/>
          </a:p>
          <a:p>
            <a:pPr lvl="0"/>
            <a:r>
              <a:rPr lang="en-US" dirty="0"/>
              <a:t>Undergoes </a:t>
            </a:r>
            <a:r>
              <a:rPr lang="en-US" dirty="0" err="1"/>
              <a:t>Enterohepatic</a:t>
            </a:r>
            <a:r>
              <a:rPr lang="en-US" dirty="0"/>
              <a:t> circulation</a:t>
            </a:r>
            <a:endParaRPr lang="en-GB" dirty="0"/>
          </a:p>
          <a:p>
            <a:pPr lvl="0"/>
            <a:r>
              <a:rPr lang="en-US" dirty="0"/>
              <a:t>T</a:t>
            </a:r>
            <a:r>
              <a:rPr lang="en-US" baseline="-25000" dirty="0"/>
              <a:t>1/2</a:t>
            </a:r>
            <a:r>
              <a:rPr lang="en-US" dirty="0"/>
              <a:t>=  6-17 </a:t>
            </a:r>
            <a:r>
              <a:rPr lang="en-US" dirty="0" err="1"/>
              <a:t>hrs</a:t>
            </a:r>
            <a:endParaRPr lang="en-GB" dirty="0"/>
          </a:p>
          <a:p>
            <a:pPr lvl="0"/>
            <a:r>
              <a:rPr lang="en-US" dirty="0"/>
              <a:t>More than 99% bound to plasma proteins</a:t>
            </a:r>
            <a:endParaRPr lang="en-GB" dirty="0"/>
          </a:p>
          <a:p>
            <a:pPr lvl="0"/>
            <a:r>
              <a:rPr lang="en-US" dirty="0"/>
              <a:t>Not metabolized by liver </a:t>
            </a:r>
            <a:r>
              <a:rPr lang="en-US" dirty="0" smtClean="0"/>
              <a:t>enzymes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940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70% enters the colon</a:t>
            </a:r>
          </a:p>
          <a:p>
            <a:pPr lvl="0"/>
            <a:r>
              <a:rPr lang="en-US" dirty="0"/>
              <a:t>Reduced by intestinal bacterial enzymes into </a:t>
            </a:r>
            <a:r>
              <a:rPr lang="en-US" dirty="0" err="1"/>
              <a:t>sulfapyridine</a:t>
            </a:r>
            <a:r>
              <a:rPr lang="en-US" dirty="0"/>
              <a:t> and 5 </a:t>
            </a:r>
            <a:r>
              <a:rPr lang="en-US" dirty="0" err="1"/>
              <a:t>aminosalicylic</a:t>
            </a:r>
            <a:r>
              <a:rPr lang="en-US" dirty="0"/>
              <a:t> acid </a:t>
            </a:r>
            <a:r>
              <a:rPr lang="en-GB" dirty="0"/>
              <a:t>(</a:t>
            </a:r>
            <a:r>
              <a:rPr lang="en-GB" dirty="0" err="1"/>
              <a:t>mesalamine</a:t>
            </a:r>
            <a:r>
              <a:rPr lang="en-GB" dirty="0" smtClean="0"/>
              <a:t>)</a:t>
            </a:r>
          </a:p>
          <a:p>
            <a:r>
              <a:rPr lang="en-GB" dirty="0" smtClean="0"/>
              <a:t>Is highly lipid soluble</a:t>
            </a:r>
          </a:p>
          <a:p>
            <a:r>
              <a:rPr lang="en-GB" dirty="0" smtClean="0"/>
              <a:t>Is an active metabolite</a:t>
            </a:r>
          </a:p>
          <a:p>
            <a:pPr lvl="1"/>
            <a:r>
              <a:rPr lang="en-GB" dirty="0" smtClean="0"/>
              <a:t>Absorbed and </a:t>
            </a:r>
            <a:r>
              <a:rPr lang="en-GB" dirty="0" err="1" smtClean="0"/>
              <a:t>metaboliozed</a:t>
            </a:r>
            <a:r>
              <a:rPr lang="en-GB" dirty="0" smtClean="0"/>
              <a:t> in the liver</a:t>
            </a:r>
            <a:r>
              <a:rPr lang="en-GB" dirty="0"/>
              <a:t> </a:t>
            </a:r>
            <a:r>
              <a:rPr lang="en-GB" dirty="0" smtClean="0"/>
              <a:t>by various pathways including acetylation</a:t>
            </a:r>
          </a:p>
          <a:p>
            <a:pPr lvl="1"/>
            <a:r>
              <a:rPr lang="en-GB" dirty="0" smtClean="0"/>
              <a:t>Rapid </a:t>
            </a:r>
            <a:r>
              <a:rPr lang="en-GB" dirty="0" err="1" smtClean="0"/>
              <a:t>acetylators</a:t>
            </a:r>
            <a:r>
              <a:rPr lang="en-GB" dirty="0" smtClean="0"/>
              <a:t> have lower levels of the drug and less adverse effects</a:t>
            </a:r>
          </a:p>
          <a:p>
            <a:pPr lvl="0"/>
            <a:r>
              <a:rPr lang="en-US" dirty="0"/>
              <a:t>90% excreted through bile</a:t>
            </a:r>
            <a:endParaRPr lang="en-GB" dirty="0"/>
          </a:p>
          <a:p>
            <a:pPr lvl="0"/>
            <a:r>
              <a:rPr lang="en-US" dirty="0"/>
              <a:t>10% excreted through urine</a:t>
            </a:r>
            <a:endParaRPr lang="en-GB" dirty="0"/>
          </a:p>
          <a:p>
            <a:pPr lvl="0"/>
            <a:r>
              <a:rPr lang="en-US" dirty="0"/>
              <a:t>Some sulfasalazine excreted unchanged but </a:t>
            </a:r>
            <a:r>
              <a:rPr lang="en-US" dirty="0" err="1"/>
              <a:t>sulfapyridine</a:t>
            </a:r>
            <a:r>
              <a:rPr lang="en-US" dirty="0"/>
              <a:t> is acetylated and </a:t>
            </a:r>
            <a:r>
              <a:rPr lang="en-US" dirty="0" err="1"/>
              <a:t>hydroxylated</a:t>
            </a:r>
            <a:r>
              <a:rPr lang="en-US" dirty="0"/>
              <a:t> before excretion.</a:t>
            </a:r>
            <a:endParaRPr lang="en-GB" dirty="0"/>
          </a:p>
          <a:p>
            <a:r>
              <a:rPr lang="en-GB" dirty="0" smtClean="0"/>
              <a:t>Sulfasalazine is responsible for most toxicity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637667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Adverse </a:t>
            </a:r>
            <a:r>
              <a:rPr lang="en-US" b="1" dirty="0" smtClean="0"/>
              <a:t>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968552"/>
          </a:xfrm>
        </p:spPr>
        <p:txBody>
          <a:bodyPr/>
          <a:lstStyle/>
          <a:p>
            <a:pPr lvl="0"/>
            <a:r>
              <a:rPr lang="en-US" dirty="0"/>
              <a:t>30% of </a:t>
            </a:r>
            <a:r>
              <a:rPr lang="en-US" dirty="0" err="1"/>
              <a:t>pts</a:t>
            </a:r>
            <a:r>
              <a:rPr lang="en-US" dirty="0"/>
              <a:t> experience toxicity</a:t>
            </a:r>
            <a:endParaRPr lang="en-GB" dirty="0"/>
          </a:p>
          <a:p>
            <a:pPr lvl="0"/>
            <a:r>
              <a:rPr lang="en-US" dirty="0"/>
              <a:t>Nausea, vomiting, Diarrhea, </a:t>
            </a:r>
            <a:r>
              <a:rPr lang="en-US" dirty="0" err="1"/>
              <a:t>epigastric</a:t>
            </a:r>
            <a:r>
              <a:rPr lang="en-US" dirty="0"/>
              <a:t> pain (common)</a:t>
            </a:r>
            <a:endParaRPr lang="en-GB" dirty="0"/>
          </a:p>
          <a:p>
            <a:pPr lvl="0"/>
            <a:r>
              <a:rPr lang="en-US" dirty="0"/>
              <a:t>Malaise, headache, rash (common)</a:t>
            </a:r>
            <a:endParaRPr lang="en-GB" dirty="0"/>
          </a:p>
          <a:p>
            <a:pPr lvl="0"/>
            <a:r>
              <a:rPr lang="en-US" dirty="0" err="1"/>
              <a:t>Megaloblastic</a:t>
            </a:r>
            <a:r>
              <a:rPr lang="en-US" dirty="0"/>
              <a:t> anemia, </a:t>
            </a:r>
            <a:r>
              <a:rPr lang="en-US" dirty="0" err="1"/>
              <a:t>Haemolytic</a:t>
            </a:r>
            <a:r>
              <a:rPr lang="en-US" dirty="0"/>
              <a:t> </a:t>
            </a:r>
            <a:r>
              <a:rPr lang="en-US" dirty="0" err="1"/>
              <a:t>anaemia</a:t>
            </a:r>
            <a:r>
              <a:rPr lang="en-US" dirty="0"/>
              <a:t>, </a:t>
            </a:r>
            <a:r>
              <a:rPr lang="en-US" dirty="0" err="1"/>
              <a:t>methemoglobianemia</a:t>
            </a:r>
            <a:r>
              <a:rPr lang="en-US" dirty="0"/>
              <a:t>, neutropenia and thrombocytopenia → rare</a:t>
            </a:r>
            <a:endParaRPr lang="en-GB" dirty="0"/>
          </a:p>
          <a:p>
            <a:pPr lvl="0"/>
            <a:r>
              <a:rPr lang="en-US" dirty="0"/>
              <a:t>Double stranded DNA → diagnosis of connective tissue disease </a:t>
            </a:r>
            <a:r>
              <a:rPr lang="en-US" dirty="0" err="1"/>
              <a:t>e.g</a:t>
            </a:r>
            <a:r>
              <a:rPr lang="en-US" dirty="0"/>
              <a:t> SLE like disease (drug induced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396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r>
              <a:rPr lang="en-GB" dirty="0" smtClean="0"/>
              <a:t>Reversible infertility in males</a:t>
            </a:r>
          </a:p>
          <a:p>
            <a:pPr lvl="1"/>
            <a:r>
              <a:rPr lang="en-GB" dirty="0" smtClean="0"/>
              <a:t>Due to changes in sperm number and morphology</a:t>
            </a:r>
          </a:p>
          <a:p>
            <a:pPr lvl="1"/>
            <a:r>
              <a:rPr lang="en-GB" dirty="0" smtClean="0"/>
              <a:t>Does not affect fertility in females</a:t>
            </a:r>
          </a:p>
          <a:p>
            <a:endParaRPr lang="en-GB" dirty="0" smtClean="0"/>
          </a:p>
          <a:p>
            <a:r>
              <a:rPr lang="en-GB" dirty="0" smtClean="0"/>
              <a:t>Not </a:t>
            </a:r>
            <a:r>
              <a:rPr lang="en-GB" dirty="0" err="1" smtClean="0"/>
              <a:t>teratogenic</a:t>
            </a:r>
            <a:r>
              <a:rPr lang="en-GB" dirty="0" smtClean="0"/>
              <a:t> hence </a:t>
            </a:r>
            <a:r>
              <a:rPr lang="en-GB" dirty="0"/>
              <a:t>s</a:t>
            </a:r>
            <a:r>
              <a:rPr lang="en-GB" dirty="0" smtClean="0"/>
              <a:t>afe for use in </a:t>
            </a:r>
            <a:r>
              <a:rPr lang="en-GB" dirty="0" err="1" smtClean="0"/>
              <a:t>pregnacy</a:t>
            </a:r>
            <a:r>
              <a:rPr lang="en-GB" dirty="0" smtClean="0"/>
              <a:t> but </a:t>
            </a:r>
            <a:r>
              <a:rPr lang="en-GB" dirty="0" err="1" smtClean="0"/>
              <a:t>folate</a:t>
            </a:r>
            <a:r>
              <a:rPr lang="en-GB" dirty="0" smtClean="0"/>
              <a:t> supplementation necessary</a:t>
            </a:r>
          </a:p>
          <a:p>
            <a:r>
              <a:rPr lang="en-GB" dirty="0" smtClean="0"/>
              <a:t>No adverse effects reported in </a:t>
            </a:r>
            <a:r>
              <a:rPr lang="en-GB" dirty="0" err="1" smtClean="0"/>
              <a:t>nusrsing</a:t>
            </a:r>
            <a:r>
              <a:rPr lang="en-GB" dirty="0" smtClean="0"/>
              <a:t> infants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5103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 </a:t>
            </a:r>
            <a:r>
              <a:rPr lang="en-US" dirty="0"/>
              <a:t>appearance of new bone erosions</a:t>
            </a:r>
            <a:endParaRPr lang="en-GB" dirty="0" smtClean="0"/>
          </a:p>
          <a:p>
            <a:r>
              <a:rPr lang="en-GB" dirty="0" smtClean="0"/>
              <a:t>Juvenile chronic arthritis</a:t>
            </a:r>
          </a:p>
          <a:p>
            <a:r>
              <a:rPr lang="en-GB" dirty="0" err="1" smtClean="0"/>
              <a:t>Ankylosing</a:t>
            </a:r>
            <a:r>
              <a:rPr lang="en-GB" dirty="0" smtClean="0"/>
              <a:t> spondylitis; </a:t>
            </a:r>
            <a:r>
              <a:rPr lang="en-US" dirty="0"/>
              <a:t>especially associated with uveitis</a:t>
            </a:r>
            <a:endParaRPr lang="en-GB" dirty="0" smtClean="0"/>
          </a:p>
          <a:p>
            <a:r>
              <a:rPr lang="en-GB" dirty="0" smtClean="0"/>
              <a:t>Inflammatory bowel </a:t>
            </a:r>
            <a:r>
              <a:rPr lang="en-GB" dirty="0" err="1" smtClean="0"/>
              <a:t>desease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77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en-US" b="1" dirty="0">
                <a:effectLst/>
              </a:rPr>
              <a:t>Drugs </a:t>
            </a:r>
            <a:r>
              <a:rPr lang="en-US" b="1" dirty="0" smtClean="0">
                <a:effectLst/>
              </a:rPr>
              <a:t>used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328592"/>
          </a:xfrm>
        </p:spPr>
        <p:txBody>
          <a:bodyPr>
            <a:noAutofit/>
          </a:bodyPr>
          <a:lstStyle/>
          <a:p>
            <a:r>
              <a:rPr lang="en-US" sz="2000" dirty="0" smtClean="0">
                <a:effectLst/>
              </a:rPr>
              <a:t>NSAIDS</a:t>
            </a:r>
            <a:endParaRPr lang="en-GB" sz="2000" dirty="0">
              <a:effectLst/>
            </a:endParaRPr>
          </a:p>
          <a:p>
            <a:pPr lvl="0"/>
            <a:r>
              <a:rPr lang="en-US" sz="2000" dirty="0">
                <a:effectLst/>
              </a:rPr>
              <a:t>Glucocorticoids</a:t>
            </a:r>
            <a:endParaRPr lang="en-GB" sz="20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Prednisone</a:t>
            </a:r>
            <a:endParaRPr lang="en-GB" sz="2000" dirty="0">
              <a:effectLst/>
            </a:endParaRPr>
          </a:p>
          <a:p>
            <a:r>
              <a:rPr lang="en-US" sz="2000" dirty="0" smtClean="0">
                <a:effectLst/>
              </a:rPr>
              <a:t>DMARDS or SARDS (Slow acting </a:t>
            </a:r>
            <a:r>
              <a:rPr lang="en-US" sz="2000" dirty="0" err="1" smtClean="0">
                <a:effectLst/>
              </a:rPr>
              <a:t>antirheumatic</a:t>
            </a:r>
            <a:r>
              <a:rPr lang="en-US" sz="2000" dirty="0" smtClean="0">
                <a:effectLst/>
              </a:rPr>
              <a:t> drugs)</a:t>
            </a:r>
          </a:p>
          <a:p>
            <a:pPr lvl="1"/>
            <a:r>
              <a:rPr lang="en-GB" sz="2000" dirty="0" smtClean="0"/>
              <a:t>Have </a:t>
            </a:r>
            <a:r>
              <a:rPr lang="en-GB" sz="2000" dirty="0"/>
              <a:t>minimal direct analgesic or anti-inflammatory effects so NSAIDs is needed</a:t>
            </a:r>
          </a:p>
          <a:p>
            <a:pPr lvl="1"/>
            <a:r>
              <a:rPr lang="en-GB" sz="2000" dirty="0"/>
              <a:t>Effects takes weeks – months to appear</a:t>
            </a:r>
          </a:p>
          <a:p>
            <a:pPr lvl="1"/>
            <a:r>
              <a:rPr lang="en-GB" sz="2000" dirty="0"/>
              <a:t>Retard the development of bone erosion and facilitate their healing.</a:t>
            </a:r>
          </a:p>
          <a:p>
            <a:pPr lvl="1"/>
            <a:r>
              <a:rPr lang="en-US" sz="2000" dirty="0" smtClean="0">
                <a:effectLst/>
              </a:rPr>
              <a:t>No chemical similarity </a:t>
            </a:r>
            <a:endParaRPr lang="en-GB" sz="2000" dirty="0" smtClean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 smtClean="0">
                <a:effectLst/>
              </a:rPr>
              <a:t>Methotrexate</a:t>
            </a:r>
            <a:endParaRPr lang="en-GB" sz="2000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>
                <a:effectLst/>
              </a:rPr>
              <a:t>Gold </a:t>
            </a:r>
            <a:r>
              <a:rPr lang="en-US" sz="2000" i="1" dirty="0" smtClean="0">
                <a:effectLst/>
              </a:rPr>
              <a:t>compounds</a:t>
            </a:r>
            <a:endParaRPr lang="en-GB" sz="2000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 err="1">
                <a:effectLst/>
              </a:rPr>
              <a:t>Penicillamine</a:t>
            </a:r>
            <a:endParaRPr lang="en-GB" sz="2000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 err="1">
                <a:effectLst/>
              </a:rPr>
              <a:t>Chloroquin</a:t>
            </a:r>
            <a:r>
              <a:rPr lang="en-US" sz="2000" i="1" dirty="0">
                <a:effectLst/>
              </a:rPr>
              <a:t> &amp; </a:t>
            </a:r>
            <a:r>
              <a:rPr lang="en-US" sz="2000" i="1" dirty="0" err="1">
                <a:effectLst/>
              </a:rPr>
              <a:t>hydroxychloroquin</a:t>
            </a:r>
            <a:endParaRPr lang="en-GB" sz="2000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 smtClean="0">
                <a:effectLst/>
              </a:rPr>
              <a:t>Sulfasalazine</a:t>
            </a:r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008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effectLst/>
              </a:rPr>
              <a:t>Anticytokine</a:t>
            </a:r>
            <a:r>
              <a:rPr lang="en-US" dirty="0">
                <a:effectLst/>
              </a:rPr>
              <a:t> agents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TNF alpha  neutralizing agent</a:t>
            </a:r>
            <a:endParaRPr lang="en-GB" dirty="0">
              <a:effectLst/>
            </a:endParaRPr>
          </a:p>
          <a:p>
            <a:pPr lvl="2"/>
            <a:r>
              <a:rPr lang="en-US" dirty="0" err="1">
                <a:effectLst/>
              </a:rPr>
              <a:t>Etanercept</a:t>
            </a:r>
            <a:endParaRPr lang="en-GB" dirty="0">
              <a:effectLst/>
            </a:endParaRPr>
          </a:p>
          <a:p>
            <a:pPr lvl="2"/>
            <a:r>
              <a:rPr lang="en-US" dirty="0" err="1">
                <a:effectLst/>
              </a:rPr>
              <a:t>Inflixamap</a:t>
            </a:r>
            <a:endParaRPr lang="en-GB" dirty="0">
              <a:effectLst/>
            </a:endParaRPr>
          </a:p>
          <a:p>
            <a:pPr lvl="2"/>
            <a:r>
              <a:rPr lang="en-US" dirty="0" err="1">
                <a:effectLst/>
              </a:rPr>
              <a:t>Adalimumab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IL-1 receptor </a:t>
            </a:r>
            <a:r>
              <a:rPr lang="en-US" dirty="0" err="1">
                <a:effectLst/>
              </a:rPr>
              <a:t>anatagonist</a:t>
            </a:r>
            <a:endParaRPr lang="en-GB" dirty="0">
              <a:effectLst/>
            </a:endParaRPr>
          </a:p>
          <a:p>
            <a:pPr lvl="2"/>
            <a:r>
              <a:rPr lang="en-US" dirty="0" err="1" smtClean="0">
                <a:effectLst/>
              </a:rPr>
              <a:t>Anakinra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19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60648"/>
            <a:ext cx="7920880" cy="6048672"/>
          </a:xfrm>
        </p:spPr>
        <p:txBody>
          <a:bodyPr/>
          <a:lstStyle/>
          <a:p>
            <a:pPr lvl="0"/>
            <a:r>
              <a:rPr lang="en-US" dirty="0" err="1">
                <a:effectLst/>
              </a:rPr>
              <a:t>Immunosuppresive</a:t>
            </a:r>
            <a:r>
              <a:rPr lang="en-US" dirty="0">
                <a:effectLst/>
              </a:rPr>
              <a:t> and cytotoxic drugs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Azathioprine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Leflunomide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Mycophenolate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mofetil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Cyclosporine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Cyclophosphamide</a:t>
            </a:r>
            <a:endParaRPr lang="en-GB" dirty="0">
              <a:effectLst/>
            </a:endParaRPr>
          </a:p>
          <a:p>
            <a:pPr lvl="1"/>
            <a:r>
              <a:rPr lang="en-US" dirty="0" err="1" smtClean="0">
                <a:effectLst/>
              </a:rPr>
              <a:t>Chlorambucil</a:t>
            </a:r>
            <a:endParaRPr lang="en-US" dirty="0" smtClean="0">
              <a:effectLst/>
            </a:endParaRPr>
          </a:p>
          <a:p>
            <a:pPr lvl="0"/>
            <a:r>
              <a:rPr lang="en-US" dirty="0">
                <a:effectLst/>
              </a:rPr>
              <a:t>Others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Abatacept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Inhibits activation of T cells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Rituximab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An antibody that targets B </a:t>
            </a:r>
            <a:r>
              <a:rPr lang="en-US" dirty="0" smtClean="0">
                <a:effectLst/>
              </a:rPr>
              <a:t>lymphocytes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399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chemeClr val="hlink"/>
                </a:solidFill>
              </a:rPr>
              <a:t>GOLD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639000" cy="4539208"/>
          </a:xfrm>
        </p:spPr>
        <p:txBody>
          <a:bodyPr/>
          <a:lstStyle/>
          <a:p>
            <a:pPr lvl="0"/>
            <a:r>
              <a:rPr lang="en-US" sz="2800" dirty="0" smtClean="0">
                <a:effectLst/>
              </a:rPr>
              <a:t>Arrests </a:t>
            </a:r>
            <a:r>
              <a:rPr lang="en-US" sz="2800" dirty="0">
                <a:effectLst/>
              </a:rPr>
              <a:t>progress of RA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Prevents involvement of unaffected joints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Note:- degenerative changes are </a:t>
            </a:r>
            <a:r>
              <a:rPr lang="en-US" sz="2800" dirty="0" smtClean="0">
                <a:effectLst/>
              </a:rPr>
              <a:t>irreversible</a:t>
            </a:r>
          </a:p>
          <a:p>
            <a:r>
              <a:rPr lang="en-US" sz="2800" dirty="0"/>
              <a:t>Most regulatory authorities are restricting the use of gold compounds.</a:t>
            </a:r>
          </a:p>
          <a:p>
            <a:r>
              <a:rPr lang="en-US" sz="2800" dirty="0"/>
              <a:t>In any case there are better alternatives such as cyclosporine and </a:t>
            </a:r>
            <a:r>
              <a:rPr lang="en-US" sz="2800" dirty="0" err="1"/>
              <a:t>azathiopurine</a:t>
            </a:r>
            <a:r>
              <a:rPr lang="en-US" sz="2800" dirty="0"/>
              <a:t> which have been selected for this </a:t>
            </a:r>
            <a:r>
              <a:rPr lang="en-US" sz="2800" dirty="0" smtClean="0"/>
              <a:t>indication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28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Gold </a:t>
            </a:r>
            <a:r>
              <a:rPr lang="en-US" dirty="0" smtClean="0">
                <a:effectLst/>
              </a:rPr>
              <a:t>preparations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Aurothioglucose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( 50% elemental gold)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Gold sodium </a:t>
            </a:r>
            <a:r>
              <a:rPr lang="en-US" dirty="0" err="1">
                <a:effectLst/>
              </a:rPr>
              <a:t>thiomalate</a:t>
            </a:r>
            <a:r>
              <a:rPr lang="en-US" dirty="0">
                <a:effectLst/>
              </a:rPr>
              <a:t> ( 50% elemental gold)</a:t>
            </a:r>
            <a:endParaRPr lang="en-GB" dirty="0">
              <a:effectLst/>
            </a:endParaRPr>
          </a:p>
          <a:p>
            <a:r>
              <a:rPr lang="en-US" dirty="0" err="1">
                <a:effectLst/>
              </a:rPr>
              <a:t>Auranofin</a:t>
            </a:r>
            <a:r>
              <a:rPr lang="en-US" dirty="0">
                <a:effectLst/>
              </a:rPr>
              <a:t> ( </a:t>
            </a:r>
            <a:r>
              <a:rPr lang="en-US" sz="4000" dirty="0">
                <a:effectLst/>
              </a:rPr>
              <a:t>29</a:t>
            </a:r>
            <a:r>
              <a:rPr lang="en-US" sz="4000" dirty="0" smtClean="0">
                <a:effectLst/>
              </a:rPr>
              <a:t>%</a:t>
            </a:r>
            <a:r>
              <a:rPr lang="en-US" dirty="0" smtClean="0">
                <a:effectLst/>
              </a:rPr>
              <a:t>)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956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Pharmacological </a:t>
            </a:r>
            <a:r>
              <a:rPr lang="en-US" dirty="0" smtClean="0">
                <a:effectLst/>
              </a:rPr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7639000" cy="4395192"/>
          </a:xfrm>
        </p:spPr>
        <p:txBody>
          <a:bodyPr/>
          <a:lstStyle/>
          <a:p>
            <a:pPr lvl="0"/>
            <a:r>
              <a:rPr lang="en-US" sz="2800" i="1" dirty="0" smtClean="0">
                <a:effectLst/>
              </a:rPr>
              <a:t>Inhibit </a:t>
            </a:r>
            <a:r>
              <a:rPr lang="en-US" sz="2800" i="1" dirty="0">
                <a:effectLst/>
              </a:rPr>
              <a:t>the maturation and function of macrophages</a:t>
            </a:r>
            <a:endParaRPr lang="en-GB" sz="2800" dirty="0">
              <a:effectLst/>
            </a:endParaRPr>
          </a:p>
          <a:p>
            <a:pPr lvl="0"/>
            <a:r>
              <a:rPr lang="en-US" sz="2800" i="1" dirty="0">
                <a:effectLst/>
              </a:rPr>
              <a:t>Reduces phagocytic activity of neutrophils</a:t>
            </a:r>
            <a:endParaRPr lang="en-GB" sz="2800" dirty="0">
              <a:effectLst/>
            </a:endParaRPr>
          </a:p>
          <a:p>
            <a:pPr lvl="0"/>
            <a:r>
              <a:rPr lang="en-US" sz="2800" i="1" dirty="0">
                <a:effectLst/>
              </a:rPr>
              <a:t>Inhibits B cells production of antibodies</a:t>
            </a:r>
            <a:endParaRPr lang="en-GB" sz="2800" dirty="0">
              <a:effectLst/>
            </a:endParaRPr>
          </a:p>
          <a:p>
            <a:pPr lvl="0"/>
            <a:r>
              <a:rPr lang="en-US" sz="2800" i="1" dirty="0">
                <a:effectLst/>
              </a:rPr>
              <a:t>It accumulates in the lysosomes of synovial cells and alter enzyme activity within those cells</a:t>
            </a:r>
            <a:endParaRPr lang="en-GB" sz="2800" dirty="0">
              <a:effectLst/>
            </a:endParaRPr>
          </a:p>
          <a:p>
            <a:pPr lvl="0"/>
            <a:r>
              <a:rPr lang="en-US" sz="2800" i="1" dirty="0">
                <a:effectLst/>
              </a:rPr>
              <a:t>Reduces histamine release from mast cells</a:t>
            </a:r>
            <a:endParaRPr lang="en-GB" sz="2800" dirty="0">
              <a:effectLst/>
            </a:endParaRPr>
          </a:p>
          <a:p>
            <a:pPr lvl="0"/>
            <a:r>
              <a:rPr lang="en-US" sz="2800" i="1" dirty="0" err="1">
                <a:effectLst/>
              </a:rPr>
              <a:t>Auranofin</a:t>
            </a:r>
            <a:r>
              <a:rPr lang="en-US" sz="2800" i="1" dirty="0">
                <a:effectLst/>
              </a:rPr>
              <a:t> inhibits release of PGE2 and </a:t>
            </a:r>
            <a:r>
              <a:rPr lang="en-US" sz="2800" i="1" dirty="0" smtClean="0">
                <a:effectLst/>
              </a:rPr>
              <a:t>LTB4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3729618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4">
      <a:dk1>
        <a:srgbClr val="000022"/>
      </a:dk1>
      <a:lt1>
        <a:srgbClr val="FFFFFF"/>
      </a:lt1>
      <a:dk2>
        <a:srgbClr val="000066"/>
      </a:dk2>
      <a:lt2>
        <a:srgbClr val="FFCC00"/>
      </a:lt2>
      <a:accent1>
        <a:srgbClr val="666699"/>
      </a:accent1>
      <a:accent2>
        <a:srgbClr val="000048"/>
      </a:accent2>
      <a:accent3>
        <a:srgbClr val="AAAAB8"/>
      </a:accent3>
      <a:accent4>
        <a:srgbClr val="DADADA"/>
      </a:accent4>
      <a:accent5>
        <a:srgbClr val="B8B8CA"/>
      </a:accent5>
      <a:accent6>
        <a:srgbClr val="000040"/>
      </a:accent6>
      <a:hlink>
        <a:srgbClr val="9999FF"/>
      </a:hlink>
      <a:folHlink>
        <a:srgbClr val="000099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1297</Words>
  <Application>Microsoft Office PowerPoint</Application>
  <PresentationFormat>On-screen Show (4:3)</PresentationFormat>
  <Paragraphs>268</Paragraphs>
  <Slides>35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Ribbons</vt:lpstr>
      <vt:lpstr>DMARDS (Disease Modifying Antirheumatic drugs)</vt:lpstr>
      <vt:lpstr>PowerPoint Presentation</vt:lpstr>
      <vt:lpstr>Clinical manifestations</vt:lpstr>
      <vt:lpstr>Drugs used</vt:lpstr>
      <vt:lpstr>PowerPoint Presentation</vt:lpstr>
      <vt:lpstr>PowerPoint Presentation</vt:lpstr>
      <vt:lpstr>GOLD</vt:lpstr>
      <vt:lpstr>Gold preparations</vt:lpstr>
      <vt:lpstr>Pharmacological properties</vt:lpstr>
      <vt:lpstr>P’kinetics</vt:lpstr>
      <vt:lpstr>GOLD</vt:lpstr>
      <vt:lpstr>PowerPoint Presentation</vt:lpstr>
      <vt:lpstr>PowerPoint Presentation</vt:lpstr>
      <vt:lpstr>PowerPoint Presentation</vt:lpstr>
      <vt:lpstr>PowerPoint Presentation</vt:lpstr>
      <vt:lpstr>Mode of action of Gold </vt:lpstr>
      <vt:lpstr>Clinical Indications of Gold Therapy</vt:lpstr>
      <vt:lpstr>Adverse effects</vt:lpstr>
      <vt:lpstr>PowerPoint Presentation</vt:lpstr>
      <vt:lpstr>PowerPoint Presentation</vt:lpstr>
      <vt:lpstr>GOLD monitoring</vt:lpstr>
      <vt:lpstr>Contraindications</vt:lpstr>
      <vt:lpstr>PowerPoint Presentation</vt:lpstr>
      <vt:lpstr>GOLD USES</vt:lpstr>
      <vt:lpstr>PENICILLAMINE</vt:lpstr>
      <vt:lpstr>Adverse effects</vt:lpstr>
      <vt:lpstr>PowerPoint Presentation</vt:lpstr>
      <vt:lpstr>Contraindications</vt:lpstr>
      <vt:lpstr>USE</vt:lpstr>
      <vt:lpstr>SALFASALAZINE</vt:lpstr>
      <vt:lpstr>P’kinetics</vt:lpstr>
      <vt:lpstr>PowerPoint Presentation</vt:lpstr>
      <vt:lpstr>Adverse effects</vt:lpstr>
      <vt:lpstr>PowerPoint Presentation</vt:lpstr>
      <vt:lpstr>INDICATIONS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DMARDS (Disease Modifying Antirheumatic drugs)</dc:title>
  <dc:creator>Dr. Kimaiga H.O. MBChB (UoN)</dc:creator>
  <cp:lastModifiedBy>Dr. Kimaiga H.O. MBChB (UoN)</cp:lastModifiedBy>
  <cp:revision>29</cp:revision>
  <dcterms:created xsi:type="dcterms:W3CDTF">2013-08-05T06:29:46Z</dcterms:created>
  <dcterms:modified xsi:type="dcterms:W3CDTF">2013-09-29T18:58:52Z</dcterms:modified>
</cp:coreProperties>
</file>