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58" r:id="rId5"/>
    <p:sldId id="259" r:id="rId6"/>
    <p:sldId id="260" r:id="rId7"/>
    <p:sldId id="261" r:id="rId8"/>
    <p:sldId id="262" r:id="rId9"/>
    <p:sldId id="263"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64" r:id="rId23"/>
    <p:sldId id="266" r:id="rId24"/>
    <p:sldId id="267" r:id="rId25"/>
    <p:sldId id="269" r:id="rId26"/>
    <p:sldId id="270" r:id="rId27"/>
    <p:sldId id="268" r:id="rId28"/>
    <p:sldId id="265" r:id="rId29"/>
    <p:sldId id="284" r:id="rId30"/>
    <p:sldId id="285" r:id="rId31"/>
    <p:sldId id="283" r:id="rId32"/>
    <p:sldId id="287" r:id="rId33"/>
    <p:sldId id="286" r:id="rId34"/>
    <p:sldId id="288"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3AC01-5077-427C-A735-19002E2144E7}" type="datetimeFigureOut">
              <a:rPr lang="en-GB" smtClean="0"/>
              <a:pPr/>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72808-C365-4028-B80F-7A194F97060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3AC01-5077-427C-A735-19002E2144E7}" type="datetimeFigureOut">
              <a:rPr lang="en-GB" smtClean="0"/>
              <a:pPr/>
              <a:t>05/03/2018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72808-C365-4028-B80F-7A194F97060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INTRAVENOUS FLUIDS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Body water volume maintained by balance of intake and excretion. Water excretion is by kidneys, lungs and skin.</a:t>
            </a:r>
            <a:endParaRPr lang="en-US" dirty="0"/>
          </a:p>
          <a:p>
            <a:r>
              <a:rPr lang="en-US" dirty="0" smtClean="0"/>
              <a:t>Deficits should be replaced over 24 - 48 hours during which daily requirements must also be met.</a:t>
            </a:r>
          </a:p>
          <a:p>
            <a:r>
              <a:rPr lang="en-US" dirty="0" smtClean="0"/>
              <a:t>The total daily administration should be given uniformly over the 24 hour period.</a:t>
            </a:r>
          </a:p>
          <a:p>
            <a:endParaRPr lang="en-US" dirty="0"/>
          </a:p>
        </p:txBody>
      </p:sp>
    </p:spTree>
    <p:extLst>
      <p:ext uri="{BB962C8B-B14F-4D97-AF65-F5344CB8AC3E}">
        <p14:creationId xmlns:p14="http://schemas.microsoft.com/office/powerpoint/2010/main" val="469658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Electrolytes for maintaining volume and distribution are </a:t>
            </a:r>
            <a:r>
              <a:rPr lang="en-US" dirty="0" err="1" smtClean="0"/>
              <a:t>Cations</a:t>
            </a:r>
            <a:r>
              <a:rPr lang="en-US" dirty="0" smtClean="0"/>
              <a:t> sodium, for ECF, potassium and magnesium for ICF, anions CL- and HCO3- for ECF and PO4 and protein for ICF.</a:t>
            </a:r>
          </a:p>
          <a:p>
            <a:r>
              <a:rPr lang="en-US" dirty="0" smtClean="0"/>
              <a:t>The principal regulatory mechanisms are ADH for water, aldosterone  and other steroids for sodium and potassium, and vascular responses affecting GFR for water and sodium.</a:t>
            </a:r>
            <a:endParaRPr lang="en-US" dirty="0"/>
          </a:p>
        </p:txBody>
      </p:sp>
    </p:spTree>
    <p:extLst>
      <p:ext uri="{BB962C8B-B14F-4D97-AF65-F5344CB8AC3E}">
        <p14:creationId xmlns:p14="http://schemas.microsoft.com/office/powerpoint/2010/main" val="3707783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Normal standard drip, 1ml = 15 drops</a:t>
            </a:r>
          </a:p>
          <a:p>
            <a:r>
              <a:rPr lang="en-US" dirty="0" err="1" smtClean="0"/>
              <a:t>Microdrip</a:t>
            </a:r>
            <a:r>
              <a:rPr lang="en-US" dirty="0" smtClean="0"/>
              <a:t> , 1ml = 60 drops</a:t>
            </a:r>
          </a:p>
          <a:p>
            <a:r>
              <a:rPr lang="en-US" dirty="0" smtClean="0"/>
              <a:t>In severe dehydration, give 2-3 </a:t>
            </a:r>
            <a:r>
              <a:rPr lang="en-US" dirty="0" err="1" smtClean="0"/>
              <a:t>litres</a:t>
            </a:r>
            <a:r>
              <a:rPr lang="en-US" dirty="0" smtClean="0"/>
              <a:t> in the first 3-4 hours, then replace the rest over 20 48 hours.</a:t>
            </a:r>
          </a:p>
          <a:p>
            <a:r>
              <a:rPr lang="en-US" dirty="0" smtClean="0"/>
              <a:t>The minimum urine output necessary to excrete daily solute load is 600mls.</a:t>
            </a:r>
          </a:p>
          <a:p>
            <a:r>
              <a:rPr lang="en-US" dirty="0" smtClean="0"/>
              <a:t>Weighing patients best way to asses fluid loss</a:t>
            </a:r>
            <a:endParaRPr lang="en-US" dirty="0"/>
          </a:p>
        </p:txBody>
      </p:sp>
    </p:spTree>
    <p:extLst>
      <p:ext uri="{BB962C8B-B14F-4D97-AF65-F5344CB8AC3E}">
        <p14:creationId xmlns:p14="http://schemas.microsoft.com/office/powerpoint/2010/main" val="1326024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Calcium, magnesium, phosphorus, vitamins and protein replacement may be necessary after one week of parenteral fluids.</a:t>
            </a:r>
          </a:p>
          <a:p>
            <a:r>
              <a:rPr lang="en-US" dirty="0" smtClean="0"/>
              <a:t>Water deficit increases by 100-150mls for each degree centigrade rise in temperature above 37</a:t>
            </a:r>
            <a:r>
              <a:rPr lang="el-GR" baseline="30000" dirty="0" smtClean="0"/>
              <a:t>ο</a:t>
            </a:r>
            <a:r>
              <a:rPr lang="en-US" dirty="0" smtClean="0"/>
              <a:t>C .</a:t>
            </a:r>
          </a:p>
          <a:p>
            <a:r>
              <a:rPr lang="en-US" dirty="0" smtClean="0"/>
              <a:t>Sweating losses vary from 0-2000 </a:t>
            </a:r>
            <a:r>
              <a:rPr lang="en-US" dirty="0" err="1" smtClean="0"/>
              <a:t>mls</a:t>
            </a:r>
            <a:r>
              <a:rPr lang="en-US" dirty="0" smtClean="0"/>
              <a:t>/</a:t>
            </a:r>
            <a:r>
              <a:rPr lang="en-US" dirty="0" err="1" smtClean="0"/>
              <a:t>hr</a:t>
            </a:r>
            <a:r>
              <a:rPr lang="en-US" dirty="0" smtClean="0"/>
              <a:t> depending on physical activity, body and ambient temperature.</a:t>
            </a:r>
            <a:endParaRPr lang="en-US" dirty="0"/>
          </a:p>
        </p:txBody>
      </p:sp>
    </p:spTree>
    <p:extLst>
      <p:ext uri="{BB962C8B-B14F-4D97-AF65-F5344CB8AC3E}">
        <p14:creationId xmlns:p14="http://schemas.microsoft.com/office/powerpoint/2010/main" val="2312209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Replacement of sweating fluid should be with hypotonic saline guided by body weight changes.</a:t>
            </a:r>
          </a:p>
          <a:p>
            <a:r>
              <a:rPr lang="en-US" dirty="0" smtClean="0"/>
              <a:t>Replacement of insensible loss should be with 5% Dextrose</a:t>
            </a:r>
          </a:p>
          <a:p>
            <a:r>
              <a:rPr lang="en-US" dirty="0" smtClean="0"/>
              <a:t>Replacement of diarrheal fluid should be with 1000mls 5% Dextrose, 35mEq </a:t>
            </a:r>
            <a:r>
              <a:rPr lang="en-US" dirty="0" err="1" smtClean="0"/>
              <a:t>Kcl</a:t>
            </a:r>
            <a:r>
              <a:rPr lang="en-US" dirty="0" smtClean="0"/>
              <a:t>, 45mEq Na HCO</a:t>
            </a:r>
            <a:r>
              <a:rPr lang="en-US" baseline="-25000" dirty="0" smtClean="0"/>
              <a:t>3</a:t>
            </a:r>
            <a:r>
              <a:rPr lang="en-US" dirty="0" smtClean="0"/>
              <a:t> for each </a:t>
            </a:r>
            <a:r>
              <a:rPr lang="en-US" dirty="0" err="1" smtClean="0"/>
              <a:t>litre</a:t>
            </a:r>
            <a:r>
              <a:rPr lang="en-US" dirty="0" smtClean="0"/>
              <a:t> fluid lost.(Hartman’s sol)</a:t>
            </a:r>
            <a:endParaRPr lang="en-US" dirty="0"/>
          </a:p>
        </p:txBody>
      </p:sp>
    </p:spTree>
    <p:extLst>
      <p:ext uri="{BB962C8B-B14F-4D97-AF65-F5344CB8AC3E}">
        <p14:creationId xmlns:p14="http://schemas.microsoft.com/office/powerpoint/2010/main" val="1022583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For vomiting fluid replace with Ringer’s solution.</a:t>
            </a:r>
          </a:p>
          <a:p>
            <a:r>
              <a:rPr lang="en-US" dirty="0" smtClean="0"/>
              <a:t>In HYPONATREMIA plasma osmolality decreases. Evaluate by estimating ECF volume status, a measured osmolality and a calculated plasma osmolality.</a:t>
            </a:r>
          </a:p>
          <a:p>
            <a:r>
              <a:rPr lang="en-US" dirty="0" smtClean="0"/>
              <a:t>Calculated osmolality (</a:t>
            </a:r>
            <a:r>
              <a:rPr lang="en-US" dirty="0" err="1" smtClean="0"/>
              <a:t>mOsm</a:t>
            </a:r>
            <a:r>
              <a:rPr lang="en-US" dirty="0" smtClean="0"/>
              <a:t>/Kg)</a:t>
            </a:r>
          </a:p>
          <a:p>
            <a:r>
              <a:rPr lang="en-US" dirty="0" smtClean="0"/>
              <a:t>2[Na + K (</a:t>
            </a:r>
            <a:r>
              <a:rPr lang="en-US" dirty="0" err="1" smtClean="0"/>
              <a:t>mEq</a:t>
            </a:r>
            <a:r>
              <a:rPr lang="en-US" dirty="0" smtClean="0"/>
              <a:t>/l)] + [BUN mg/dl/2.8] + [Glucose mg/dl/18]</a:t>
            </a:r>
            <a:endParaRPr lang="en-US" dirty="0"/>
          </a:p>
        </p:txBody>
      </p:sp>
    </p:spTree>
    <p:extLst>
      <p:ext uri="{BB962C8B-B14F-4D97-AF65-F5344CB8AC3E}">
        <p14:creationId xmlns:p14="http://schemas.microsoft.com/office/powerpoint/2010/main" val="1280508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If measured osmolality exceeds calculated osmolality by &gt; 10mOsm/Kg, excess quantities of </a:t>
            </a:r>
            <a:r>
              <a:rPr lang="en-US" dirty="0" err="1" smtClean="0"/>
              <a:t>osmotically</a:t>
            </a:r>
            <a:r>
              <a:rPr lang="en-US" dirty="0" smtClean="0"/>
              <a:t> active substances </a:t>
            </a:r>
            <a:r>
              <a:rPr lang="en-US" dirty="0" err="1" smtClean="0"/>
              <a:t>eg</a:t>
            </a:r>
            <a:r>
              <a:rPr lang="en-US" dirty="0" smtClean="0"/>
              <a:t> </a:t>
            </a:r>
            <a:r>
              <a:rPr lang="en-US" dirty="0" err="1" smtClean="0"/>
              <a:t>mannitol</a:t>
            </a:r>
            <a:r>
              <a:rPr lang="en-US" dirty="0" smtClean="0"/>
              <a:t>, ethanol, methanol are present (</a:t>
            </a:r>
            <a:r>
              <a:rPr lang="en-US" dirty="0" err="1" smtClean="0"/>
              <a:t>pseudohyponatremia</a:t>
            </a:r>
            <a:r>
              <a:rPr lang="en-US" dirty="0" smtClean="0"/>
              <a:t>) or </a:t>
            </a:r>
            <a:r>
              <a:rPr lang="en-US" dirty="0" err="1" smtClean="0"/>
              <a:t>osmolar</a:t>
            </a:r>
            <a:r>
              <a:rPr lang="en-US" dirty="0" smtClean="0"/>
              <a:t> gap.</a:t>
            </a:r>
          </a:p>
          <a:p>
            <a:r>
              <a:rPr lang="en-US" dirty="0" smtClean="0"/>
              <a:t>Symptoms of </a:t>
            </a:r>
            <a:r>
              <a:rPr lang="en-US" dirty="0" err="1" smtClean="0"/>
              <a:t>hyponatremia</a:t>
            </a:r>
            <a:r>
              <a:rPr lang="en-US" dirty="0" smtClean="0"/>
              <a:t> appear at Na &lt;120mmol/l . They have nausea, malaise, lethargy, cramps which may progress to psychosis, seizures and coma, with permanent</a:t>
            </a:r>
            <a:endParaRPr lang="en-US" dirty="0"/>
          </a:p>
        </p:txBody>
      </p:sp>
    </p:spTree>
    <p:extLst>
      <p:ext uri="{BB962C8B-B14F-4D97-AF65-F5344CB8AC3E}">
        <p14:creationId xmlns:p14="http://schemas.microsoft.com/office/powerpoint/2010/main" val="2762547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Neurologic damage if it persists</a:t>
            </a:r>
          </a:p>
          <a:p>
            <a:r>
              <a:rPr lang="en-US" dirty="0" smtClean="0"/>
              <a:t>TREATMENT</a:t>
            </a:r>
          </a:p>
          <a:p>
            <a:r>
              <a:rPr lang="en-US" dirty="0" smtClean="0"/>
              <a:t>Water restriction to 500-1000mls/d</a:t>
            </a:r>
          </a:p>
          <a:p>
            <a:r>
              <a:rPr lang="en-US" dirty="0" smtClean="0"/>
              <a:t>Diuresis – </a:t>
            </a:r>
            <a:r>
              <a:rPr lang="en-US" dirty="0" err="1" smtClean="0"/>
              <a:t>frusemide</a:t>
            </a:r>
            <a:r>
              <a:rPr lang="en-US" dirty="0" smtClean="0"/>
              <a:t>, captopril</a:t>
            </a:r>
          </a:p>
          <a:p>
            <a:r>
              <a:rPr lang="en-US" dirty="0" smtClean="0"/>
              <a:t>Treat underlying disorder.</a:t>
            </a:r>
          </a:p>
          <a:p>
            <a:r>
              <a:rPr lang="en-US" dirty="0" smtClean="0"/>
              <a:t>Common causes of volume excess are renal failure, </a:t>
            </a:r>
            <a:r>
              <a:rPr lang="en-US" dirty="0" err="1" smtClean="0"/>
              <a:t>nephrotic</a:t>
            </a:r>
            <a:r>
              <a:rPr lang="en-US" dirty="0" smtClean="0"/>
              <a:t> syndrome, CCF, liver Cirrhosis, SIADHS</a:t>
            </a:r>
            <a:endParaRPr lang="en-US" dirty="0"/>
          </a:p>
        </p:txBody>
      </p:sp>
    </p:spTree>
    <p:extLst>
      <p:ext uri="{BB962C8B-B14F-4D97-AF65-F5344CB8AC3E}">
        <p14:creationId xmlns:p14="http://schemas.microsoft.com/office/powerpoint/2010/main" val="163118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SIADHS –</a:t>
            </a:r>
            <a:r>
              <a:rPr lang="en-US" dirty="0" err="1" smtClean="0"/>
              <a:t>frusemide</a:t>
            </a:r>
            <a:r>
              <a:rPr lang="en-US" dirty="0" smtClean="0"/>
              <a:t> 1 mg/kg IV followed by hourly replacement of Na, K – N/S plus KCL added in acute case.</a:t>
            </a:r>
          </a:p>
          <a:p>
            <a:r>
              <a:rPr lang="en-US" dirty="0" smtClean="0"/>
              <a:t>In chronic SIADHS – restrict water, give </a:t>
            </a:r>
            <a:r>
              <a:rPr lang="en-US" dirty="0" err="1" smtClean="0"/>
              <a:t>demeclocycline</a:t>
            </a:r>
            <a:r>
              <a:rPr lang="en-US" dirty="0" smtClean="0"/>
              <a:t> 300-600mg BD PO, </a:t>
            </a:r>
            <a:r>
              <a:rPr lang="en-US" dirty="0" err="1" smtClean="0"/>
              <a:t>frusemide</a:t>
            </a:r>
            <a:r>
              <a:rPr lang="en-US" dirty="0" smtClean="0"/>
              <a:t> + increased salt intake.</a:t>
            </a:r>
          </a:p>
          <a:p>
            <a:r>
              <a:rPr lang="en-US" dirty="0" smtClean="0"/>
              <a:t>HYPERNATREMIA</a:t>
            </a:r>
          </a:p>
          <a:p>
            <a:r>
              <a:rPr lang="en-US" dirty="0" smtClean="0"/>
              <a:t>Mortality 60% if serum Na &gt; 100mEq/l for more than 48 hours</a:t>
            </a:r>
            <a:endParaRPr lang="en-US" dirty="0"/>
          </a:p>
        </p:txBody>
      </p:sp>
    </p:spTree>
    <p:extLst>
      <p:ext uri="{BB962C8B-B14F-4D97-AF65-F5344CB8AC3E}">
        <p14:creationId xmlns:p14="http://schemas.microsoft.com/office/powerpoint/2010/main" val="3266369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S/S – tremulousness, irritability, ataxia, spasticity, mental confusion, seizures, coma</a:t>
            </a:r>
          </a:p>
          <a:p>
            <a:r>
              <a:rPr lang="en-US" dirty="0" smtClean="0"/>
              <a:t>Treatment – treat underlying cause, replace water.</a:t>
            </a:r>
          </a:p>
          <a:p>
            <a:r>
              <a:rPr lang="en-US" dirty="0" smtClean="0"/>
              <a:t>Current TBW = 0.6 x current BW(kg)</a:t>
            </a:r>
          </a:p>
          <a:p>
            <a:r>
              <a:rPr lang="en-US" dirty="0" smtClean="0"/>
              <a:t>Desired TBW = Measured serum Na x current T.B.W/ Normal serum Na</a:t>
            </a:r>
          </a:p>
          <a:p>
            <a:r>
              <a:rPr lang="en-US" dirty="0" smtClean="0"/>
              <a:t>Body water deficit = Desired T.B.W – current T.B.W.</a:t>
            </a:r>
          </a:p>
          <a:p>
            <a:endParaRPr lang="en-US" dirty="0"/>
          </a:p>
        </p:txBody>
      </p:sp>
    </p:spTree>
    <p:extLst>
      <p:ext uri="{BB962C8B-B14F-4D97-AF65-F5344CB8AC3E}">
        <p14:creationId xmlns:p14="http://schemas.microsoft.com/office/powerpoint/2010/main" val="116877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 PHYSIOLOGY</a:t>
            </a:r>
            <a:endParaRPr lang="en-GB" dirty="0"/>
          </a:p>
        </p:txBody>
      </p:sp>
      <p:sp>
        <p:nvSpPr>
          <p:cNvPr id="3" name="Content Placeholder 2"/>
          <p:cNvSpPr>
            <a:spLocks noGrp="1"/>
          </p:cNvSpPr>
          <p:nvPr>
            <p:ph idx="1"/>
          </p:nvPr>
        </p:nvSpPr>
        <p:spPr/>
        <p:txBody>
          <a:bodyPr/>
          <a:lstStyle/>
          <a:p>
            <a:r>
              <a:rPr lang="en-GB" dirty="0" smtClean="0"/>
              <a:t> The total body water is about 70% of total body weight in the lean average adult female of 60 </a:t>
            </a:r>
            <a:r>
              <a:rPr lang="en-GB" dirty="0" err="1" smtClean="0"/>
              <a:t>kgs</a:t>
            </a:r>
            <a:r>
              <a:rPr lang="en-GB" dirty="0" smtClean="0"/>
              <a:t> or 60% in an average man of 70 </a:t>
            </a:r>
            <a:r>
              <a:rPr lang="en-GB" dirty="0" err="1" smtClean="0"/>
              <a:t>kgs</a:t>
            </a:r>
            <a:r>
              <a:rPr lang="en-GB" dirty="0" smtClean="0"/>
              <a:t>, which is 42litres. In obese 50%, babies 78%.</a:t>
            </a:r>
          </a:p>
          <a:p>
            <a:r>
              <a:rPr lang="en-GB" dirty="0" smtClean="0"/>
              <a:t>Intracellular – 50% of weight - 30 litres</a:t>
            </a:r>
          </a:p>
          <a:p>
            <a:r>
              <a:rPr lang="en-GB" dirty="0" smtClean="0"/>
              <a:t>Extracellular – 20% - Intravascular 12% - 7.2 L</a:t>
            </a:r>
          </a:p>
          <a:p>
            <a:r>
              <a:rPr lang="en-GB" dirty="0"/>
              <a:t> </a:t>
            </a:r>
            <a:r>
              <a:rPr lang="en-GB" dirty="0" smtClean="0"/>
              <a:t>                                  - Interstitial 8%        - 4.8 L</a:t>
            </a:r>
          </a:p>
          <a:p>
            <a:r>
              <a:rPr lang="en-GB" dirty="0" err="1" smtClean="0"/>
              <a:t>Transcellular</a:t>
            </a:r>
            <a:r>
              <a:rPr lang="en-GB" dirty="0" smtClean="0"/>
              <a:t> -1-3% - RS, GIT, GUS, glands, eyes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Replace ½ calculated water in 24 hours, remaining deficit correct over 1-2 days.</a:t>
            </a:r>
          </a:p>
          <a:p>
            <a:r>
              <a:rPr lang="en-US" dirty="0" smtClean="0"/>
              <a:t>Remove excess Na by diuresis or dialysis in renal failure</a:t>
            </a:r>
          </a:p>
          <a:p>
            <a:r>
              <a:rPr lang="en-US" dirty="0" smtClean="0"/>
              <a:t>Give 5% Dextrose</a:t>
            </a:r>
          </a:p>
          <a:p>
            <a:r>
              <a:rPr lang="en-US" dirty="0" smtClean="0"/>
              <a:t>If volume contracted give isotonic saline. Once stable correct with 5% Dextrose.</a:t>
            </a:r>
            <a:endParaRPr lang="en-US" dirty="0"/>
          </a:p>
        </p:txBody>
      </p:sp>
    </p:spTree>
    <p:extLst>
      <p:ext uri="{BB962C8B-B14F-4D97-AF65-F5344CB8AC3E}">
        <p14:creationId xmlns:p14="http://schemas.microsoft.com/office/powerpoint/2010/main" val="13334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 INSIPIDUS</a:t>
            </a:r>
            <a:endParaRPr lang="en-US" dirty="0"/>
          </a:p>
        </p:txBody>
      </p:sp>
      <p:sp>
        <p:nvSpPr>
          <p:cNvPr id="3" name="Content Placeholder 2"/>
          <p:cNvSpPr>
            <a:spLocks noGrp="1"/>
          </p:cNvSpPr>
          <p:nvPr>
            <p:ph idx="1"/>
          </p:nvPr>
        </p:nvSpPr>
        <p:spPr/>
        <p:txBody>
          <a:bodyPr/>
          <a:lstStyle/>
          <a:p>
            <a:r>
              <a:rPr lang="en-US" dirty="0" smtClean="0"/>
              <a:t>Vasopressin</a:t>
            </a:r>
          </a:p>
          <a:p>
            <a:r>
              <a:rPr lang="en-US" dirty="0" err="1" smtClean="0"/>
              <a:t>Pitressin</a:t>
            </a:r>
            <a:r>
              <a:rPr lang="en-US" dirty="0" smtClean="0"/>
              <a:t> </a:t>
            </a:r>
            <a:r>
              <a:rPr lang="en-US" dirty="0" err="1" smtClean="0"/>
              <a:t>tannate</a:t>
            </a:r>
            <a:r>
              <a:rPr lang="en-US" dirty="0" smtClean="0"/>
              <a:t> 0.5ml of 5 units/ml IM 48hrly</a:t>
            </a:r>
          </a:p>
          <a:p>
            <a:r>
              <a:rPr lang="en-US" dirty="0" smtClean="0"/>
              <a:t>DDAVP </a:t>
            </a:r>
            <a:r>
              <a:rPr lang="en-US" dirty="0" err="1" smtClean="0"/>
              <a:t>intranasally</a:t>
            </a:r>
            <a:r>
              <a:rPr lang="en-US" dirty="0" smtClean="0"/>
              <a:t> 10-20 mcg/d</a:t>
            </a:r>
          </a:p>
          <a:p>
            <a:r>
              <a:rPr lang="en-US" dirty="0" smtClean="0"/>
              <a:t>Post surgical acute central DI use short acting aqueous </a:t>
            </a:r>
            <a:r>
              <a:rPr lang="en-US" dirty="0" err="1" smtClean="0"/>
              <a:t>pitressin</a:t>
            </a:r>
            <a:r>
              <a:rPr lang="en-US" dirty="0" smtClean="0"/>
              <a:t> 5-10 units IM 3-4 hourly</a:t>
            </a:r>
          </a:p>
          <a:p>
            <a:r>
              <a:rPr lang="en-US" dirty="0" err="1" smtClean="0"/>
              <a:t>Nephrogenic</a:t>
            </a:r>
            <a:r>
              <a:rPr lang="en-US" dirty="0" smtClean="0"/>
              <a:t> DI – correct hypokalemia or </a:t>
            </a:r>
            <a:r>
              <a:rPr lang="en-US" dirty="0" err="1" smtClean="0"/>
              <a:t>hypercalcemia</a:t>
            </a:r>
            <a:r>
              <a:rPr lang="en-US" dirty="0" smtClean="0"/>
              <a:t> and discontinue causative drugs.</a:t>
            </a:r>
            <a:endParaRPr lang="en-US" dirty="0"/>
          </a:p>
        </p:txBody>
      </p:sp>
    </p:spTree>
    <p:extLst>
      <p:ext uri="{BB962C8B-B14F-4D97-AF65-F5344CB8AC3E}">
        <p14:creationId xmlns:p14="http://schemas.microsoft.com/office/powerpoint/2010/main" val="1775640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FLUIDS THERAPY</a:t>
            </a:r>
            <a:endParaRPr lang="en-GB" dirty="0"/>
          </a:p>
        </p:txBody>
      </p:sp>
      <p:sp>
        <p:nvSpPr>
          <p:cNvPr id="3" name="Content Placeholder 2"/>
          <p:cNvSpPr>
            <a:spLocks noGrp="1"/>
          </p:cNvSpPr>
          <p:nvPr>
            <p:ph idx="1"/>
          </p:nvPr>
        </p:nvSpPr>
        <p:spPr/>
        <p:txBody>
          <a:bodyPr>
            <a:normAutofit lnSpcReduction="10000"/>
          </a:bodyPr>
          <a:lstStyle/>
          <a:p>
            <a:r>
              <a:rPr lang="en-GB" dirty="0" smtClean="0"/>
              <a:t>THERAPEUTIC IV FLUIDS</a:t>
            </a:r>
          </a:p>
          <a:p>
            <a:r>
              <a:rPr lang="en-GB" dirty="0" smtClean="0"/>
              <a:t>FLUID            Na    K    HCO</a:t>
            </a:r>
            <a:r>
              <a:rPr lang="en-GB" baseline="-25000" dirty="0" smtClean="0"/>
              <a:t>3</a:t>
            </a:r>
            <a:r>
              <a:rPr lang="en-GB" dirty="0" smtClean="0"/>
              <a:t>    </a:t>
            </a:r>
            <a:r>
              <a:rPr lang="en-GB" dirty="0" err="1" smtClean="0"/>
              <a:t>Cl</a:t>
            </a:r>
            <a:r>
              <a:rPr lang="en-GB" dirty="0" smtClean="0"/>
              <a:t>      </a:t>
            </a:r>
            <a:r>
              <a:rPr lang="en-GB" dirty="0" err="1" smtClean="0"/>
              <a:t>Ca</a:t>
            </a:r>
            <a:r>
              <a:rPr lang="en-GB" dirty="0" smtClean="0"/>
              <a:t> (</a:t>
            </a:r>
            <a:r>
              <a:rPr lang="en-GB" dirty="0" err="1" smtClean="0"/>
              <a:t>mmol</a:t>
            </a:r>
            <a:r>
              <a:rPr lang="en-GB" dirty="0" smtClean="0"/>
              <a:t>/l)</a:t>
            </a:r>
          </a:p>
          <a:p>
            <a:r>
              <a:rPr lang="en-GB" dirty="0" smtClean="0"/>
              <a:t>N/S (0.9%)    150   -        -         150     -</a:t>
            </a:r>
          </a:p>
          <a:p>
            <a:r>
              <a:rPr lang="en-GB" dirty="0" smtClean="0"/>
              <a:t>Hartman’s     131  5      29        111     2</a:t>
            </a:r>
          </a:p>
          <a:p>
            <a:r>
              <a:rPr lang="en-GB" dirty="0" smtClean="0"/>
              <a:t>D/S                 30   -         -          30       -</a:t>
            </a:r>
          </a:p>
          <a:p>
            <a:r>
              <a:rPr lang="en-GB" dirty="0" smtClean="0"/>
              <a:t>(</a:t>
            </a:r>
            <a:r>
              <a:rPr lang="en-GB" dirty="0" err="1" smtClean="0"/>
              <a:t>NaCl</a:t>
            </a:r>
            <a:r>
              <a:rPr lang="en-GB" dirty="0" smtClean="0"/>
              <a:t> 0.18% , glucose 4%)</a:t>
            </a:r>
          </a:p>
          <a:p>
            <a:r>
              <a:rPr lang="en-GB" dirty="0" smtClean="0"/>
              <a:t>Ringer’s sol.  147   4       -        155     4</a:t>
            </a:r>
          </a:p>
          <a:p>
            <a:r>
              <a:rPr lang="en-GB" dirty="0" smtClean="0"/>
              <a:t>Darrow’s sol 121  35   53        103     -</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FLUID             Na    K      HCO</a:t>
            </a:r>
            <a:r>
              <a:rPr lang="en-US" baseline="-25000" dirty="0" smtClean="0"/>
              <a:t>3</a:t>
            </a:r>
            <a:r>
              <a:rPr lang="en-US" dirty="0" smtClean="0"/>
              <a:t>   </a:t>
            </a:r>
            <a:r>
              <a:rPr lang="en-US" dirty="0" err="1" smtClean="0"/>
              <a:t>Cl</a:t>
            </a:r>
            <a:r>
              <a:rPr lang="en-US" dirty="0" smtClean="0"/>
              <a:t>     </a:t>
            </a:r>
            <a:r>
              <a:rPr lang="en-US" dirty="0" err="1" smtClean="0"/>
              <a:t>Ca</a:t>
            </a:r>
            <a:r>
              <a:rPr lang="en-US" dirty="0" smtClean="0"/>
              <a:t>(</a:t>
            </a:r>
            <a:r>
              <a:rPr lang="en-US" dirty="0" err="1" smtClean="0"/>
              <a:t>mmol</a:t>
            </a:r>
            <a:r>
              <a:rPr lang="en-US" dirty="0" smtClean="0"/>
              <a:t>/l)</a:t>
            </a:r>
          </a:p>
          <a:p>
            <a:r>
              <a:rPr lang="en-US" dirty="0" err="1" smtClean="0"/>
              <a:t>KCl</a:t>
            </a:r>
            <a:r>
              <a:rPr lang="en-US" dirty="0" smtClean="0"/>
              <a:t> 0.2% in 5%D    27       -         27      -</a:t>
            </a:r>
          </a:p>
          <a:p>
            <a:r>
              <a:rPr lang="en-US" dirty="0" err="1" smtClean="0"/>
              <a:t>KCl</a:t>
            </a:r>
            <a:r>
              <a:rPr lang="en-US" dirty="0" smtClean="0"/>
              <a:t> 0.3% in 5%D    40       -         40      -</a:t>
            </a:r>
          </a:p>
          <a:p>
            <a:r>
              <a:rPr lang="en-US" dirty="0" err="1" smtClean="0"/>
              <a:t>NaCl</a:t>
            </a:r>
            <a:r>
              <a:rPr lang="en-US" dirty="0" smtClean="0"/>
              <a:t> 5%         855    -         -         855   -</a:t>
            </a:r>
          </a:p>
          <a:p>
            <a:r>
              <a:rPr lang="en-US" dirty="0" smtClean="0"/>
              <a:t>M/6Na lactate 167 -         167     -       -</a:t>
            </a:r>
          </a:p>
          <a:p>
            <a:r>
              <a:rPr lang="en-US" dirty="0" smtClean="0"/>
              <a:t>NaHCO</a:t>
            </a:r>
            <a:r>
              <a:rPr lang="en-US" baseline="-25000" dirty="0" smtClean="0"/>
              <a:t>3</a:t>
            </a:r>
            <a:r>
              <a:rPr lang="en-US" dirty="0" smtClean="0"/>
              <a:t> 1.2% 150  -         150     -       -</a:t>
            </a:r>
          </a:p>
          <a:p>
            <a:r>
              <a:rPr lang="en-US" dirty="0" smtClean="0"/>
              <a:t>NaHCO</a:t>
            </a:r>
            <a:r>
              <a:rPr lang="en-US" baseline="-25000" dirty="0" smtClean="0"/>
              <a:t>3</a:t>
            </a:r>
            <a:r>
              <a:rPr lang="en-US" dirty="0" smtClean="0"/>
              <a:t> 8.4% 1000 -        1000   -      -</a:t>
            </a:r>
          </a:p>
          <a:p>
            <a:r>
              <a:rPr lang="en-US" dirty="0" err="1" smtClean="0"/>
              <a:t>Ca</a:t>
            </a:r>
            <a:r>
              <a:rPr lang="en-US" dirty="0" smtClean="0"/>
              <a:t> </a:t>
            </a:r>
            <a:r>
              <a:rPr lang="en-US" dirty="0" err="1" smtClean="0"/>
              <a:t>gluconate</a:t>
            </a:r>
            <a:r>
              <a:rPr lang="en-US" dirty="0" smtClean="0"/>
              <a:t> 10%  10mls  4.5      -    4.5  </a:t>
            </a:r>
            <a:endParaRPr lang="en-US" dirty="0"/>
          </a:p>
        </p:txBody>
      </p:sp>
    </p:spTree>
    <p:extLst>
      <p:ext uri="{BB962C8B-B14F-4D97-AF65-F5344CB8AC3E}">
        <p14:creationId xmlns:p14="http://schemas.microsoft.com/office/powerpoint/2010/main" val="74848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FLUID      Na     K     HCO</a:t>
            </a:r>
            <a:r>
              <a:rPr lang="en-US" baseline="-25000" dirty="0" smtClean="0"/>
              <a:t>3</a:t>
            </a:r>
            <a:r>
              <a:rPr lang="en-US" dirty="0" smtClean="0"/>
              <a:t>    </a:t>
            </a:r>
            <a:r>
              <a:rPr lang="en-US" dirty="0" err="1" smtClean="0"/>
              <a:t>Cl</a:t>
            </a:r>
            <a:r>
              <a:rPr lang="en-US" dirty="0" smtClean="0"/>
              <a:t>   </a:t>
            </a:r>
            <a:r>
              <a:rPr lang="en-US" dirty="0" err="1" smtClean="0"/>
              <a:t>Ca</a:t>
            </a:r>
            <a:r>
              <a:rPr lang="en-US" dirty="0" smtClean="0"/>
              <a:t> NH</a:t>
            </a:r>
            <a:r>
              <a:rPr lang="en-US" baseline="-25000" dirty="0" smtClean="0"/>
              <a:t>4</a:t>
            </a:r>
            <a:r>
              <a:rPr lang="en-US" dirty="0" smtClean="0"/>
              <a:t>(</a:t>
            </a:r>
            <a:r>
              <a:rPr lang="en-US" dirty="0" err="1" smtClean="0"/>
              <a:t>mmol</a:t>
            </a:r>
            <a:r>
              <a:rPr lang="en-US" dirty="0" smtClean="0"/>
              <a:t>/l)</a:t>
            </a:r>
          </a:p>
          <a:p>
            <a:r>
              <a:rPr lang="en-US" dirty="0" smtClean="0"/>
              <a:t>NH</a:t>
            </a:r>
            <a:r>
              <a:rPr lang="en-US" baseline="-25000" dirty="0" smtClean="0"/>
              <a:t>4</a:t>
            </a:r>
            <a:r>
              <a:rPr lang="en-US" dirty="0" smtClean="0"/>
              <a:t>Cl 0.9% -    -         -         170  -   170</a:t>
            </a:r>
          </a:p>
          <a:p>
            <a:r>
              <a:rPr lang="en-US" dirty="0" smtClean="0"/>
              <a:t>KPO</a:t>
            </a:r>
            <a:r>
              <a:rPr lang="en-US" baseline="-25000" dirty="0" smtClean="0"/>
              <a:t>4 </a:t>
            </a:r>
            <a:r>
              <a:rPr lang="en-US" dirty="0" smtClean="0"/>
              <a:t>20ml -     40      -            -     -     -   PO</a:t>
            </a:r>
            <a:r>
              <a:rPr lang="en-US" baseline="-25000" dirty="0" smtClean="0"/>
              <a:t>4</a:t>
            </a:r>
            <a:r>
              <a:rPr lang="en-US" dirty="0" smtClean="0"/>
              <a:t> 40</a:t>
            </a:r>
          </a:p>
          <a:p>
            <a:r>
              <a:rPr lang="en-US" dirty="0" smtClean="0"/>
              <a:t>(1 ampoule diluted  to 1 </a:t>
            </a:r>
            <a:r>
              <a:rPr lang="en-US" dirty="0" err="1" smtClean="0"/>
              <a:t>litre</a:t>
            </a:r>
            <a:r>
              <a:rPr lang="en-US" dirty="0" smtClean="0"/>
              <a:t>)</a:t>
            </a:r>
          </a:p>
          <a:p>
            <a:r>
              <a:rPr lang="en-US" dirty="0" err="1" smtClean="0"/>
              <a:t>Mmol</a:t>
            </a:r>
            <a:r>
              <a:rPr lang="en-US" dirty="0" smtClean="0"/>
              <a:t> in 1 </a:t>
            </a:r>
            <a:r>
              <a:rPr lang="en-US" dirty="0" err="1" smtClean="0"/>
              <a:t>gm</a:t>
            </a:r>
            <a:endParaRPr lang="en-US" dirty="0" smtClean="0"/>
          </a:p>
          <a:p>
            <a:r>
              <a:rPr lang="en-US" dirty="0" smtClean="0"/>
              <a:t>NHCl</a:t>
            </a:r>
            <a:r>
              <a:rPr lang="en-US" baseline="-25000" dirty="0" smtClean="0"/>
              <a:t>4</a:t>
            </a:r>
            <a:r>
              <a:rPr lang="en-US" dirty="0" smtClean="0"/>
              <a:t> -18.7, CaCl</a:t>
            </a:r>
            <a:r>
              <a:rPr lang="en-US" baseline="-25000" dirty="0" smtClean="0"/>
              <a:t>2</a:t>
            </a:r>
            <a:r>
              <a:rPr lang="en-US" dirty="0" smtClean="0"/>
              <a:t> -6.8Ca Cl13.6, KHCO</a:t>
            </a:r>
            <a:r>
              <a:rPr lang="en-US" baseline="-25000" dirty="0" smtClean="0"/>
              <a:t>3</a:t>
            </a:r>
            <a:r>
              <a:rPr lang="en-US" dirty="0" smtClean="0"/>
              <a:t> -10,</a:t>
            </a:r>
          </a:p>
          <a:p>
            <a:r>
              <a:rPr lang="en-US" dirty="0" err="1" smtClean="0"/>
              <a:t>KCl</a:t>
            </a:r>
            <a:r>
              <a:rPr lang="en-US" dirty="0" smtClean="0"/>
              <a:t> 13.4, NaHCO</a:t>
            </a:r>
            <a:r>
              <a:rPr lang="en-US" baseline="-25000" dirty="0" smtClean="0"/>
              <a:t>3</a:t>
            </a:r>
            <a:r>
              <a:rPr lang="en-US" dirty="0" smtClean="0"/>
              <a:t> – 11.9</a:t>
            </a:r>
            <a:endParaRPr lang="en-US" dirty="0"/>
          </a:p>
        </p:txBody>
      </p:sp>
    </p:spTree>
    <p:extLst>
      <p:ext uri="{BB962C8B-B14F-4D97-AF65-F5344CB8AC3E}">
        <p14:creationId xmlns:p14="http://schemas.microsoft.com/office/powerpoint/2010/main" val="3593212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ELECTROLYTE PREPS-</a:t>
            </a:r>
            <a:r>
              <a:rPr lang="en-US" dirty="0" err="1" smtClean="0"/>
              <a:t>mEq</a:t>
            </a:r>
            <a:r>
              <a:rPr lang="en-US" dirty="0" smtClean="0"/>
              <a:t>/l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PREP         FORM       Na   K   NH</a:t>
            </a:r>
            <a:r>
              <a:rPr lang="en-US" baseline="-25000" dirty="0" smtClean="0"/>
              <a:t>4</a:t>
            </a:r>
            <a:r>
              <a:rPr lang="en-US" dirty="0" smtClean="0"/>
              <a:t>  </a:t>
            </a:r>
            <a:r>
              <a:rPr lang="en-US" dirty="0" err="1" smtClean="0"/>
              <a:t>Ca</a:t>
            </a:r>
            <a:r>
              <a:rPr lang="en-US" dirty="0" smtClean="0"/>
              <a:t>   </a:t>
            </a:r>
            <a:r>
              <a:rPr lang="en-US" dirty="0" err="1" smtClean="0"/>
              <a:t>Cl</a:t>
            </a:r>
            <a:r>
              <a:rPr lang="en-US" dirty="0" smtClean="0"/>
              <a:t>   HCO</a:t>
            </a:r>
            <a:r>
              <a:rPr lang="en-US" baseline="-25000" dirty="0" smtClean="0"/>
              <a:t>3 </a:t>
            </a:r>
            <a:r>
              <a:rPr lang="en-US" dirty="0" smtClean="0"/>
              <a:t> </a:t>
            </a:r>
          </a:p>
          <a:p>
            <a:r>
              <a:rPr lang="en-US" dirty="0" err="1" smtClean="0"/>
              <a:t>NaCl</a:t>
            </a:r>
            <a:r>
              <a:rPr lang="en-US" dirty="0" smtClean="0"/>
              <a:t>          salt            17    -     -        -     17    -</a:t>
            </a:r>
          </a:p>
          <a:p>
            <a:r>
              <a:rPr lang="en-US" dirty="0" smtClean="0"/>
              <a:t>NaHCO</a:t>
            </a:r>
            <a:r>
              <a:rPr lang="en-US" baseline="-25000" dirty="0" smtClean="0"/>
              <a:t>3</a:t>
            </a:r>
            <a:r>
              <a:rPr lang="en-US" dirty="0" smtClean="0"/>
              <a:t>   salt            12    -     -        -       -     12</a:t>
            </a:r>
          </a:p>
          <a:p>
            <a:r>
              <a:rPr lang="en-US" dirty="0" err="1" smtClean="0"/>
              <a:t>KCl</a:t>
            </a:r>
            <a:r>
              <a:rPr lang="en-US" dirty="0" smtClean="0"/>
              <a:t>             salt             -     14   -        -     14     -</a:t>
            </a:r>
          </a:p>
          <a:p>
            <a:r>
              <a:rPr lang="en-US" dirty="0" smtClean="0"/>
              <a:t>K-triplex   Elixir(in 5ml)    15   -        -       -     15</a:t>
            </a:r>
          </a:p>
          <a:p>
            <a:r>
              <a:rPr lang="en-US" dirty="0" smtClean="0"/>
              <a:t>K </a:t>
            </a:r>
            <a:r>
              <a:rPr lang="en-US" dirty="0" err="1" smtClean="0"/>
              <a:t>gluconate</a:t>
            </a:r>
            <a:r>
              <a:rPr lang="en-US" dirty="0" smtClean="0"/>
              <a:t> </a:t>
            </a:r>
            <a:r>
              <a:rPr lang="en-US" dirty="0" err="1" smtClean="0"/>
              <a:t>Elix</a:t>
            </a:r>
            <a:r>
              <a:rPr lang="en-US" dirty="0" smtClean="0"/>
              <a:t>(in 5ml)   7    -        -        -     7</a:t>
            </a:r>
          </a:p>
          <a:p>
            <a:r>
              <a:rPr lang="en-US" dirty="0" err="1" smtClean="0"/>
              <a:t>Ca</a:t>
            </a:r>
            <a:r>
              <a:rPr lang="en-US" dirty="0" smtClean="0"/>
              <a:t> </a:t>
            </a:r>
            <a:r>
              <a:rPr lang="en-US" dirty="0" err="1" smtClean="0"/>
              <a:t>gluconate</a:t>
            </a:r>
            <a:r>
              <a:rPr lang="en-US" dirty="0" smtClean="0"/>
              <a:t> salt      -       -     -         4.5  -       -</a:t>
            </a:r>
          </a:p>
          <a:p>
            <a:r>
              <a:rPr lang="en-US" dirty="0" err="1" smtClean="0"/>
              <a:t>Ca</a:t>
            </a:r>
            <a:r>
              <a:rPr lang="en-US" dirty="0" smtClean="0"/>
              <a:t> lactate salt           -        -    -         10    -      -</a:t>
            </a:r>
          </a:p>
          <a:p>
            <a:r>
              <a:rPr lang="en-US" dirty="0" smtClean="0"/>
              <a:t>NH</a:t>
            </a:r>
            <a:r>
              <a:rPr lang="en-US" baseline="-25000" dirty="0" smtClean="0"/>
              <a:t>4</a:t>
            </a:r>
            <a:r>
              <a:rPr lang="en-US" dirty="0" smtClean="0"/>
              <a:t>Cl      salt            -        -    19        -    19    -</a:t>
            </a:r>
          </a:p>
          <a:p>
            <a:r>
              <a:rPr lang="en-US" dirty="0" err="1" smtClean="0"/>
              <a:t>Kayexalate</a:t>
            </a:r>
            <a:r>
              <a:rPr lang="en-US" dirty="0" smtClean="0"/>
              <a:t> salt         3   </a:t>
            </a:r>
            <a:endParaRPr lang="en-US" dirty="0"/>
          </a:p>
        </p:txBody>
      </p:sp>
    </p:spTree>
    <p:extLst>
      <p:ext uri="{BB962C8B-B14F-4D97-AF65-F5344CB8AC3E}">
        <p14:creationId xmlns:p14="http://schemas.microsoft.com/office/powerpoint/2010/main" val="1138412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1gm </a:t>
            </a:r>
            <a:r>
              <a:rPr lang="en-US" dirty="0" err="1" smtClean="0"/>
              <a:t>Kayexalate</a:t>
            </a:r>
            <a:r>
              <a:rPr lang="en-US" dirty="0" smtClean="0"/>
              <a:t> ion exchange resin, removes 1 </a:t>
            </a:r>
            <a:r>
              <a:rPr lang="en-US" dirty="0" err="1" smtClean="0"/>
              <a:t>mEq</a:t>
            </a:r>
            <a:r>
              <a:rPr lang="en-US" dirty="0"/>
              <a:t> </a:t>
            </a:r>
            <a:r>
              <a:rPr lang="en-US" dirty="0" smtClean="0"/>
              <a:t>of K and contributes 3 </a:t>
            </a:r>
            <a:r>
              <a:rPr lang="en-US" dirty="0" err="1" smtClean="0"/>
              <a:t>mEq</a:t>
            </a:r>
            <a:r>
              <a:rPr lang="en-US" dirty="0" smtClean="0"/>
              <a:t> Na to patient.</a:t>
            </a:r>
          </a:p>
          <a:p>
            <a:r>
              <a:rPr lang="en-US" dirty="0" err="1" smtClean="0"/>
              <a:t>NHCl</a:t>
            </a:r>
            <a:r>
              <a:rPr lang="en-US" dirty="0" smtClean="0"/>
              <a:t> converted to H</a:t>
            </a:r>
            <a:r>
              <a:rPr lang="en-US" baseline="30000" dirty="0" smtClean="0"/>
              <a:t>+</a:t>
            </a:r>
            <a:r>
              <a:rPr lang="en-US" dirty="0" smtClean="0"/>
              <a:t> in the body</a:t>
            </a:r>
            <a:endParaRPr lang="en-US" dirty="0"/>
          </a:p>
        </p:txBody>
      </p:sp>
    </p:spTree>
    <p:extLst>
      <p:ext uri="{BB962C8B-B14F-4D97-AF65-F5344CB8AC3E}">
        <p14:creationId xmlns:p14="http://schemas.microsoft.com/office/powerpoint/2010/main" val="4011109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DEXTROSE SOLUTIONS</a:t>
            </a:r>
            <a:endParaRPr lang="en-US" dirty="0"/>
          </a:p>
        </p:txBody>
      </p:sp>
      <p:sp>
        <p:nvSpPr>
          <p:cNvPr id="3" name="Content Placeholder 2"/>
          <p:cNvSpPr>
            <a:spLocks noGrp="1"/>
          </p:cNvSpPr>
          <p:nvPr>
            <p:ph idx="1"/>
          </p:nvPr>
        </p:nvSpPr>
        <p:spPr/>
        <p:txBody>
          <a:bodyPr/>
          <a:lstStyle/>
          <a:p>
            <a:r>
              <a:rPr lang="en-US" dirty="0" smtClean="0"/>
              <a:t>FLUID                </a:t>
            </a:r>
            <a:r>
              <a:rPr lang="en-US" dirty="0" err="1" smtClean="0"/>
              <a:t>Osmolarity</a:t>
            </a:r>
            <a:r>
              <a:rPr lang="en-US" dirty="0" smtClean="0"/>
              <a:t>  glucose    </a:t>
            </a:r>
          </a:p>
          <a:p>
            <a:r>
              <a:rPr lang="en-US" dirty="0" smtClean="0"/>
              <a:t>                          (</a:t>
            </a:r>
            <a:r>
              <a:rPr lang="en-US" dirty="0" err="1" smtClean="0"/>
              <a:t>mOsm</a:t>
            </a:r>
            <a:r>
              <a:rPr lang="en-US" dirty="0" smtClean="0"/>
              <a:t>/Kg)     (g/L)</a:t>
            </a:r>
          </a:p>
          <a:p>
            <a:r>
              <a:rPr lang="en-US" dirty="0" smtClean="0"/>
              <a:t>5% Dextrose     252                 50</a:t>
            </a:r>
          </a:p>
          <a:p>
            <a:r>
              <a:rPr lang="en-US" dirty="0" smtClean="0"/>
              <a:t>10% Dextrose   505                 100</a:t>
            </a:r>
          </a:p>
          <a:p>
            <a:r>
              <a:rPr lang="en-US" dirty="0" smtClean="0"/>
              <a:t>20% Dextrose                           200</a:t>
            </a:r>
          </a:p>
          <a:p>
            <a:r>
              <a:rPr lang="en-US" dirty="0" smtClean="0"/>
              <a:t>50% Dextrose   2520               500</a:t>
            </a:r>
          </a:p>
          <a:p>
            <a:endParaRPr lang="en-US" dirty="0"/>
          </a:p>
        </p:txBody>
      </p:sp>
    </p:spTree>
    <p:extLst>
      <p:ext uri="{BB962C8B-B14F-4D97-AF65-F5344CB8AC3E}">
        <p14:creationId xmlns:p14="http://schemas.microsoft.com/office/powerpoint/2010/main" val="4071876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PLASMA EXPANDERS</a:t>
            </a:r>
            <a:endParaRPr lang="en-GB" dirty="0"/>
          </a:p>
        </p:txBody>
      </p:sp>
      <p:sp>
        <p:nvSpPr>
          <p:cNvPr id="3" name="Content Placeholder 2"/>
          <p:cNvSpPr>
            <a:spLocks noGrp="1"/>
          </p:cNvSpPr>
          <p:nvPr>
            <p:ph idx="1"/>
          </p:nvPr>
        </p:nvSpPr>
        <p:spPr/>
        <p:txBody>
          <a:bodyPr>
            <a:normAutofit lnSpcReduction="10000"/>
          </a:bodyPr>
          <a:lstStyle/>
          <a:p>
            <a:r>
              <a:rPr lang="en-GB" dirty="0" smtClean="0"/>
              <a:t>1. Plasma  - FFP 4.5%</a:t>
            </a:r>
          </a:p>
          <a:p>
            <a:r>
              <a:rPr lang="en-GB" dirty="0" smtClean="0"/>
              <a:t>2. Albumin – isotonic 4-5%, hypertonic 15-25%</a:t>
            </a:r>
          </a:p>
          <a:p>
            <a:r>
              <a:rPr lang="en-GB" dirty="0" smtClean="0"/>
              <a:t>Correct dehydration when giving concentrated solutions. </a:t>
            </a:r>
          </a:p>
          <a:p>
            <a:r>
              <a:rPr lang="en-GB" dirty="0" smtClean="0"/>
              <a:t>Used in severe </a:t>
            </a:r>
            <a:r>
              <a:rPr lang="en-GB" dirty="0" err="1" smtClean="0"/>
              <a:t>hypoproteinemia</a:t>
            </a:r>
            <a:r>
              <a:rPr lang="en-GB" dirty="0" smtClean="0"/>
              <a:t> especially when associated with low blood volume.</a:t>
            </a:r>
          </a:p>
          <a:p>
            <a:r>
              <a:rPr lang="en-GB" dirty="0" smtClean="0"/>
              <a:t>Isotonic solutions in burns, </a:t>
            </a:r>
            <a:r>
              <a:rPr lang="en-GB" dirty="0" err="1" smtClean="0"/>
              <a:t>pacreatitis</a:t>
            </a:r>
            <a:r>
              <a:rPr lang="en-GB" dirty="0" smtClean="0"/>
              <a:t>, trauma, surgery complications, plasma exchange.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Concentrated solutions in severe </a:t>
            </a:r>
            <a:r>
              <a:rPr lang="en-US" dirty="0" err="1" smtClean="0"/>
              <a:t>hypoalbuminemia</a:t>
            </a:r>
            <a:r>
              <a:rPr lang="en-US" dirty="0" smtClean="0"/>
              <a:t> associated with low plasma volume and generalized edema where salt and water restriction is required and plasma volume expansion is required</a:t>
            </a:r>
          </a:p>
          <a:p>
            <a:r>
              <a:rPr lang="en-US" dirty="0" smtClean="0"/>
              <a:t>Adjunct in treating </a:t>
            </a:r>
            <a:r>
              <a:rPr lang="en-US" dirty="0" err="1" smtClean="0"/>
              <a:t>hyperbilirubinemia</a:t>
            </a:r>
            <a:r>
              <a:rPr lang="en-US" dirty="0" smtClean="0"/>
              <a:t> by plasma exchange transfusion in newborns</a:t>
            </a:r>
          </a:p>
          <a:p>
            <a:r>
              <a:rPr lang="en-US" dirty="0" smtClean="0"/>
              <a:t>CONTRAINDICATIONS – CCF, severe anemia</a:t>
            </a:r>
            <a:endParaRPr lang="en-US" dirty="0"/>
          </a:p>
        </p:txBody>
      </p:sp>
    </p:spTree>
    <p:extLst>
      <p:ext uri="{BB962C8B-B14F-4D97-AF65-F5344CB8AC3E}">
        <p14:creationId xmlns:p14="http://schemas.microsoft.com/office/powerpoint/2010/main" val="423137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Total body water 600mls/Kg</a:t>
            </a:r>
          </a:p>
          <a:p>
            <a:r>
              <a:rPr lang="en-US" dirty="0" smtClean="0"/>
              <a:t>The most important determinant of extracellular fluid volume is the sodium content. Abnormalities in ECF volume are due to loss or gain of sodium and an accompanying gain or loss of water.</a:t>
            </a:r>
            <a:endParaRPr lang="en-US" dirty="0"/>
          </a:p>
        </p:txBody>
      </p:sp>
    </p:spTree>
    <p:extLst>
      <p:ext uri="{BB962C8B-B14F-4D97-AF65-F5344CB8AC3E}">
        <p14:creationId xmlns:p14="http://schemas.microsoft.com/office/powerpoint/2010/main" val="4221179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Adverse effects;</a:t>
            </a:r>
          </a:p>
          <a:p>
            <a:r>
              <a:rPr lang="en-US" dirty="0" smtClean="0"/>
              <a:t>Hypersensitivity reactions with nausea, vomiting, increased salivation, fever, tachycardia, hypotension, chills.</a:t>
            </a:r>
            <a:endParaRPr lang="en-US" dirty="0"/>
          </a:p>
        </p:txBody>
      </p:sp>
    </p:spTree>
    <p:extLst>
      <p:ext uri="{BB962C8B-B14F-4D97-AF65-F5344CB8AC3E}">
        <p14:creationId xmlns:p14="http://schemas.microsoft.com/office/powerpoint/2010/main" val="2120933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a:t>2. Plasma substitutes </a:t>
            </a:r>
            <a:endParaRPr lang="en-GB" dirty="0" smtClean="0"/>
          </a:p>
          <a:p>
            <a:r>
              <a:rPr lang="en-GB" dirty="0" smtClean="0"/>
              <a:t>Used to expand and maintain </a:t>
            </a:r>
            <a:r>
              <a:rPr lang="en-GB" dirty="0" err="1" smtClean="0"/>
              <a:t>bloo</a:t>
            </a:r>
            <a:r>
              <a:rPr lang="en-GB" dirty="0" smtClean="0"/>
              <a:t> d volume in shock situations, like burns, </a:t>
            </a:r>
            <a:r>
              <a:rPr lang="en-GB" dirty="0" err="1" smtClean="0"/>
              <a:t>septicemia</a:t>
            </a:r>
            <a:r>
              <a:rPr lang="en-GB" dirty="0" smtClean="0"/>
              <a:t>, </a:t>
            </a:r>
            <a:r>
              <a:rPr lang="en-GB" dirty="0" err="1" smtClean="0"/>
              <a:t>hemorrhage</a:t>
            </a:r>
            <a:endParaRPr lang="en-GB" dirty="0"/>
          </a:p>
          <a:p>
            <a:r>
              <a:rPr lang="en-GB" dirty="0" smtClean="0"/>
              <a:t>A) </a:t>
            </a:r>
            <a:r>
              <a:rPr lang="en-GB" dirty="0" err="1" smtClean="0"/>
              <a:t>Dextrans</a:t>
            </a:r>
            <a:r>
              <a:rPr lang="en-GB" dirty="0" smtClean="0"/>
              <a:t> - 40</a:t>
            </a:r>
            <a:r>
              <a:rPr lang="en-GB" dirty="0"/>
              <a:t>, 70, 110 in 5% Dextrose or </a:t>
            </a:r>
            <a:r>
              <a:rPr lang="en-GB" dirty="0" smtClean="0"/>
              <a:t>N/S</a:t>
            </a:r>
          </a:p>
          <a:p>
            <a:r>
              <a:rPr lang="en-GB" dirty="0" smtClean="0"/>
              <a:t>Dextran 70 mainly to expand blood volume</a:t>
            </a:r>
          </a:p>
          <a:p>
            <a:r>
              <a:rPr lang="en-GB" dirty="0" smtClean="0"/>
              <a:t>Dextran 40 used mainly to improve blood flow</a:t>
            </a:r>
            <a:endParaRPr lang="en-GB" dirty="0"/>
          </a:p>
          <a:p>
            <a:r>
              <a:rPr lang="en-GB" dirty="0" smtClean="0"/>
              <a:t>In ischemic limbs disease</a:t>
            </a:r>
            <a:endParaRPr lang="en-GB" dirty="0"/>
          </a:p>
          <a:p>
            <a:endParaRPr lang="en-US" dirty="0"/>
          </a:p>
        </p:txBody>
      </p:sp>
    </p:spTree>
    <p:extLst>
      <p:ext uri="{BB962C8B-B14F-4D97-AF65-F5344CB8AC3E}">
        <p14:creationId xmlns:p14="http://schemas.microsoft.com/office/powerpoint/2010/main" val="3303426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Both have been used prophylactically for thromboembolism</a:t>
            </a:r>
          </a:p>
          <a:p>
            <a:r>
              <a:rPr lang="en-US" dirty="0" smtClean="0"/>
              <a:t>May interfere with blood grouping and biochemical measurements</a:t>
            </a:r>
          </a:p>
          <a:p>
            <a:r>
              <a:rPr lang="en-US" dirty="0" smtClean="0"/>
              <a:t>Dose initially 500-1000 </a:t>
            </a:r>
            <a:r>
              <a:rPr lang="en-US" dirty="0" err="1" smtClean="0"/>
              <a:t>mls</a:t>
            </a:r>
            <a:r>
              <a:rPr lang="en-US" dirty="0" smtClean="0"/>
              <a:t> repeated PRN.</a:t>
            </a:r>
            <a:endParaRPr lang="en-US" dirty="0"/>
          </a:p>
        </p:txBody>
      </p:sp>
    </p:spTree>
    <p:extLst>
      <p:ext uri="{BB962C8B-B14F-4D97-AF65-F5344CB8AC3E}">
        <p14:creationId xmlns:p14="http://schemas.microsoft.com/office/powerpoint/2010/main" val="1498001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3528" y="2132856"/>
            <a:ext cx="8661648" cy="3805883"/>
          </a:xfrm>
        </p:spPr>
        <p:txBody>
          <a:bodyPr>
            <a:normAutofit/>
          </a:bodyPr>
          <a:lstStyle/>
          <a:p>
            <a:r>
              <a:rPr lang="en-GB" dirty="0" smtClean="0"/>
              <a:t>B) </a:t>
            </a:r>
            <a:r>
              <a:rPr lang="en-GB" dirty="0" err="1" smtClean="0"/>
              <a:t>Gelatins</a:t>
            </a:r>
            <a:r>
              <a:rPr lang="en-GB" dirty="0" smtClean="0"/>
              <a:t> (</a:t>
            </a:r>
            <a:r>
              <a:rPr lang="en-GB" dirty="0" err="1" smtClean="0"/>
              <a:t>hemacel</a:t>
            </a:r>
            <a:r>
              <a:rPr lang="en-GB" dirty="0" smtClean="0"/>
              <a:t>) </a:t>
            </a:r>
            <a:r>
              <a:rPr lang="en-GB" dirty="0"/>
              <a:t>– 3.5 – 4% </a:t>
            </a:r>
            <a:r>
              <a:rPr lang="en-GB" dirty="0" smtClean="0"/>
              <a:t>solution. </a:t>
            </a:r>
          </a:p>
          <a:p>
            <a:r>
              <a:rPr lang="en-GB" dirty="0" err="1" smtClean="0"/>
              <a:t>Polygeline</a:t>
            </a:r>
            <a:r>
              <a:rPr lang="en-GB" dirty="0" smtClean="0"/>
              <a:t> 40mg, Na 145, </a:t>
            </a:r>
            <a:r>
              <a:rPr lang="en-GB" dirty="0" err="1" smtClean="0"/>
              <a:t>Cl</a:t>
            </a:r>
            <a:r>
              <a:rPr lang="en-GB" dirty="0" smtClean="0"/>
              <a:t> 145 </a:t>
            </a:r>
            <a:r>
              <a:rPr lang="en-GB" dirty="0" err="1" smtClean="0"/>
              <a:t>mmol</a:t>
            </a:r>
            <a:r>
              <a:rPr lang="en-GB" dirty="0" smtClean="0"/>
              <a:t>/l, K 5.1, </a:t>
            </a:r>
            <a:r>
              <a:rPr lang="en-GB" dirty="0" err="1" smtClean="0"/>
              <a:t>Ca</a:t>
            </a:r>
            <a:r>
              <a:rPr lang="en-GB" dirty="0" smtClean="0"/>
              <a:t> 6.25 </a:t>
            </a:r>
            <a:r>
              <a:rPr lang="en-GB" dirty="0" err="1" smtClean="0"/>
              <a:t>mmol</a:t>
            </a:r>
            <a:r>
              <a:rPr lang="en-GB" dirty="0" smtClean="0"/>
              <a:t>/l.</a:t>
            </a:r>
          </a:p>
          <a:p>
            <a:r>
              <a:rPr lang="en-GB" dirty="0" smtClean="0"/>
              <a:t>Used in low blood volume. Partially degraded.</a:t>
            </a:r>
            <a:endParaRPr lang="en-GB" dirty="0"/>
          </a:p>
        </p:txBody>
      </p:sp>
    </p:spTree>
    <p:extLst>
      <p:ext uri="{BB962C8B-B14F-4D97-AF65-F5344CB8AC3E}">
        <p14:creationId xmlns:p14="http://schemas.microsoft.com/office/powerpoint/2010/main" val="3635087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Esterified starches</a:t>
            </a:r>
            <a:endParaRPr lang="en-US" dirty="0"/>
          </a:p>
        </p:txBody>
      </p:sp>
      <p:sp>
        <p:nvSpPr>
          <p:cNvPr id="3" name="Content Placeholder 2"/>
          <p:cNvSpPr>
            <a:spLocks noGrp="1"/>
          </p:cNvSpPr>
          <p:nvPr>
            <p:ph idx="1"/>
          </p:nvPr>
        </p:nvSpPr>
        <p:spPr/>
        <p:txBody>
          <a:bodyPr>
            <a:normAutofit/>
          </a:bodyPr>
          <a:lstStyle/>
          <a:p>
            <a:r>
              <a:rPr lang="en-GB" dirty="0" smtClean="0"/>
              <a:t> Starch composed of &gt; 90% amylopectin esterified with </a:t>
            </a:r>
            <a:r>
              <a:rPr lang="en-GB" dirty="0" err="1" smtClean="0"/>
              <a:t>hydroxyethyl</a:t>
            </a:r>
            <a:r>
              <a:rPr lang="en-GB" dirty="0" smtClean="0"/>
              <a:t> groups. </a:t>
            </a:r>
          </a:p>
          <a:p>
            <a:r>
              <a:rPr lang="en-GB" dirty="0" smtClean="0"/>
              <a:t>Used in low blood volume.</a:t>
            </a:r>
          </a:p>
          <a:p>
            <a:r>
              <a:rPr lang="en-GB" dirty="0" smtClean="0"/>
              <a:t>i) </a:t>
            </a:r>
            <a:r>
              <a:rPr lang="en-GB" dirty="0" err="1" smtClean="0"/>
              <a:t>Voluven</a:t>
            </a:r>
            <a:r>
              <a:rPr lang="en-GB" dirty="0" smtClean="0"/>
              <a:t> - 6%  </a:t>
            </a:r>
            <a:r>
              <a:rPr lang="en-GB" dirty="0" err="1"/>
              <a:t>hydroxy</a:t>
            </a:r>
            <a:r>
              <a:rPr lang="en-GB" dirty="0"/>
              <a:t> ethyl starch</a:t>
            </a:r>
            <a:r>
              <a:rPr lang="en-GB" dirty="0" smtClean="0"/>
              <a:t>, 0.9% </a:t>
            </a:r>
            <a:r>
              <a:rPr lang="en-GB" dirty="0" err="1" smtClean="0"/>
              <a:t>NaCl</a:t>
            </a:r>
            <a:r>
              <a:rPr lang="en-GB" dirty="0" smtClean="0"/>
              <a:t> infusion</a:t>
            </a:r>
          </a:p>
          <a:p>
            <a:r>
              <a:rPr lang="en-GB" dirty="0" smtClean="0"/>
              <a:t>Dose </a:t>
            </a:r>
            <a:r>
              <a:rPr lang="en-GB" dirty="0" err="1" smtClean="0"/>
              <a:t>upto</a:t>
            </a:r>
            <a:r>
              <a:rPr lang="en-GB" dirty="0" smtClean="0"/>
              <a:t> 33mls/kg daily</a:t>
            </a:r>
          </a:p>
          <a:p>
            <a:r>
              <a:rPr lang="en-GB" dirty="0" smtClean="0"/>
              <a:t> ii) </a:t>
            </a:r>
            <a:r>
              <a:rPr lang="en-GB" dirty="0" err="1" smtClean="0"/>
              <a:t>Penta</a:t>
            </a:r>
            <a:r>
              <a:rPr lang="en-GB" dirty="0" smtClean="0"/>
              <a:t> starch (</a:t>
            </a:r>
            <a:r>
              <a:rPr lang="en-GB" dirty="0" err="1" smtClean="0"/>
              <a:t>Haes</a:t>
            </a:r>
            <a:r>
              <a:rPr lang="en-GB" dirty="0" smtClean="0"/>
              <a:t>, </a:t>
            </a:r>
            <a:r>
              <a:rPr lang="en-GB" dirty="0" err="1" smtClean="0"/>
              <a:t>steril</a:t>
            </a:r>
            <a:r>
              <a:rPr lang="en-GB" dirty="0" smtClean="0"/>
              <a:t>, </a:t>
            </a:r>
            <a:r>
              <a:rPr lang="en-GB" dirty="0" err="1" smtClean="0"/>
              <a:t>hemohes</a:t>
            </a:r>
            <a:r>
              <a:rPr lang="en-GB" dirty="0" smtClean="0"/>
              <a:t>)</a:t>
            </a:r>
          </a:p>
          <a:p>
            <a:r>
              <a:rPr lang="en-GB" dirty="0" smtClean="0"/>
              <a:t>6%, 10% </a:t>
            </a:r>
            <a:r>
              <a:rPr lang="en-GB" dirty="0" err="1" smtClean="0"/>
              <a:t>pentastarch</a:t>
            </a:r>
            <a:r>
              <a:rPr lang="en-GB" dirty="0" smtClean="0"/>
              <a:t> in N/S</a:t>
            </a:r>
            <a:endParaRPr lang="en-GB" dirty="0"/>
          </a:p>
          <a:p>
            <a:endParaRPr lang="en-US" dirty="0"/>
          </a:p>
        </p:txBody>
      </p:sp>
    </p:spTree>
    <p:extLst>
      <p:ext uri="{BB962C8B-B14F-4D97-AF65-F5344CB8AC3E}">
        <p14:creationId xmlns:p14="http://schemas.microsoft.com/office/powerpoint/2010/main" val="9312907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Dose – 6% </a:t>
            </a:r>
            <a:r>
              <a:rPr lang="en-US" dirty="0" err="1" smtClean="0"/>
              <a:t>upto</a:t>
            </a:r>
            <a:r>
              <a:rPr lang="en-US" dirty="0" smtClean="0"/>
              <a:t> 2500mls/d</a:t>
            </a:r>
          </a:p>
          <a:p>
            <a:r>
              <a:rPr lang="en-US" dirty="0"/>
              <a:t> </a:t>
            </a:r>
            <a:r>
              <a:rPr lang="en-US" dirty="0" smtClean="0"/>
              <a:t>          - 10% </a:t>
            </a:r>
            <a:r>
              <a:rPr lang="en-US" dirty="0" err="1" smtClean="0"/>
              <a:t>upto</a:t>
            </a:r>
            <a:r>
              <a:rPr lang="en-US" dirty="0" smtClean="0"/>
              <a:t> 1500mls/d</a:t>
            </a:r>
          </a:p>
          <a:p>
            <a:r>
              <a:rPr lang="en-US" dirty="0" smtClean="0"/>
              <a:t>Iii) </a:t>
            </a:r>
            <a:r>
              <a:rPr lang="en-US" dirty="0" err="1" smtClean="0"/>
              <a:t>Hexastarch</a:t>
            </a:r>
            <a:r>
              <a:rPr lang="en-US" dirty="0" smtClean="0"/>
              <a:t> (</a:t>
            </a:r>
            <a:r>
              <a:rPr lang="en-US" dirty="0" err="1" smtClean="0"/>
              <a:t>eloHaes</a:t>
            </a:r>
            <a:r>
              <a:rPr lang="en-US" dirty="0" smtClean="0"/>
              <a:t>)</a:t>
            </a:r>
          </a:p>
          <a:p>
            <a:r>
              <a:rPr lang="en-US" dirty="0" smtClean="0"/>
              <a:t>6% </a:t>
            </a:r>
            <a:r>
              <a:rPr lang="en-US" dirty="0" err="1" smtClean="0"/>
              <a:t>hexastarch</a:t>
            </a:r>
            <a:r>
              <a:rPr lang="en-US" dirty="0" smtClean="0"/>
              <a:t> in N/S</a:t>
            </a:r>
          </a:p>
          <a:p>
            <a:r>
              <a:rPr lang="en-US" dirty="0" smtClean="0"/>
              <a:t>Dose 500-1000mls daily, max 1500mls/d.</a:t>
            </a:r>
            <a:endParaRPr lang="en-US" dirty="0"/>
          </a:p>
        </p:txBody>
      </p:sp>
    </p:spTree>
    <p:extLst>
      <p:ext uri="{BB962C8B-B14F-4D97-AF65-F5344CB8AC3E}">
        <p14:creationId xmlns:p14="http://schemas.microsoft.com/office/powerpoint/2010/main" val="3883357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BODY FLUID COMPOSITION</a:t>
            </a:r>
            <a:endParaRPr lang="en-GB" dirty="0"/>
          </a:p>
        </p:txBody>
      </p:sp>
      <p:sp>
        <p:nvSpPr>
          <p:cNvPr id="3" name="Content Placeholder 2"/>
          <p:cNvSpPr>
            <a:spLocks noGrp="1"/>
          </p:cNvSpPr>
          <p:nvPr>
            <p:ph idx="1"/>
          </p:nvPr>
        </p:nvSpPr>
        <p:spPr/>
        <p:txBody>
          <a:bodyPr>
            <a:normAutofit lnSpcReduction="10000"/>
          </a:bodyPr>
          <a:lstStyle/>
          <a:p>
            <a:r>
              <a:rPr lang="en-GB" dirty="0" smtClean="0"/>
              <a:t>ION   INTRACELLULAR EXTRACELLULAR(</a:t>
            </a:r>
            <a:r>
              <a:rPr lang="en-GB" dirty="0" err="1" smtClean="0"/>
              <a:t>Meq</a:t>
            </a:r>
            <a:r>
              <a:rPr lang="en-GB" dirty="0" smtClean="0"/>
              <a:t>/l)</a:t>
            </a:r>
          </a:p>
          <a:p>
            <a:r>
              <a:rPr lang="en-GB" dirty="0" smtClean="0"/>
              <a:t>Na            10                           140</a:t>
            </a:r>
          </a:p>
          <a:p>
            <a:r>
              <a:rPr lang="en-GB" dirty="0" smtClean="0"/>
              <a:t>K               150                         4</a:t>
            </a:r>
          </a:p>
          <a:p>
            <a:r>
              <a:rPr lang="en-GB" dirty="0" smtClean="0"/>
              <a:t>Ca              -                              5</a:t>
            </a:r>
          </a:p>
          <a:p>
            <a:r>
              <a:rPr lang="en-GB" dirty="0" smtClean="0"/>
              <a:t>Mg            40                           2</a:t>
            </a:r>
          </a:p>
          <a:p>
            <a:r>
              <a:rPr lang="en-GB" dirty="0" err="1" smtClean="0"/>
              <a:t>Cl</a:t>
            </a:r>
            <a:r>
              <a:rPr lang="en-GB" dirty="0" smtClean="0"/>
              <a:t>               -                             102</a:t>
            </a:r>
          </a:p>
          <a:p>
            <a:r>
              <a:rPr lang="en-GB" dirty="0" smtClean="0"/>
              <a:t>HCO</a:t>
            </a:r>
            <a:r>
              <a:rPr lang="en-GB" baseline="-25000" dirty="0" smtClean="0"/>
              <a:t>3</a:t>
            </a:r>
            <a:r>
              <a:rPr lang="en-GB" dirty="0" smtClean="0"/>
              <a:t>       10                           26</a:t>
            </a:r>
          </a:p>
          <a:p>
            <a:r>
              <a:rPr lang="en-GB" dirty="0" smtClean="0"/>
              <a:t>PO</a:t>
            </a:r>
            <a:r>
              <a:rPr lang="en-GB" baseline="-25000" dirty="0" smtClean="0"/>
              <a:t>4</a:t>
            </a:r>
            <a:r>
              <a:rPr lang="en-GB" dirty="0" smtClean="0"/>
              <a:t>, SO</a:t>
            </a:r>
            <a:r>
              <a:rPr lang="en-GB" baseline="-25000" dirty="0" smtClean="0"/>
              <a:t>4</a:t>
            </a:r>
            <a:r>
              <a:rPr lang="en-GB" dirty="0" smtClean="0"/>
              <a:t>  150                        3</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ION  INTRACELLULAR EXTRACELLULAR(</a:t>
            </a:r>
            <a:r>
              <a:rPr lang="en-GB" dirty="0" err="1" smtClean="0"/>
              <a:t>Meq</a:t>
            </a:r>
            <a:r>
              <a:rPr lang="en-GB" dirty="0" smtClean="0"/>
              <a:t>/L)</a:t>
            </a:r>
          </a:p>
          <a:p>
            <a:r>
              <a:rPr lang="en-GB" dirty="0" smtClean="0"/>
              <a:t>Organic ions -                        5</a:t>
            </a:r>
          </a:p>
          <a:p>
            <a:r>
              <a:rPr lang="en-GB" dirty="0" smtClean="0"/>
              <a:t>Proteins       40                      15</a:t>
            </a:r>
          </a:p>
          <a:p>
            <a:endParaRPr lang="en-GB" dirty="0" smtClean="0"/>
          </a:p>
          <a:p>
            <a:r>
              <a:rPr lang="en-GB" dirty="0" smtClean="0"/>
              <a:t>Variations occur in various body fluids.</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NORMAL DAILY REQUIREMENTS</a:t>
            </a:r>
            <a:endParaRPr lang="en-GB" dirty="0"/>
          </a:p>
        </p:txBody>
      </p:sp>
      <p:sp>
        <p:nvSpPr>
          <p:cNvPr id="3" name="Content Placeholder 2"/>
          <p:cNvSpPr>
            <a:spLocks noGrp="1"/>
          </p:cNvSpPr>
          <p:nvPr>
            <p:ph idx="1"/>
          </p:nvPr>
        </p:nvSpPr>
        <p:spPr/>
        <p:txBody>
          <a:bodyPr>
            <a:normAutofit/>
          </a:bodyPr>
          <a:lstStyle/>
          <a:p>
            <a:r>
              <a:rPr lang="en-GB" dirty="0" smtClean="0"/>
              <a:t>Water    - 2-3 litres/d</a:t>
            </a:r>
          </a:p>
          <a:p>
            <a:r>
              <a:rPr lang="en-GB" dirty="0" smtClean="0"/>
              <a:t>Water as fluid 1200mls, water as food 1000 </a:t>
            </a:r>
            <a:r>
              <a:rPr lang="en-GB" dirty="0" err="1" smtClean="0"/>
              <a:t>mls</a:t>
            </a:r>
            <a:r>
              <a:rPr lang="en-GB" dirty="0" smtClean="0"/>
              <a:t>, water of metabolism 300mls.</a:t>
            </a:r>
          </a:p>
          <a:p>
            <a:r>
              <a:rPr lang="en-GB" dirty="0" smtClean="0"/>
              <a:t>Na           - 4g/d (75 </a:t>
            </a:r>
            <a:r>
              <a:rPr lang="en-GB" dirty="0" err="1" smtClean="0"/>
              <a:t>mmol</a:t>
            </a:r>
            <a:r>
              <a:rPr lang="en-GB" dirty="0" smtClean="0"/>
              <a:t>), range 80-150mEq</a:t>
            </a:r>
          </a:p>
          <a:p>
            <a:r>
              <a:rPr lang="en-GB" dirty="0" smtClean="0"/>
              <a:t>K             - 80 -150 </a:t>
            </a:r>
            <a:r>
              <a:rPr lang="en-GB" dirty="0" err="1" smtClean="0"/>
              <a:t>meq</a:t>
            </a:r>
            <a:r>
              <a:rPr lang="en-GB" dirty="0" smtClean="0"/>
              <a:t>/d</a:t>
            </a:r>
          </a:p>
          <a:p>
            <a:r>
              <a:rPr lang="en-GB" dirty="0" smtClean="0"/>
              <a:t>Ca</a:t>
            </a:r>
          </a:p>
          <a:p>
            <a:r>
              <a:rPr lang="en-GB" dirty="0" err="1" smtClean="0"/>
              <a:t>Cl</a:t>
            </a:r>
            <a:r>
              <a:rPr lang="en-GB" dirty="0" smtClean="0"/>
              <a:t>            - 75 </a:t>
            </a:r>
            <a:r>
              <a:rPr lang="en-GB" dirty="0" err="1" smtClean="0"/>
              <a:t>mmol</a:t>
            </a:r>
            <a:r>
              <a:rPr lang="en-GB" dirty="0" smtClean="0"/>
              <a:t>/d</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Nitrogen   - 13g</a:t>
            </a:r>
          </a:p>
          <a:p>
            <a:r>
              <a:rPr lang="en-GB" dirty="0" smtClean="0"/>
              <a:t>Non-volatile acid – 70 </a:t>
            </a:r>
            <a:r>
              <a:rPr lang="en-GB" dirty="0" err="1" smtClean="0"/>
              <a:t>Meq</a:t>
            </a:r>
            <a:r>
              <a:rPr lang="en-GB" dirty="0" smtClean="0"/>
              <a:t>/D</a:t>
            </a:r>
          </a:p>
          <a:p>
            <a:r>
              <a:rPr lang="en-GB" dirty="0" smtClean="0"/>
              <a:t>Volatile acid          - 14,000 </a:t>
            </a:r>
            <a:r>
              <a:rPr lang="en-GB" dirty="0" err="1" smtClean="0"/>
              <a:t>Meq</a:t>
            </a:r>
            <a:r>
              <a:rPr lang="en-GB" dirty="0" smtClean="0"/>
              <a:t>/D</a:t>
            </a:r>
          </a:p>
          <a:p>
            <a:r>
              <a:rPr lang="en-GB" dirty="0" smtClean="0"/>
              <a:t> Acids from metabolism.</a:t>
            </a:r>
          </a:p>
          <a:p>
            <a:r>
              <a:rPr lang="en-GB" dirty="0" smtClean="0"/>
              <a:t>Glucose 100 – 200 </a:t>
            </a:r>
            <a:r>
              <a:rPr lang="en-GB" dirty="0" err="1" smtClean="0"/>
              <a:t>gm</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DAILY LOSSES</a:t>
            </a:r>
            <a:endParaRPr lang="en-GB" dirty="0"/>
          </a:p>
        </p:txBody>
      </p:sp>
      <p:sp>
        <p:nvSpPr>
          <p:cNvPr id="3" name="Content Placeholder 2"/>
          <p:cNvSpPr>
            <a:spLocks noGrp="1"/>
          </p:cNvSpPr>
          <p:nvPr>
            <p:ph idx="1"/>
          </p:nvPr>
        </p:nvSpPr>
        <p:spPr/>
        <p:txBody>
          <a:bodyPr/>
          <a:lstStyle/>
          <a:p>
            <a:r>
              <a:rPr lang="en-GB" dirty="0" smtClean="0"/>
              <a:t>Water  - urine 1500 </a:t>
            </a:r>
            <a:r>
              <a:rPr lang="en-GB" dirty="0" err="1" smtClean="0"/>
              <a:t>mls</a:t>
            </a:r>
            <a:r>
              <a:rPr lang="en-GB" dirty="0" smtClean="0"/>
              <a:t>/d, faeces 100 </a:t>
            </a:r>
            <a:r>
              <a:rPr lang="en-GB" dirty="0" err="1" smtClean="0"/>
              <a:t>mls</a:t>
            </a:r>
            <a:r>
              <a:rPr lang="en-GB" dirty="0" smtClean="0"/>
              <a:t>/d,    insensible loss 600 – 900 </a:t>
            </a:r>
            <a:r>
              <a:rPr lang="en-GB" dirty="0" err="1" smtClean="0"/>
              <a:t>mls</a:t>
            </a:r>
            <a:r>
              <a:rPr lang="en-GB" dirty="0" smtClean="0"/>
              <a:t>/d</a:t>
            </a:r>
          </a:p>
          <a:p>
            <a:r>
              <a:rPr lang="en-GB" dirty="0" smtClean="0"/>
              <a:t>Nitrogen – urine 12 g, </a:t>
            </a:r>
            <a:r>
              <a:rPr lang="en-GB" dirty="0" err="1" smtClean="0"/>
              <a:t>Feces</a:t>
            </a:r>
            <a:r>
              <a:rPr lang="en-GB" dirty="0" smtClean="0"/>
              <a:t> 1 g</a:t>
            </a:r>
          </a:p>
          <a:p>
            <a:r>
              <a:rPr lang="en-GB" dirty="0" smtClean="0"/>
              <a:t>Na, </a:t>
            </a:r>
            <a:r>
              <a:rPr lang="en-GB" dirty="0" err="1" smtClean="0"/>
              <a:t>Cl</a:t>
            </a:r>
            <a:r>
              <a:rPr lang="en-GB" dirty="0" smtClean="0"/>
              <a:t>  - urine 74mmol, faeces 0.5 </a:t>
            </a:r>
            <a:r>
              <a:rPr lang="en-GB" dirty="0" err="1" smtClean="0"/>
              <a:t>mmol</a:t>
            </a:r>
            <a:r>
              <a:rPr lang="en-GB" dirty="0" smtClean="0"/>
              <a:t>, insensible 0.5 </a:t>
            </a:r>
            <a:r>
              <a:rPr lang="en-GB" dirty="0" err="1" smtClean="0"/>
              <a:t>mmol</a:t>
            </a:r>
            <a:endParaRPr lang="en-GB" dirty="0" smtClean="0"/>
          </a:p>
          <a:p>
            <a:r>
              <a:rPr lang="en-GB" dirty="0" smtClean="0"/>
              <a:t>K  - urine 45 </a:t>
            </a:r>
            <a:r>
              <a:rPr lang="en-GB" dirty="0" err="1" smtClean="0"/>
              <a:t>mmol</a:t>
            </a:r>
            <a:r>
              <a:rPr lang="en-GB" dirty="0" smtClean="0"/>
              <a:t>, faeces 5 </a:t>
            </a:r>
            <a:r>
              <a:rPr lang="en-GB" dirty="0" err="1" smtClean="0"/>
              <a:t>mmol</a:t>
            </a:r>
            <a:endParaRPr lang="en-GB" dirty="0" smtClean="0"/>
          </a:p>
          <a:p>
            <a:r>
              <a:rPr lang="en-GB" dirty="0" smtClean="0"/>
              <a:t>Volatile acid – insensible 14,000 </a:t>
            </a:r>
            <a:r>
              <a:rPr lang="en-GB" dirty="0" err="1" smtClean="0"/>
              <a:t>mmol</a:t>
            </a:r>
            <a:endParaRPr lang="en-GB" dirty="0" smtClean="0"/>
          </a:p>
          <a:p>
            <a:r>
              <a:rPr lang="en-GB" dirty="0" smtClean="0"/>
              <a:t>Non-volatile acid  - urine 70 </a:t>
            </a:r>
            <a:r>
              <a:rPr lang="en-GB" dirty="0" err="1" smtClean="0"/>
              <a:t>mmol</a:t>
            </a:r>
            <a:endParaRPr lang="en-GB" dirty="0" smtClean="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DEHYDRATION</a:t>
            </a:r>
            <a:endParaRPr lang="en-GB" dirty="0"/>
          </a:p>
        </p:txBody>
      </p:sp>
      <p:sp>
        <p:nvSpPr>
          <p:cNvPr id="3" name="Content Placeholder 2"/>
          <p:cNvSpPr>
            <a:spLocks noGrp="1"/>
          </p:cNvSpPr>
          <p:nvPr>
            <p:ph idx="1"/>
          </p:nvPr>
        </p:nvSpPr>
        <p:spPr/>
        <p:txBody>
          <a:bodyPr/>
          <a:lstStyle/>
          <a:p>
            <a:r>
              <a:rPr lang="en-GB" dirty="0" smtClean="0"/>
              <a:t>Water loss</a:t>
            </a:r>
          </a:p>
          <a:p>
            <a:r>
              <a:rPr lang="en-GB" dirty="0" smtClean="0"/>
              <a:t>Mild dehydration – 5% BW</a:t>
            </a:r>
          </a:p>
          <a:p>
            <a:r>
              <a:rPr lang="en-GB" dirty="0" smtClean="0"/>
              <a:t>Moderate  “          -  5 - 10% BW</a:t>
            </a:r>
          </a:p>
          <a:p>
            <a:r>
              <a:rPr lang="en-GB" dirty="0" smtClean="0"/>
              <a:t>Severe   “               - &gt;10% BW</a:t>
            </a:r>
          </a:p>
          <a:p>
            <a:r>
              <a:rPr lang="en-GB" dirty="0" smtClean="0"/>
              <a:t>In severe dehydration, as may be seen in DKA, severe diarrhoea, vomiting, losses may be 6- 8 litres</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502</TotalTime>
  <Words>1618</Words>
  <Application>Microsoft Office PowerPoint</Application>
  <PresentationFormat>On-screen Show (4:3)</PresentationFormat>
  <Paragraphs>174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INTRAVENOUS FLUIDS</vt:lpstr>
      <vt:lpstr>FLUID PHYSIOLOGY</vt:lpstr>
      <vt:lpstr>PowerPoint Presentation</vt:lpstr>
      <vt:lpstr>BODY FLUID COMPOSITION</vt:lpstr>
      <vt:lpstr>PowerPoint Presentation</vt:lpstr>
      <vt:lpstr>NORMAL DAILY REQUIREMENTS</vt:lpstr>
      <vt:lpstr>PowerPoint Presentation</vt:lpstr>
      <vt:lpstr>DAILY LOSSES</vt:lpstr>
      <vt:lpstr>IN DEHYDRATION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DIABETES INSIPIDUS</vt:lpstr>
      <vt:lpstr>FLUIDS THERAPY</vt:lpstr>
      <vt:lpstr>PowerPoint Presentation</vt:lpstr>
      <vt:lpstr>PowerPoint Presentation</vt:lpstr>
      <vt:lpstr>ORAL ELECTROLYTE PREPS-mEq/l</vt:lpstr>
      <vt:lpstr>PowerPoint Presentation</vt:lpstr>
      <vt:lpstr>DEXTROSE SOLUTIONS</vt:lpstr>
      <vt:lpstr>PLASMA EXPANDERS</vt:lpstr>
      <vt:lpstr>PowerPoint Presentation</vt:lpstr>
      <vt:lpstr>PowerPoint Presentation</vt:lpstr>
      <vt:lpstr>PowerPoint Presentation</vt:lpstr>
      <vt:lpstr>PowerPoint Presentation</vt:lpstr>
      <vt:lpstr>PowerPoint Presentation</vt:lpstr>
      <vt:lpstr>c) Esterified starches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INTRAVENOUS FLUIDS</dc:title>
  <dc:creator>simeon</dc:creator>
  <cp:lastModifiedBy>DR Ochanda</cp:lastModifiedBy>
  <cp:revision>52</cp:revision>
  <dcterms:created xsi:type="dcterms:W3CDTF">2018-03-02T05:15:05Z</dcterms:created>
  <dcterms:modified xsi:type="dcterms:W3CDTF">2018-03-05T21:02:27Z</dcterms:modified>
</cp:coreProperties>
</file>