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slides/slide8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3" r:id="rId3"/>
    <p:sldId id="324" r:id="rId4"/>
    <p:sldId id="325" r:id="rId5"/>
    <p:sldId id="326" r:id="rId6"/>
    <p:sldId id="327" r:id="rId7"/>
    <p:sldId id="341" r:id="rId8"/>
    <p:sldId id="328" r:id="rId9"/>
    <p:sldId id="329" r:id="rId10"/>
    <p:sldId id="330" r:id="rId11"/>
    <p:sldId id="334" r:id="rId12"/>
    <p:sldId id="335" r:id="rId13"/>
    <p:sldId id="336" r:id="rId14"/>
    <p:sldId id="337" r:id="rId15"/>
    <p:sldId id="338" r:id="rId16"/>
    <p:sldId id="339" r:id="rId17"/>
    <p:sldId id="340" r:id="rId18"/>
    <p:sldId id="331" r:id="rId19"/>
    <p:sldId id="332" r:id="rId20"/>
    <p:sldId id="333" r:id="rId21"/>
    <p:sldId id="257" r:id="rId22"/>
    <p:sldId id="258" r:id="rId23"/>
    <p:sldId id="259" r:id="rId24"/>
    <p:sldId id="260" r:id="rId25"/>
    <p:sldId id="261" r:id="rId26"/>
    <p:sldId id="262" r:id="rId27"/>
    <p:sldId id="263" r:id="rId28"/>
    <p:sldId id="318" r:id="rId29"/>
    <p:sldId id="319" r:id="rId30"/>
    <p:sldId id="320" r:id="rId31"/>
    <p:sldId id="264" r:id="rId32"/>
    <p:sldId id="265" r:id="rId33"/>
    <p:sldId id="266" r:id="rId34"/>
    <p:sldId id="267" r:id="rId35"/>
    <p:sldId id="268" r:id="rId36"/>
    <p:sldId id="269" r:id="rId37"/>
    <p:sldId id="270" r:id="rId38"/>
    <p:sldId id="271" r:id="rId39"/>
    <p:sldId id="272" r:id="rId40"/>
    <p:sldId id="273" r:id="rId41"/>
    <p:sldId id="274" r:id="rId42"/>
    <p:sldId id="317" r:id="rId43"/>
    <p:sldId id="275" r:id="rId44"/>
    <p:sldId id="276" r:id="rId45"/>
    <p:sldId id="277" r:id="rId46"/>
    <p:sldId id="278" r:id="rId47"/>
    <p:sldId id="279" r:id="rId48"/>
    <p:sldId id="280" r:id="rId49"/>
    <p:sldId id="281" r:id="rId50"/>
    <p:sldId id="282" r:id="rId51"/>
    <p:sldId id="283" r:id="rId52"/>
    <p:sldId id="284" r:id="rId53"/>
    <p:sldId id="285" r:id="rId54"/>
    <p:sldId id="286" r:id="rId55"/>
    <p:sldId id="287" r:id="rId56"/>
    <p:sldId id="288" r:id="rId57"/>
    <p:sldId id="289" r:id="rId58"/>
    <p:sldId id="290" r:id="rId59"/>
    <p:sldId id="291" r:id="rId60"/>
    <p:sldId id="292" r:id="rId61"/>
    <p:sldId id="293" r:id="rId62"/>
    <p:sldId id="294" r:id="rId63"/>
    <p:sldId id="295" r:id="rId64"/>
    <p:sldId id="307" r:id="rId65"/>
    <p:sldId id="296" r:id="rId66"/>
    <p:sldId id="297" r:id="rId67"/>
    <p:sldId id="298" r:id="rId68"/>
    <p:sldId id="299" r:id="rId69"/>
    <p:sldId id="300" r:id="rId70"/>
    <p:sldId id="301" r:id="rId71"/>
    <p:sldId id="302" r:id="rId72"/>
    <p:sldId id="303" r:id="rId73"/>
    <p:sldId id="304" r:id="rId74"/>
    <p:sldId id="305" r:id="rId75"/>
    <p:sldId id="306" r:id="rId76"/>
    <p:sldId id="308" r:id="rId77"/>
    <p:sldId id="309" r:id="rId78"/>
    <p:sldId id="316" r:id="rId79"/>
    <p:sldId id="310" r:id="rId80"/>
    <p:sldId id="311" r:id="rId81"/>
    <p:sldId id="315" r:id="rId82"/>
    <p:sldId id="312" r:id="rId83"/>
    <p:sldId id="313" r:id="rId84"/>
    <p:sldId id="314" r:id="rId85"/>
    <p:sldId id="321" r:id="rId86"/>
    <p:sldId id="322" r:id="rId8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B583-BFA3-48C7-9AD2-EAEB13215E17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51A0-5469-43A7-B296-6675134250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B583-BFA3-48C7-9AD2-EAEB13215E17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51A0-5469-43A7-B296-6675134250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B583-BFA3-48C7-9AD2-EAEB13215E17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51A0-5469-43A7-B296-6675134250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B583-BFA3-48C7-9AD2-EAEB13215E17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51A0-5469-43A7-B296-6675134250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B583-BFA3-48C7-9AD2-EAEB13215E17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51A0-5469-43A7-B296-6675134250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B583-BFA3-48C7-9AD2-EAEB13215E17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51A0-5469-43A7-B296-6675134250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B583-BFA3-48C7-9AD2-EAEB13215E17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51A0-5469-43A7-B296-6675134250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B583-BFA3-48C7-9AD2-EAEB13215E17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51A0-5469-43A7-B296-6675134250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B583-BFA3-48C7-9AD2-EAEB13215E17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51A0-5469-43A7-B296-6675134250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B583-BFA3-48C7-9AD2-EAEB13215E17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51A0-5469-43A7-B296-6675134250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B583-BFA3-48C7-9AD2-EAEB13215E17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51A0-5469-43A7-B296-6675134250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AB583-BFA3-48C7-9AD2-EAEB13215E17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C51A0-5469-43A7-B296-6675134250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MAJOR TRANQUILLIZERS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(ANTIPSYCOTICS)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DOPAMINERGIC PATHWAYS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 dopamine receptors</a:t>
            </a:r>
          </a:p>
          <a:p>
            <a:r>
              <a:rPr lang="en-US" dirty="0" smtClean="0"/>
              <a:t>D1 like- D1, D5, increase CAMP</a:t>
            </a:r>
          </a:p>
          <a:p>
            <a:r>
              <a:rPr lang="en-US" dirty="0" smtClean="0"/>
              <a:t>D2 like – D2, D3, D4- decrease CAMP</a:t>
            </a:r>
          </a:p>
          <a:p>
            <a:r>
              <a:rPr lang="en-US" dirty="0" err="1" smtClean="0"/>
              <a:t>Mesolimbic-mesocrtical</a:t>
            </a:r>
            <a:r>
              <a:rPr lang="en-US" dirty="0" smtClean="0"/>
              <a:t> pathway</a:t>
            </a:r>
          </a:p>
          <a:p>
            <a:r>
              <a:rPr lang="en-US" dirty="0" err="1" smtClean="0"/>
              <a:t>Nigrostriatal</a:t>
            </a:r>
            <a:r>
              <a:rPr lang="en-US" dirty="0" smtClean="0"/>
              <a:t> pathway</a:t>
            </a:r>
          </a:p>
          <a:p>
            <a:r>
              <a:rPr lang="en-US" dirty="0" err="1" smtClean="0"/>
              <a:t>Tuberoinfundibular</a:t>
            </a:r>
            <a:r>
              <a:rPr lang="en-US" dirty="0" smtClean="0"/>
              <a:t> system</a:t>
            </a:r>
          </a:p>
          <a:p>
            <a:r>
              <a:rPr lang="en-US" dirty="0" err="1" smtClean="0"/>
              <a:t>Medullary-periventricular</a:t>
            </a:r>
            <a:r>
              <a:rPr lang="en-US" dirty="0" smtClean="0"/>
              <a:t> pathway</a:t>
            </a:r>
          </a:p>
          <a:p>
            <a:r>
              <a:rPr lang="en-US" dirty="0" err="1" smtClean="0"/>
              <a:t>Incerto</a:t>
            </a:r>
            <a:r>
              <a:rPr lang="en-US" dirty="0" smtClean="0"/>
              <a:t>-hypothalamic pathway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Mesolimbic-mesocortical</a:t>
            </a:r>
            <a:r>
              <a:rPr lang="en-GB" dirty="0" smtClean="0"/>
              <a:t> pathway-projects from </a:t>
            </a:r>
            <a:r>
              <a:rPr lang="en-GB" dirty="0" err="1" smtClean="0"/>
              <a:t>substantia</a:t>
            </a:r>
            <a:r>
              <a:rPr lang="en-GB" dirty="0" smtClean="0"/>
              <a:t> </a:t>
            </a:r>
            <a:r>
              <a:rPr lang="en-GB" dirty="0" err="1" smtClean="0"/>
              <a:t>nigra</a:t>
            </a:r>
            <a:r>
              <a:rPr lang="en-GB" dirty="0" smtClean="0"/>
              <a:t> to limbic system and </a:t>
            </a:r>
            <a:r>
              <a:rPr lang="en-GB" dirty="0" err="1" smtClean="0"/>
              <a:t>neocortex</a:t>
            </a:r>
            <a:r>
              <a:rPr lang="en-GB" dirty="0" smtClean="0"/>
              <a:t>. Most closely related to behaviour.</a:t>
            </a:r>
          </a:p>
          <a:p>
            <a:r>
              <a:rPr lang="en-GB" dirty="0" err="1" smtClean="0"/>
              <a:t>Nigrostriatal</a:t>
            </a:r>
            <a:r>
              <a:rPr lang="en-GB" dirty="0" smtClean="0"/>
              <a:t> pathway- projects from the </a:t>
            </a:r>
            <a:r>
              <a:rPr lang="en-GB" dirty="0" err="1" smtClean="0"/>
              <a:t>substantia</a:t>
            </a:r>
            <a:r>
              <a:rPr lang="en-GB" dirty="0" smtClean="0"/>
              <a:t> </a:t>
            </a:r>
            <a:r>
              <a:rPr lang="en-GB" dirty="0" err="1" smtClean="0"/>
              <a:t>nigra</a:t>
            </a:r>
            <a:r>
              <a:rPr lang="en-GB" dirty="0" smtClean="0"/>
              <a:t> to the caudate and </a:t>
            </a:r>
            <a:r>
              <a:rPr lang="en-GB" dirty="0" err="1" smtClean="0"/>
              <a:t>putamen</a:t>
            </a:r>
            <a:r>
              <a:rPr lang="en-GB" dirty="0" smtClean="0"/>
              <a:t>. Involved in coordination of voluntary movement</a:t>
            </a:r>
          </a:p>
          <a:p>
            <a:r>
              <a:rPr lang="en-GB" dirty="0" err="1" smtClean="0"/>
              <a:t>Tuberoinfundibular</a:t>
            </a:r>
            <a:r>
              <a:rPr lang="en-GB" dirty="0" smtClean="0"/>
              <a:t> system- connects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Arcuate</a:t>
            </a:r>
            <a:r>
              <a:rPr lang="en-GB" dirty="0" smtClean="0"/>
              <a:t> nuclei and </a:t>
            </a:r>
            <a:r>
              <a:rPr lang="en-GB" dirty="0" err="1" smtClean="0"/>
              <a:t>periventricular</a:t>
            </a:r>
            <a:r>
              <a:rPr lang="en-GB" dirty="0" smtClean="0"/>
              <a:t> neurons to hypothalamus and posterior pituitary. Dopamine here </a:t>
            </a:r>
            <a:r>
              <a:rPr lang="en-GB" dirty="0" err="1" smtClean="0"/>
              <a:t>inhihits</a:t>
            </a:r>
            <a:r>
              <a:rPr lang="en-GB" dirty="0" smtClean="0"/>
              <a:t> </a:t>
            </a:r>
            <a:r>
              <a:rPr lang="en-GB" dirty="0" err="1" smtClean="0"/>
              <a:t>prolactin</a:t>
            </a:r>
            <a:r>
              <a:rPr lang="en-GB" dirty="0" smtClean="0"/>
              <a:t> release</a:t>
            </a:r>
          </a:p>
          <a:p>
            <a:r>
              <a:rPr lang="en-GB" dirty="0" err="1" smtClean="0"/>
              <a:t>Medullary-periventricular</a:t>
            </a:r>
            <a:r>
              <a:rPr lang="en-GB" dirty="0" smtClean="0"/>
              <a:t> pathway - Neurons from the motor nucleus of the </a:t>
            </a:r>
            <a:r>
              <a:rPr lang="en-GB" dirty="0" err="1" smtClean="0"/>
              <a:t>vagus</a:t>
            </a:r>
            <a:r>
              <a:rPr lang="en-GB" dirty="0" smtClean="0"/>
              <a:t> nerve whose projection is not clear. Involved in eating behaviour</a:t>
            </a:r>
          </a:p>
          <a:p>
            <a:r>
              <a:rPr lang="en-GB" dirty="0" err="1" smtClean="0"/>
              <a:t>Incertohypothalamic</a:t>
            </a:r>
            <a:r>
              <a:rPr lang="en-GB" dirty="0" smtClean="0"/>
              <a:t> pathway- Forms connections from the medial </a:t>
            </a:r>
            <a:r>
              <a:rPr lang="en-GB" dirty="0" err="1" smtClean="0"/>
              <a:t>zona</a:t>
            </a:r>
            <a:r>
              <a:rPr lang="en-GB" dirty="0" smtClean="0"/>
              <a:t> </a:t>
            </a:r>
            <a:r>
              <a:rPr lang="en-GB" dirty="0" err="1" smtClean="0"/>
              <a:t>incerta</a:t>
            </a:r>
            <a:r>
              <a:rPr lang="en-GB" dirty="0" smtClean="0"/>
              <a:t> to the hypothalamus and </a:t>
            </a:r>
            <a:r>
              <a:rPr lang="en-GB" dirty="0" err="1" smtClean="0"/>
              <a:t>amygdala</a:t>
            </a:r>
            <a:r>
              <a:rPr lang="en-GB" dirty="0" smtClean="0"/>
              <a:t>. Regulates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 anticipatory motivational phase of </a:t>
            </a:r>
            <a:r>
              <a:rPr lang="en-GB" dirty="0" err="1" smtClean="0"/>
              <a:t>copulatory</a:t>
            </a:r>
            <a:r>
              <a:rPr lang="en-GB" dirty="0" smtClean="0"/>
              <a:t> behaviour in rats.</a:t>
            </a:r>
          </a:p>
          <a:p>
            <a:r>
              <a:rPr lang="en-GB" dirty="0" smtClean="0"/>
              <a:t>Antipsychotic action now thought to at least in part produced by the drugs ability to block dopamine action in the </a:t>
            </a:r>
            <a:r>
              <a:rPr lang="en-GB" dirty="0" err="1" smtClean="0"/>
              <a:t>mesolimbic</a:t>
            </a:r>
            <a:r>
              <a:rPr lang="en-GB" dirty="0" smtClean="0"/>
              <a:t> and </a:t>
            </a:r>
            <a:r>
              <a:rPr lang="en-GB" dirty="0" err="1" smtClean="0"/>
              <a:t>mesocortical</a:t>
            </a:r>
            <a:r>
              <a:rPr lang="en-GB" dirty="0" smtClean="0"/>
              <a:t> systems.</a:t>
            </a:r>
          </a:p>
          <a:p>
            <a:r>
              <a:rPr lang="en-GB" dirty="0" smtClean="0"/>
              <a:t>Antagonism of dopamine in the </a:t>
            </a:r>
            <a:r>
              <a:rPr lang="en-GB" dirty="0" err="1" smtClean="0"/>
              <a:t>nigrostriatal</a:t>
            </a:r>
            <a:r>
              <a:rPr lang="en-GB" dirty="0" smtClean="0"/>
              <a:t> pathway explains unwanted effects of Parkinsonism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Blockade of dopamine’s tonic inhibitory effects on </a:t>
            </a:r>
            <a:r>
              <a:rPr lang="en-GB" dirty="0" err="1" smtClean="0"/>
              <a:t>prolactin</a:t>
            </a:r>
            <a:r>
              <a:rPr lang="en-GB" dirty="0" smtClean="0"/>
              <a:t> release from the pituitary causes </a:t>
            </a:r>
            <a:r>
              <a:rPr lang="en-GB" dirty="0" err="1" smtClean="0"/>
              <a:t>hyperprolactinemia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Therapeutic potency antipsychotics correlates strongly with their D2 affinity. D2 coded on Chromosome 11 decreases CAMP by inhibition of </a:t>
            </a:r>
            <a:r>
              <a:rPr lang="en-GB" dirty="0" err="1" smtClean="0"/>
              <a:t>adenylyl</a:t>
            </a:r>
            <a:r>
              <a:rPr lang="en-GB" dirty="0" smtClean="0"/>
              <a:t> </a:t>
            </a:r>
            <a:r>
              <a:rPr lang="en-GB" dirty="0" err="1" smtClean="0"/>
              <a:t>cyclase</a:t>
            </a:r>
            <a:r>
              <a:rPr lang="en-GB" dirty="0" smtClean="0"/>
              <a:t> and inhibits calcium channels but inhibits potassium channels. Found both pre and post </a:t>
            </a:r>
            <a:r>
              <a:rPr lang="en-GB" dirty="0" err="1" smtClean="0"/>
              <a:t>synaptically</a:t>
            </a:r>
            <a:r>
              <a:rPr lang="en-GB" dirty="0" smtClean="0"/>
              <a:t> on neurons in the caudate, 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Putamen</a:t>
            </a:r>
            <a:r>
              <a:rPr lang="en-GB" dirty="0" smtClean="0"/>
              <a:t>, nucleus </a:t>
            </a:r>
            <a:r>
              <a:rPr lang="en-GB" dirty="0" err="1" smtClean="0"/>
              <a:t>accumbens</a:t>
            </a:r>
            <a:r>
              <a:rPr lang="en-GB" dirty="0" smtClean="0"/>
              <a:t> and olfactory tubercle. Activation of D2 receptors in humans aggravates schizophrenia.</a:t>
            </a:r>
          </a:p>
          <a:p>
            <a:r>
              <a:rPr lang="en-GB" dirty="0" err="1" smtClean="0"/>
              <a:t>Aripiprazole</a:t>
            </a:r>
            <a:r>
              <a:rPr lang="en-GB" dirty="0" smtClean="0"/>
              <a:t> shows partial </a:t>
            </a:r>
            <a:r>
              <a:rPr lang="en-GB" dirty="0" err="1" smtClean="0"/>
              <a:t>agonism</a:t>
            </a:r>
            <a:r>
              <a:rPr lang="en-GB" dirty="0" smtClean="0"/>
              <a:t> at D2 and 5HT1a receptors</a:t>
            </a:r>
          </a:p>
          <a:p>
            <a:r>
              <a:rPr lang="en-GB" dirty="0" smtClean="0"/>
              <a:t>The newer drugs </a:t>
            </a:r>
            <a:r>
              <a:rPr lang="en-GB" dirty="0" err="1" smtClean="0"/>
              <a:t>clozapine</a:t>
            </a:r>
            <a:r>
              <a:rPr lang="en-GB" dirty="0" smtClean="0"/>
              <a:t>, </a:t>
            </a:r>
            <a:r>
              <a:rPr lang="en-GB" dirty="0" err="1" smtClean="0"/>
              <a:t>olanzapine</a:t>
            </a:r>
            <a:r>
              <a:rPr lang="en-GB" dirty="0" smtClean="0"/>
              <a:t>, </a:t>
            </a:r>
            <a:r>
              <a:rPr lang="en-GB" dirty="0" err="1" smtClean="0"/>
              <a:t>quetiapine</a:t>
            </a:r>
            <a:r>
              <a:rPr lang="en-GB" dirty="0" smtClean="0"/>
              <a:t> and </a:t>
            </a:r>
            <a:r>
              <a:rPr lang="en-GB" dirty="0" err="1" smtClean="0"/>
              <a:t>aripiprazole</a:t>
            </a:r>
            <a:r>
              <a:rPr lang="en-GB" dirty="0" smtClean="0"/>
              <a:t> have low affinity for D2 receptors, suggesting additional actions critical for antipsychotic effects.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Most of the newer atypical antipsychotics and some of the older agents have significant affinity for the 5HT2a receptor, suggesting an important role for the serotonin system.</a:t>
            </a:r>
          </a:p>
          <a:p>
            <a:r>
              <a:rPr lang="en-GB" dirty="0" smtClean="0"/>
              <a:t>Selective D3 receptor antagonists may prove therapeutic, non available yet</a:t>
            </a:r>
          </a:p>
          <a:p>
            <a:r>
              <a:rPr lang="en-GB" dirty="0" smtClean="0"/>
              <a:t>The role of GABA, glutamate and acetyl </a:t>
            </a:r>
            <a:r>
              <a:rPr lang="en-GB" dirty="0" err="1" smtClean="0"/>
              <a:t>choline</a:t>
            </a:r>
            <a:r>
              <a:rPr lang="en-GB" dirty="0" smtClean="0"/>
              <a:t> receptors yet to be defined.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Although all effective antipsychotics block D2 receptors, the degree of this blockade in relation to other actions on receptors varies considerably between drugs.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TRANQUILLIZERS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Comes from the word tranquil. These are drugs which allay (remove) anxiety and apprehension, suppresses  mental agitation, induces mental repose, without diminishing mental alertness ( alacrity)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Tranquillizers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Specific CNS depressants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Block conditioned responses, but don’t block non conditioned responses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Have an action on autonomic nervous system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Large doses may not cause CNS depression</a:t>
            </a:r>
          </a:p>
          <a:p>
            <a:endParaRPr lang="en-US" u="sng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PSYCHOTROPIC DRUGS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These are drugs which have effect on the mind. Include:</a:t>
            </a:r>
          </a:p>
          <a:p>
            <a:r>
              <a:rPr lang="en-GB" dirty="0" smtClean="0"/>
              <a:t>1. Tranquillizers- </a:t>
            </a:r>
          </a:p>
          <a:p>
            <a:r>
              <a:rPr lang="en-GB" dirty="0" smtClean="0"/>
              <a:t>- Minor Tranquillizers- sedative /hypnotics</a:t>
            </a:r>
          </a:p>
          <a:p>
            <a:r>
              <a:rPr lang="en-GB" dirty="0" smtClean="0"/>
              <a:t>- Major tranquillizers- anti-psychotics (</a:t>
            </a:r>
            <a:r>
              <a:rPr lang="en-GB" dirty="0" err="1" smtClean="0"/>
              <a:t>neuroleptics</a:t>
            </a:r>
            <a:r>
              <a:rPr lang="en-GB" dirty="0" smtClean="0"/>
              <a:t>)</a:t>
            </a:r>
          </a:p>
          <a:p>
            <a:r>
              <a:rPr lang="en-GB" dirty="0" smtClean="0"/>
              <a:t>2.Anti-depressants (</a:t>
            </a:r>
            <a:r>
              <a:rPr lang="en-GB" dirty="0" err="1" smtClean="0"/>
              <a:t>thymoleptics</a:t>
            </a:r>
            <a:r>
              <a:rPr lang="en-GB" dirty="0" smtClean="0"/>
              <a:t>)</a:t>
            </a:r>
          </a:p>
          <a:p>
            <a:r>
              <a:rPr lang="en-GB" dirty="0" smtClean="0"/>
              <a:t>3.Psychotomimetics- Drugs of abuse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Hypnotics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Affect the whole CNS axis, non-specific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Block both responses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No action on ANS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Large doses depress CNS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ANTIPSYCHOTICS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I. OLDER DRUGS  1. </a:t>
            </a:r>
            <a:r>
              <a:rPr lang="en-US" dirty="0" err="1" smtClean="0"/>
              <a:t>Phenothiazines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US" dirty="0" err="1" smtClean="0"/>
              <a:t>Dimethyl</a:t>
            </a:r>
            <a:r>
              <a:rPr lang="en-US" dirty="0" smtClean="0"/>
              <a:t> </a:t>
            </a:r>
            <a:r>
              <a:rPr lang="en-US" dirty="0" err="1" smtClean="0"/>
              <a:t>aminoalkyl</a:t>
            </a:r>
            <a:r>
              <a:rPr lang="en-US" dirty="0" smtClean="0"/>
              <a:t> derivatives- chlorpromazine, </a:t>
            </a:r>
            <a:r>
              <a:rPr lang="en-US" dirty="0" err="1" smtClean="0"/>
              <a:t>methotrimazine</a:t>
            </a:r>
            <a:r>
              <a:rPr lang="en-US" dirty="0" smtClean="0"/>
              <a:t> , </a:t>
            </a:r>
            <a:r>
              <a:rPr lang="en-US" dirty="0" err="1" smtClean="0"/>
              <a:t>promazine</a:t>
            </a:r>
            <a:r>
              <a:rPr lang="en-US" dirty="0" smtClean="0"/>
              <a:t>. Pronounced sedation, moderate anti-</a:t>
            </a:r>
            <a:r>
              <a:rPr lang="en-US" dirty="0" err="1" smtClean="0"/>
              <a:t>muscurinic</a:t>
            </a:r>
            <a:r>
              <a:rPr lang="en-US" dirty="0" smtClean="0"/>
              <a:t> and extra-pyramidal effects.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err="1" smtClean="0"/>
              <a:t>Piperazine</a:t>
            </a:r>
            <a:r>
              <a:rPr lang="en-US" dirty="0" smtClean="0"/>
              <a:t> derivatives -  </a:t>
            </a:r>
            <a:r>
              <a:rPr lang="en-US" dirty="0" err="1" smtClean="0"/>
              <a:t>trifluoperazine</a:t>
            </a:r>
            <a:r>
              <a:rPr lang="en-US" dirty="0" smtClean="0"/>
              <a:t>, </a:t>
            </a:r>
            <a:r>
              <a:rPr lang="en-US" dirty="0" err="1" smtClean="0"/>
              <a:t>fluphenazine</a:t>
            </a:r>
            <a:r>
              <a:rPr lang="en-US" dirty="0" smtClean="0"/>
              <a:t>, </a:t>
            </a:r>
            <a:r>
              <a:rPr lang="en-US" dirty="0" err="1" smtClean="0"/>
              <a:t>perphenazine</a:t>
            </a:r>
            <a:r>
              <a:rPr lang="en-US" dirty="0" smtClean="0"/>
              <a:t>, </a:t>
            </a:r>
            <a:r>
              <a:rPr lang="en-US" dirty="0" err="1" smtClean="0"/>
              <a:t>prochlorperazine</a:t>
            </a:r>
            <a:r>
              <a:rPr lang="en-US" dirty="0" smtClean="0"/>
              <a:t>, Lesser sedation, less anti-</a:t>
            </a:r>
            <a:r>
              <a:rPr lang="en-US" dirty="0" err="1" smtClean="0"/>
              <a:t>muscurinic</a:t>
            </a:r>
            <a:r>
              <a:rPr lang="en-US" dirty="0" smtClean="0"/>
              <a:t> action and more extra-pyramidal effects.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 startAt="3"/>
            </a:pPr>
            <a:r>
              <a:rPr lang="en-US" dirty="0" err="1" smtClean="0"/>
              <a:t>Piperadine</a:t>
            </a:r>
            <a:r>
              <a:rPr lang="en-US" dirty="0" smtClean="0"/>
              <a:t> derivatives -</a:t>
            </a:r>
          </a:p>
          <a:p>
            <a:pPr marL="514350" indent="-514350">
              <a:buNone/>
            </a:pPr>
            <a:r>
              <a:rPr lang="en-US" dirty="0"/>
              <a:t>	</a:t>
            </a:r>
            <a:r>
              <a:rPr lang="en-US" dirty="0" err="1" smtClean="0"/>
              <a:t>Thioridazine</a:t>
            </a:r>
            <a:r>
              <a:rPr lang="en-US" dirty="0" smtClean="0"/>
              <a:t>, </a:t>
            </a:r>
            <a:r>
              <a:rPr lang="en-US" dirty="0" err="1" smtClean="0"/>
              <a:t>pericyazine</a:t>
            </a:r>
            <a:r>
              <a:rPr lang="en-US" dirty="0" smtClean="0"/>
              <a:t>, </a:t>
            </a:r>
            <a:r>
              <a:rPr lang="en-US" dirty="0" err="1" smtClean="0"/>
              <a:t>pipothiazine</a:t>
            </a:r>
            <a:r>
              <a:rPr lang="en-US" dirty="0" smtClean="0"/>
              <a:t> Moderate sedation, marked anti-</a:t>
            </a:r>
            <a:r>
              <a:rPr lang="en-US" dirty="0" err="1" smtClean="0"/>
              <a:t>muscurinic</a:t>
            </a:r>
            <a:r>
              <a:rPr lang="en-US" dirty="0" smtClean="0"/>
              <a:t> effects, and Fewer extra-pyramidal effects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err="1" smtClean="0"/>
              <a:t>Butyrophenones</a:t>
            </a:r>
            <a:r>
              <a:rPr lang="en-US" dirty="0" smtClean="0"/>
              <a:t> -</a:t>
            </a:r>
          </a:p>
          <a:p>
            <a:pPr marL="514350" indent="-514350">
              <a:buNone/>
            </a:pPr>
            <a:r>
              <a:rPr lang="en-US" dirty="0"/>
              <a:t>	</a:t>
            </a:r>
            <a:r>
              <a:rPr lang="en-US" dirty="0" smtClean="0"/>
              <a:t>Haloperidol, </a:t>
            </a:r>
            <a:r>
              <a:rPr lang="en-US" dirty="0" err="1" smtClean="0"/>
              <a:t>droperidol</a:t>
            </a:r>
            <a:r>
              <a:rPr lang="en-US" dirty="0" smtClean="0"/>
              <a:t>, </a:t>
            </a:r>
            <a:r>
              <a:rPr lang="en-US" dirty="0" err="1" smtClean="0"/>
              <a:t>benperidol</a:t>
            </a:r>
            <a:r>
              <a:rPr lang="en-US" dirty="0" smtClean="0"/>
              <a:t>, </a:t>
            </a:r>
            <a:r>
              <a:rPr lang="en-US" dirty="0" err="1" smtClean="0"/>
              <a:t>trifluperidol</a:t>
            </a: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n-US" dirty="0" err="1" smtClean="0"/>
              <a:t>Diphenylbutylpiperidines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/>
              <a:t>	</a:t>
            </a:r>
            <a:r>
              <a:rPr lang="en-US" dirty="0" err="1" smtClean="0"/>
              <a:t>Fluspirilene</a:t>
            </a:r>
            <a:r>
              <a:rPr lang="en-US" dirty="0" smtClean="0"/>
              <a:t>, </a:t>
            </a:r>
            <a:r>
              <a:rPr lang="en-US" dirty="0" err="1" smtClean="0"/>
              <a:t>pimozide</a:t>
            </a: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dirty="0" err="1" smtClean="0"/>
              <a:t>Thioxanthenes</a:t>
            </a:r>
            <a:r>
              <a:rPr lang="en-US" dirty="0" smtClean="0"/>
              <a:t>: </a:t>
            </a:r>
            <a:r>
              <a:rPr lang="en-US" dirty="0" err="1" smtClean="0"/>
              <a:t>flupenthixol</a:t>
            </a:r>
            <a:r>
              <a:rPr lang="en-US" dirty="0" smtClean="0"/>
              <a:t>, </a:t>
            </a:r>
            <a:r>
              <a:rPr lang="en-US" dirty="0" err="1" smtClean="0"/>
              <a:t>zuclopenthixol</a:t>
            </a:r>
            <a:r>
              <a:rPr lang="en-US" dirty="0" smtClean="0"/>
              <a:t>, </a:t>
            </a:r>
            <a:r>
              <a:rPr lang="en-US" dirty="0" err="1" smtClean="0"/>
              <a:t>thiothixene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Miscellaneous : </a:t>
            </a:r>
            <a:r>
              <a:rPr lang="en-US" dirty="0" err="1" smtClean="0"/>
              <a:t>oxypertine</a:t>
            </a:r>
            <a:r>
              <a:rPr lang="en-US" dirty="0" smtClean="0"/>
              <a:t>, </a:t>
            </a:r>
            <a:r>
              <a:rPr lang="en-US" dirty="0" err="1" smtClean="0"/>
              <a:t>loxapine</a:t>
            </a:r>
            <a:r>
              <a:rPr lang="en-US" dirty="0" smtClean="0"/>
              <a:t>, </a:t>
            </a:r>
            <a:r>
              <a:rPr lang="en-US" dirty="0" err="1" smtClean="0"/>
              <a:t>amisulpiride</a:t>
            </a:r>
            <a:r>
              <a:rPr lang="en-US" dirty="0" smtClean="0"/>
              <a:t>, </a:t>
            </a:r>
            <a:r>
              <a:rPr lang="en-US" dirty="0" err="1" smtClean="0"/>
              <a:t>remoxipride</a:t>
            </a:r>
            <a:r>
              <a:rPr lang="en-US" dirty="0" smtClean="0"/>
              <a:t>, </a:t>
            </a:r>
            <a:r>
              <a:rPr lang="en-US" dirty="0" err="1" smtClean="0"/>
              <a:t>ziprasidone</a:t>
            </a:r>
            <a:r>
              <a:rPr lang="en-US" dirty="0" smtClean="0"/>
              <a:t>,  </a:t>
            </a:r>
            <a:r>
              <a:rPr lang="en-US" dirty="0" err="1" smtClean="0"/>
              <a:t>molindone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II. ATYPICAL OR NEWER 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Olanzapine</a:t>
            </a:r>
            <a:r>
              <a:rPr lang="en-US" dirty="0" smtClean="0"/>
              <a:t>, </a:t>
            </a:r>
            <a:r>
              <a:rPr lang="en-US" dirty="0" err="1" smtClean="0"/>
              <a:t>quetiapine</a:t>
            </a:r>
            <a:r>
              <a:rPr lang="en-US" dirty="0" smtClean="0"/>
              <a:t>, </a:t>
            </a:r>
            <a:r>
              <a:rPr lang="en-US" dirty="0" err="1" smtClean="0"/>
              <a:t>risperidone</a:t>
            </a:r>
            <a:r>
              <a:rPr lang="en-US" dirty="0" smtClean="0"/>
              <a:t>, </a:t>
            </a:r>
            <a:r>
              <a:rPr lang="en-US" dirty="0" err="1" smtClean="0"/>
              <a:t>aripiprazole</a:t>
            </a:r>
            <a:r>
              <a:rPr lang="en-US" dirty="0" smtClean="0"/>
              <a:t>, </a:t>
            </a:r>
            <a:r>
              <a:rPr lang="en-US" dirty="0" err="1" smtClean="0"/>
              <a:t>clozapine</a:t>
            </a:r>
            <a:r>
              <a:rPr lang="en-US" dirty="0" smtClean="0"/>
              <a:t>, </a:t>
            </a:r>
            <a:r>
              <a:rPr lang="en-US" dirty="0" err="1" smtClean="0"/>
              <a:t>zotepine</a:t>
            </a:r>
            <a:r>
              <a:rPr lang="en-US" dirty="0" smtClean="0"/>
              <a:t>. All have low affinity for D2 receptors, suggesting additional mechanism for </a:t>
            </a:r>
            <a:r>
              <a:rPr lang="en-US" dirty="0" err="1" smtClean="0"/>
              <a:t>antipsychosis</a:t>
            </a:r>
            <a:r>
              <a:rPr lang="en-US" dirty="0" smtClean="0"/>
              <a:t>. May have significant affinity for 5HT2a receptors.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76400"/>
            <a:ext cx="4041775" cy="639762"/>
          </a:xfrm>
        </p:spPr>
        <p:txBody>
          <a:bodyPr/>
          <a:lstStyle/>
          <a:p>
            <a:endParaRPr lang="en-US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PHENOTHIAZINES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Their structure have a </a:t>
            </a:r>
            <a:r>
              <a:rPr lang="en-US" dirty="0" err="1" smtClean="0"/>
              <a:t>phenothiazine</a:t>
            </a:r>
            <a:r>
              <a:rPr lang="en-US" dirty="0" smtClean="0"/>
              <a:t> nucleus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with substitutions in the R positions 2, 10. Pharmacologic activities vary with the R group.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10845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72289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PSYCHIATRIC DISEASES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Primary-Cause unknown- neurosis, psychosis</a:t>
            </a:r>
          </a:p>
          <a:p>
            <a:r>
              <a:rPr lang="en-GB" dirty="0" smtClean="0"/>
              <a:t>Secondary – cause known- neurosis, psychosis</a:t>
            </a:r>
          </a:p>
          <a:p>
            <a:r>
              <a:rPr lang="en-GB" b="1" dirty="0" smtClean="0"/>
              <a:t>NEUROSIS</a:t>
            </a:r>
            <a:r>
              <a:rPr lang="en-GB" dirty="0" smtClean="0"/>
              <a:t>-(minor psychiatric illnesses)- patient knows he is sick and seeks for treatment. Includes anxiety states, mild depression, neurasthenia, obsessions, hysteria, phobias, personality disorders(psychopaths, narcissists, night runners, anti-socials), sexual </a:t>
            </a:r>
            <a:r>
              <a:rPr lang="en-GB" dirty="0" err="1" smtClean="0"/>
              <a:t>peversions</a:t>
            </a:r>
            <a:r>
              <a:rPr lang="en-GB" dirty="0" smtClean="0"/>
              <a:t>. Treated with </a:t>
            </a:r>
            <a:r>
              <a:rPr lang="en-GB" dirty="0" err="1" smtClean="0"/>
              <a:t>anxiolytics</a:t>
            </a:r>
            <a:r>
              <a:rPr lang="en-GB" dirty="0" smtClean="0"/>
              <a:t> and psychotherapy. </a:t>
            </a:r>
            <a:endParaRPr lang="en-GB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060322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CHLORPROMAZINE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EFFECTS ON THE CNS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Gross behavioral effects</a:t>
            </a:r>
          </a:p>
          <a:p>
            <a:pPr marL="514350" indent="-514350">
              <a:buNone/>
            </a:pPr>
            <a:r>
              <a:rPr lang="en-US" dirty="0"/>
              <a:t>	</a:t>
            </a:r>
            <a:r>
              <a:rPr lang="en-US" dirty="0" smtClean="0"/>
              <a:t>Produces considerable degree of sedation, psychomotor slowing , emotional quietening, affective indifference (diminution of anxiety to do something) without affecting wakefulness.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The phenomena called </a:t>
            </a:r>
            <a:r>
              <a:rPr lang="en-US" dirty="0" err="1" smtClean="0"/>
              <a:t>neuroleptic</a:t>
            </a:r>
            <a:r>
              <a:rPr lang="en-US" dirty="0" smtClean="0"/>
              <a:t> syndrome. Sedative effect contribute to a small extent to anti-anxiety affect. Tolerance develops on sedative effect.</a:t>
            </a:r>
          </a:p>
          <a:p>
            <a:pPr>
              <a:buNone/>
            </a:pPr>
            <a:r>
              <a:rPr lang="en-US" b="1" dirty="0" smtClean="0"/>
              <a:t>MECHANISM</a:t>
            </a:r>
          </a:p>
          <a:p>
            <a:pPr>
              <a:buNone/>
            </a:pPr>
            <a:r>
              <a:rPr lang="en-US" dirty="0" smtClean="0"/>
              <a:t>	By acting on 3 major integrating systems of the brain:.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71500" indent="-571500" algn="just">
              <a:buFont typeface="+mj-lt"/>
              <a:buAutoNum type="romanLcPeriod"/>
            </a:pPr>
            <a:r>
              <a:rPr lang="en-US" dirty="0" smtClean="0"/>
              <a:t>Reticular activating system – suppresses stimuli coming from here.</a:t>
            </a:r>
          </a:p>
          <a:p>
            <a:pPr marL="571500" indent="-571500" algn="just">
              <a:buFont typeface="+mj-lt"/>
              <a:buAutoNum type="romanLcPeriod"/>
            </a:pPr>
            <a:r>
              <a:rPr lang="en-US" dirty="0" smtClean="0"/>
              <a:t>Limbic system – may block or modify its functions. Relieves schizophrenia.</a:t>
            </a:r>
          </a:p>
          <a:p>
            <a:pPr marL="571500" indent="-571500" algn="just">
              <a:buFont typeface="+mj-lt"/>
              <a:buAutoNum type="romanLcPeriod"/>
            </a:pPr>
            <a:r>
              <a:rPr lang="en-US" dirty="0" smtClean="0"/>
              <a:t>Extra pyramidal system-Chemical blockage on </a:t>
            </a:r>
            <a:r>
              <a:rPr lang="en-US" dirty="0" err="1" smtClean="0"/>
              <a:t>monoaminergic</a:t>
            </a:r>
            <a:r>
              <a:rPr lang="en-US" dirty="0" smtClean="0"/>
              <a:t> neurons.(NE,5HT,dopamine).</a:t>
            </a:r>
          </a:p>
          <a:p>
            <a:pPr marL="571500" indent="-571500" algn="just">
              <a:buNone/>
            </a:pPr>
            <a:r>
              <a:rPr lang="en-US" dirty="0"/>
              <a:t> </a:t>
            </a:r>
            <a:r>
              <a:rPr lang="en-US" dirty="0" smtClean="0"/>
              <a:t>      Central sympathetic activity is decreased particularly in the hypothalamus and the extra-pyramidal system.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b="1" dirty="0" smtClean="0"/>
              <a:t>. In cortex </a:t>
            </a:r>
            <a:r>
              <a:rPr lang="en-US" dirty="0" smtClean="0"/>
              <a:t>– Diminishes continuous motor activity. Produces cataplexy. Chlorpromazine has no anti-convulsive effects. In epileptics it may lower seizure threshold.  Blocks only conditioned responses. 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3. </a:t>
            </a:r>
            <a:r>
              <a:rPr lang="en-US" b="1" dirty="0" smtClean="0"/>
              <a:t>In hypothalamus- </a:t>
            </a:r>
            <a:r>
              <a:rPr lang="en-US" dirty="0" smtClean="0"/>
              <a:t>inhibits release of growth hormone release factor and inhibits secretion of prolactin release inhibiting hormone, ACTH RH, temperature regulation interfered with.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4. </a:t>
            </a:r>
            <a:r>
              <a:rPr lang="en-US" b="1" dirty="0" smtClean="0"/>
              <a:t>Brain stem </a:t>
            </a:r>
            <a:r>
              <a:rPr lang="en-US" dirty="0" smtClean="0"/>
              <a:t>– </a:t>
            </a:r>
          </a:p>
          <a:p>
            <a:pPr marL="571500" indent="-571500">
              <a:buNone/>
            </a:pPr>
            <a:r>
              <a:rPr lang="en-US" dirty="0"/>
              <a:t> </a:t>
            </a:r>
            <a:r>
              <a:rPr lang="en-US" dirty="0" smtClean="0"/>
              <a:t>     Respiration - Clinical doses have </a:t>
            </a:r>
            <a:r>
              <a:rPr lang="en-US" dirty="0"/>
              <a:t>n</a:t>
            </a:r>
            <a:r>
              <a:rPr lang="en-US" dirty="0" smtClean="0"/>
              <a:t>o effect on respiration, large doses may depress respiration. </a:t>
            </a:r>
          </a:p>
          <a:p>
            <a:pPr marL="571500" indent="-571500">
              <a:buNone/>
            </a:pPr>
            <a:r>
              <a:rPr lang="en-US" dirty="0"/>
              <a:t> </a:t>
            </a:r>
            <a:r>
              <a:rPr lang="en-US" dirty="0" smtClean="0"/>
              <a:t>     VMC - Low doses may depress VMC reflexes mediated by hypothalamus or brain stem – net result is fall in B.P.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	5. </a:t>
            </a:r>
            <a:r>
              <a:rPr lang="en-US" b="1" dirty="0" smtClean="0"/>
              <a:t>Suppresses CTZ.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Not  effective in vomiting due to vestibular stimulation, or due to GIT irritation.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6. </a:t>
            </a:r>
            <a:r>
              <a:rPr lang="en-US" b="1" dirty="0" smtClean="0"/>
              <a:t>ANS</a:t>
            </a:r>
          </a:p>
          <a:p>
            <a:pPr>
              <a:buNone/>
            </a:pPr>
            <a:r>
              <a:rPr lang="en-US" b="1" dirty="0"/>
              <a:t>	</a:t>
            </a:r>
            <a:r>
              <a:rPr lang="en-US" dirty="0" smtClean="0"/>
              <a:t>Has an atropine like effect, anti-histamine like effect, anti-5HT effect.</a:t>
            </a:r>
          </a:p>
          <a:p>
            <a:pPr>
              <a:buNone/>
            </a:pPr>
            <a:r>
              <a:rPr lang="en-US" b="1" dirty="0"/>
              <a:t>	</a:t>
            </a:r>
            <a:r>
              <a:rPr lang="en-US" dirty="0" smtClean="0"/>
              <a:t>Inhibits Ach, 5HT, histamine. Has also </a:t>
            </a:r>
            <a:r>
              <a:rPr lang="el-GR" dirty="0" smtClean="0"/>
              <a:t>α</a:t>
            </a:r>
            <a:r>
              <a:rPr lang="en-US" dirty="0" smtClean="0"/>
              <a:t>-adrenergic blocking effect.</a:t>
            </a:r>
            <a:endParaRPr lang="en-US" b="1" dirty="0" smtClean="0"/>
          </a:p>
          <a:p>
            <a:pPr>
              <a:buNone/>
            </a:pPr>
            <a:r>
              <a:rPr lang="en-US" dirty="0"/>
              <a:t>	</a:t>
            </a:r>
            <a:endParaRPr lang="en-US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CARDIOVASCULAR SYSTEM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Has </a:t>
            </a:r>
            <a:r>
              <a:rPr lang="el-GR" dirty="0" smtClean="0"/>
              <a:t>α</a:t>
            </a:r>
            <a:r>
              <a:rPr lang="en-US" dirty="0" smtClean="0"/>
              <a:t>- adrenergic blocking effect.</a:t>
            </a:r>
          </a:p>
          <a:p>
            <a:pPr algn="just">
              <a:buNone/>
            </a:pPr>
            <a:r>
              <a:rPr lang="en-US" dirty="0" smtClean="0"/>
              <a:t>	Blocks VMC and reflexes. Has vasodilator effects in arterioles. Fall in B.P causes reflex tachycardia, but fortunately tolerance develops to this effect after large doses (chronic administration) .</a:t>
            </a:r>
          </a:p>
          <a:p>
            <a:pPr algn="just">
              <a:buNone/>
            </a:pPr>
            <a:r>
              <a:rPr lang="en-US" dirty="0"/>
              <a:t>	</a:t>
            </a:r>
            <a:r>
              <a:rPr lang="en-US" dirty="0" smtClean="0"/>
              <a:t>Has  direct myocardial depressant effect, has anti-arrhythmic effect.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b="1" dirty="0" smtClean="0"/>
              <a:t>PSYCHOSIS</a:t>
            </a:r>
            <a:r>
              <a:rPr lang="en-GB" dirty="0" smtClean="0"/>
              <a:t> (major psychiatric illnesses)</a:t>
            </a:r>
          </a:p>
          <a:p>
            <a:r>
              <a:rPr lang="en-GB" dirty="0" smtClean="0"/>
              <a:t>There is loss of touch with reality</a:t>
            </a:r>
          </a:p>
          <a:p>
            <a:r>
              <a:rPr lang="en-GB" dirty="0" smtClean="0"/>
              <a:t>Depressive psychosis</a:t>
            </a:r>
          </a:p>
          <a:p>
            <a:r>
              <a:rPr lang="en-GB" dirty="0" smtClean="0"/>
              <a:t>Manic psychosis</a:t>
            </a:r>
          </a:p>
          <a:p>
            <a:r>
              <a:rPr lang="en-GB" dirty="0" smtClean="0"/>
              <a:t>Manic-depressive psychosis(bipolar, </a:t>
            </a:r>
            <a:r>
              <a:rPr lang="en-GB" dirty="0" err="1" smtClean="0"/>
              <a:t>cyclothymia</a:t>
            </a:r>
            <a:r>
              <a:rPr lang="en-GB" dirty="0" smtClean="0"/>
              <a:t>)</a:t>
            </a:r>
          </a:p>
          <a:p>
            <a:r>
              <a:rPr lang="en-GB" dirty="0" smtClean="0"/>
              <a:t>Schizophrenia(Dementia praecox)-hebephrenic, catatonic, paranoid)</a:t>
            </a:r>
          </a:p>
          <a:p>
            <a:r>
              <a:rPr lang="en-GB" dirty="0" err="1" smtClean="0"/>
              <a:t>Schizo</a:t>
            </a:r>
            <a:r>
              <a:rPr lang="en-GB" dirty="0" smtClean="0"/>
              <a:t>-affective disorders</a:t>
            </a:r>
            <a:endParaRPr lang="en-GB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SKELETAL MUSCLES</a:t>
            </a: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Relaxes muscles in spastic conditions. This action mediated at a higher level ; has no peripheral neuromuscular blocking effect.</a:t>
            </a:r>
          </a:p>
          <a:p>
            <a:pPr>
              <a:buNone/>
            </a:pPr>
            <a:r>
              <a:rPr lang="en-US" b="1" dirty="0" smtClean="0"/>
              <a:t>KIDNEY</a:t>
            </a:r>
          </a:p>
          <a:p>
            <a:pPr>
              <a:buNone/>
            </a:pPr>
            <a:r>
              <a:rPr lang="en-US" dirty="0" smtClean="0"/>
              <a:t>	Has depressant effect on secretion of ADH. Has effect of </a:t>
            </a:r>
            <a:r>
              <a:rPr lang="en-US" dirty="0" err="1" smtClean="0"/>
              <a:t>diuresis</a:t>
            </a:r>
            <a:r>
              <a:rPr lang="en-US" dirty="0" smtClean="0"/>
              <a:t> by blocking Na </a:t>
            </a:r>
            <a:r>
              <a:rPr lang="en-US" dirty="0" err="1" smtClean="0"/>
              <a:t>reabsorption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ENDOCRINE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Blocks </a:t>
            </a:r>
            <a:r>
              <a:rPr lang="en-US" dirty="0" smtClean="0"/>
              <a:t>ovulation, suppresses estrous cycles </a:t>
            </a:r>
            <a:r>
              <a:rPr lang="en-US" dirty="0" smtClean="0"/>
              <a:t>and induces </a:t>
            </a:r>
            <a:r>
              <a:rPr lang="en-US" dirty="0" smtClean="0"/>
              <a:t>amenorrhea. Inhibits </a:t>
            </a:r>
            <a:r>
              <a:rPr lang="en-US" dirty="0" err="1" smtClean="0"/>
              <a:t>gonadotropin</a:t>
            </a:r>
            <a:r>
              <a:rPr lang="en-US" dirty="0" smtClean="0"/>
              <a:t> secretion</a:t>
            </a:r>
            <a:r>
              <a:rPr lang="en-US" dirty="0" smtClean="0"/>
              <a:t>.</a:t>
            </a:r>
          </a:p>
          <a:p>
            <a:pPr algn="just">
              <a:buNone/>
            </a:pPr>
            <a:r>
              <a:rPr lang="en-US" dirty="0" smtClean="0"/>
              <a:t>Causes </a:t>
            </a:r>
            <a:r>
              <a:rPr lang="en-US" dirty="0" err="1" smtClean="0"/>
              <a:t>galactorhea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endParaRPr lang="en-US" dirty="0" smtClean="0"/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Phenothiazines</a:t>
            </a:r>
            <a:r>
              <a:rPr lang="en-US" dirty="0"/>
              <a:t> even when taken for long don’t produce withdrawal signs and symptoms but have some degree of addiction. </a:t>
            </a:r>
            <a:endParaRPr lang="en-US" dirty="0" smtClean="0"/>
          </a:p>
          <a:p>
            <a:r>
              <a:rPr lang="en-US" dirty="0" smtClean="0"/>
              <a:t>Most antipsychotics cause unpleasant subjective effects on non-psychotics and impaired performance. Psychotics improve.</a:t>
            </a:r>
            <a:endParaRPr lang="en-US" dirty="0" smtClean="0"/>
          </a:p>
          <a:p>
            <a:r>
              <a:rPr lang="en-US" dirty="0" smtClean="0"/>
              <a:t>Nausea </a:t>
            </a:r>
            <a:r>
              <a:rPr lang="en-US" dirty="0"/>
              <a:t>, vomiting, muscular weakness, exacerbation of psychotic states, insomnia, may develop in 30% of the patients. Mild withdrawal s/s.</a:t>
            </a:r>
          </a:p>
        </p:txBody>
      </p:sp>
    </p:spTree>
    <p:extLst>
      <p:ext uri="{BB962C8B-B14F-4D97-AF65-F5344CB8AC3E}">
        <p14:creationId xmlns:p14="http://schemas.microsoft.com/office/powerpoint/2010/main" xmlns="" val="253151269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PHARMACOKINETICS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Can be given orally as tablets or syrup or </a:t>
            </a:r>
            <a:r>
              <a:rPr lang="en-US" dirty="0" err="1" smtClean="0"/>
              <a:t>parenterally</a:t>
            </a:r>
            <a:r>
              <a:rPr lang="en-US" dirty="0" smtClean="0"/>
              <a:t>-  I.M or I.V (rarely)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Absorption depends on dosage. Peak plasma levels in 2-3 hrs. Metabolism in the liver. Metabolites excretion continues for long even after stopping administration for 2-6 wks. More than 90% protein bound. 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	There’s </a:t>
            </a:r>
            <a:r>
              <a:rPr lang="en-US" dirty="0" err="1" smtClean="0"/>
              <a:t>entero</a:t>
            </a:r>
            <a:r>
              <a:rPr lang="en-US" dirty="0" smtClean="0"/>
              <a:t>-hepatic circulation. 7-hydroxy derivative is active, other metabolites are inactive. Highest concentration found in liver after administration.</a:t>
            </a:r>
          </a:p>
          <a:p>
            <a:pPr algn="just">
              <a:buNone/>
            </a:pPr>
            <a:r>
              <a:rPr lang="en-US" dirty="0"/>
              <a:t>	</a:t>
            </a:r>
            <a:r>
              <a:rPr lang="en-US" dirty="0" smtClean="0"/>
              <a:t>Thought to cause </a:t>
            </a:r>
            <a:r>
              <a:rPr lang="en-US" dirty="0" err="1" smtClean="0"/>
              <a:t>microsomal</a:t>
            </a:r>
            <a:r>
              <a:rPr lang="en-US" dirty="0" smtClean="0"/>
              <a:t> enzyme induction and may accelerate its own metabolism. 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TOXIC REACTION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Therapeutic doses – may cause very mild side effects </a:t>
            </a:r>
            <a:r>
              <a:rPr lang="en-US" dirty="0" err="1" smtClean="0"/>
              <a:t>e.g</a:t>
            </a:r>
            <a:r>
              <a:rPr lang="en-US" dirty="0" smtClean="0"/>
              <a:t> palpitation, nasal stiffness, dry mouth, slight constipation.</a:t>
            </a:r>
          </a:p>
          <a:p>
            <a:pPr marL="514350" indent="-514350" algn="just">
              <a:buNone/>
            </a:pPr>
            <a:r>
              <a:rPr lang="en-US" dirty="0"/>
              <a:t>	</a:t>
            </a:r>
            <a:r>
              <a:rPr lang="en-US" dirty="0" smtClean="0"/>
              <a:t>Patient may feel cold, drowsy, faint because of temperature . May complain of orthostatic hypotension. Tolerance may develop to this.</a:t>
            </a:r>
          </a:p>
          <a:p>
            <a:pPr marL="514350" indent="-514350" algn="just">
              <a:buFont typeface="+mj-lt"/>
              <a:buAutoNum type="arabicPeriod" startAt="2"/>
            </a:pPr>
            <a:r>
              <a:rPr lang="en-US" dirty="0" smtClean="0"/>
              <a:t>Jaundice – occur in 2-4 %, obstructive jaundice (</a:t>
            </a:r>
            <a:r>
              <a:rPr lang="en-US" dirty="0" err="1" smtClean="0"/>
              <a:t>cholestatic</a:t>
            </a:r>
            <a:r>
              <a:rPr lang="en-US" dirty="0" smtClean="0"/>
              <a:t>) in 4</a:t>
            </a:r>
            <a:r>
              <a:rPr lang="en-US" baseline="30000" dirty="0" smtClean="0"/>
              <a:t>th</a:t>
            </a:r>
            <a:r>
              <a:rPr lang="en-US" dirty="0" smtClean="0"/>
              <a:t>  </a:t>
            </a:r>
            <a:r>
              <a:rPr lang="en-US" dirty="0" smtClean="0"/>
              <a:t>week </a:t>
            </a:r>
            <a:r>
              <a:rPr lang="en-US" dirty="0" smtClean="0"/>
              <a:t>of therapy, due to stasis</a:t>
            </a:r>
          </a:p>
          <a:p>
            <a:pPr marL="514350" indent="-514350" algn="just">
              <a:buNone/>
            </a:pPr>
            <a:r>
              <a:rPr lang="en-US" dirty="0"/>
              <a:t>	</a:t>
            </a:r>
            <a:r>
              <a:rPr lang="en-US" dirty="0" smtClean="0"/>
              <a:t> of bile. An hypersensitivity reaction.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Blood </a:t>
            </a:r>
            <a:r>
              <a:rPr lang="en-US" dirty="0" err="1" smtClean="0"/>
              <a:t>dyscrasias</a:t>
            </a:r>
            <a:r>
              <a:rPr lang="en-US" dirty="0" smtClean="0"/>
              <a:t> – leucopenia, </a:t>
            </a:r>
            <a:r>
              <a:rPr lang="en-US" dirty="0" err="1" smtClean="0"/>
              <a:t>eosinophilia</a:t>
            </a:r>
            <a:r>
              <a:rPr lang="en-US" dirty="0" smtClean="0"/>
              <a:t> in 1:1000 cases. There may be </a:t>
            </a:r>
            <a:r>
              <a:rPr lang="en-US" dirty="0" err="1" smtClean="0"/>
              <a:t>aggranulocytosis</a:t>
            </a:r>
            <a:r>
              <a:rPr lang="en-US" dirty="0" smtClean="0"/>
              <a:t> which may occur in the 1</a:t>
            </a:r>
            <a:r>
              <a:rPr lang="en-US" baseline="30000" dirty="0" smtClean="0"/>
              <a:t>st</a:t>
            </a:r>
            <a:r>
              <a:rPr lang="en-US" dirty="0" smtClean="0"/>
              <a:t> wk of therapy.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Skin rashes –usually due to allergic reactions. </a:t>
            </a:r>
            <a:r>
              <a:rPr lang="en-US" dirty="0" err="1" smtClean="0"/>
              <a:t>Urticaria</a:t>
            </a:r>
            <a:r>
              <a:rPr lang="en-US" dirty="0" smtClean="0"/>
              <a:t> or dermatitis. Three types of skin disorders:.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err="1" smtClean="0"/>
              <a:t>Urticurial</a:t>
            </a:r>
            <a:r>
              <a:rPr lang="en-US" dirty="0" smtClean="0"/>
              <a:t> in 4</a:t>
            </a:r>
            <a:r>
              <a:rPr lang="en-US" baseline="30000" dirty="0" smtClean="0"/>
              <a:t>th</a:t>
            </a:r>
            <a:r>
              <a:rPr lang="en-US" dirty="0" smtClean="0"/>
              <a:t>  &amp; 5</a:t>
            </a:r>
            <a:r>
              <a:rPr lang="en-US" baseline="30000" dirty="0" smtClean="0"/>
              <a:t>th</a:t>
            </a:r>
            <a:r>
              <a:rPr lang="en-US" dirty="0" smtClean="0"/>
              <a:t> wk. </a:t>
            </a:r>
            <a:r>
              <a:rPr lang="en-US" dirty="0" err="1" smtClean="0"/>
              <a:t>Discontine</a:t>
            </a:r>
            <a:r>
              <a:rPr lang="en-US" dirty="0" smtClean="0"/>
              <a:t> the drug.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Contact dermatitis- there may be certain amount of cross sensitivity.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 algn="just">
              <a:buFont typeface="+mj-lt"/>
              <a:buAutoNum type="romanLcPeriod" startAt="3"/>
            </a:pPr>
            <a:r>
              <a:rPr lang="en-US" dirty="0" smtClean="0"/>
              <a:t>Photosensitivity type of reaction resembling severe sunburns – patient should remain indoors. In long term therapy, you get abnormal pigmentation. A grey blue type in areas exposed to light.</a:t>
            </a:r>
          </a:p>
          <a:p>
            <a:pPr marL="571500" indent="-571500" algn="just">
              <a:buNone/>
            </a:pPr>
            <a:r>
              <a:rPr lang="en-US" dirty="0"/>
              <a:t>	</a:t>
            </a:r>
            <a:r>
              <a:rPr lang="en-US" dirty="0" smtClean="0"/>
              <a:t>There may be opacity in cornea and </a:t>
            </a:r>
            <a:r>
              <a:rPr lang="en-US" dirty="0" err="1" smtClean="0"/>
              <a:t>lense</a:t>
            </a:r>
            <a:r>
              <a:rPr lang="en-US" dirty="0" smtClean="0"/>
              <a:t>, and </a:t>
            </a:r>
            <a:r>
              <a:rPr lang="en-US" dirty="0" err="1" smtClean="0"/>
              <a:t>pigmentary</a:t>
            </a:r>
            <a:r>
              <a:rPr lang="en-US" dirty="0" smtClean="0"/>
              <a:t> retinopathy.</a:t>
            </a: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742950" indent="-742950">
              <a:buFont typeface="+mj-lt"/>
              <a:buAutoNum type="arabicPeriod" startAt="5"/>
            </a:pPr>
            <a:r>
              <a:rPr lang="en-US" dirty="0" err="1" smtClean="0"/>
              <a:t>Extrapyrimidal</a:t>
            </a:r>
            <a:r>
              <a:rPr lang="en-US" dirty="0" smtClean="0"/>
              <a:t> reactions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lphaLcParenR"/>
            </a:pPr>
            <a:r>
              <a:rPr lang="en-US" dirty="0" err="1" smtClean="0"/>
              <a:t>Parkinsonian</a:t>
            </a:r>
            <a:r>
              <a:rPr lang="en-US" dirty="0" smtClean="0"/>
              <a:t>  syndrome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US" dirty="0" smtClean="0"/>
              <a:t>Acute </a:t>
            </a:r>
            <a:r>
              <a:rPr lang="en-US" dirty="0" err="1" smtClean="0"/>
              <a:t>dystonic</a:t>
            </a:r>
            <a:r>
              <a:rPr lang="en-US" dirty="0" smtClean="0"/>
              <a:t> reactions= </a:t>
            </a:r>
            <a:r>
              <a:rPr lang="en-US" dirty="0" err="1" smtClean="0"/>
              <a:t>torticollis</a:t>
            </a:r>
            <a:r>
              <a:rPr lang="en-US" dirty="0" smtClean="0"/>
              <a:t>, facial tics, facial grimaces, abnormal eye movements; may be mistaken for hysterical reaction.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US" dirty="0" err="1" smtClean="0"/>
              <a:t>Akathisia</a:t>
            </a:r>
            <a:r>
              <a:rPr lang="en-US" dirty="0" smtClean="0"/>
              <a:t>- compelling need to be in constant motion, not a specific movement pattern. Can be mistaken for agitation in psychotic patients.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lphaLcParenR" startAt="4"/>
            </a:pPr>
            <a:r>
              <a:rPr lang="en-US" dirty="0" err="1" smtClean="0"/>
              <a:t>Tardive</a:t>
            </a:r>
            <a:r>
              <a:rPr lang="en-US" dirty="0" smtClean="0"/>
              <a:t> </a:t>
            </a:r>
            <a:r>
              <a:rPr lang="en-US" dirty="0" err="1" smtClean="0"/>
              <a:t>dyskinesia</a:t>
            </a:r>
            <a:r>
              <a:rPr lang="en-US" dirty="0" smtClean="0"/>
              <a:t> – characteristic movements</a:t>
            </a:r>
          </a:p>
          <a:p>
            <a:pPr marL="514350" indent="-514350" algn="just">
              <a:buNone/>
            </a:pPr>
            <a:r>
              <a:rPr lang="en-US" dirty="0"/>
              <a:t>	</a:t>
            </a:r>
            <a:r>
              <a:rPr lang="en-US" dirty="0" smtClean="0"/>
              <a:t>- Slicking and sucking movements of lips.</a:t>
            </a:r>
          </a:p>
          <a:p>
            <a:pPr marL="514350" indent="-514350" algn="just">
              <a:buNone/>
            </a:pPr>
            <a:r>
              <a:rPr lang="en-US" dirty="0" smtClean="0"/>
              <a:t>	- Fly catching, darting movements of tongue</a:t>
            </a:r>
          </a:p>
          <a:p>
            <a:pPr marL="514350" indent="-514350" algn="just">
              <a:buNone/>
            </a:pPr>
            <a:r>
              <a:rPr lang="en-US" dirty="0" smtClean="0"/>
              <a:t>	- Side by side movement of tongue</a:t>
            </a:r>
          </a:p>
          <a:p>
            <a:pPr marL="514350" indent="-514350" algn="just">
              <a:buNone/>
            </a:pPr>
            <a:r>
              <a:rPr lang="en-US" dirty="0" smtClean="0"/>
              <a:t>	- </a:t>
            </a:r>
            <a:r>
              <a:rPr lang="en-US" dirty="0" err="1" smtClean="0"/>
              <a:t>Choreoform</a:t>
            </a:r>
            <a:r>
              <a:rPr lang="en-US" dirty="0" smtClean="0"/>
              <a:t>, purposeless movements which disappear in sleep. Occur in older female patients having usually a history of brain damage.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AETIOLOGY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1. Due to toxins – alcoholism, </a:t>
            </a:r>
            <a:r>
              <a:rPr lang="en-GB" dirty="0" err="1" smtClean="0"/>
              <a:t>morphinism</a:t>
            </a:r>
            <a:r>
              <a:rPr lang="en-GB" dirty="0" smtClean="0"/>
              <a:t>, </a:t>
            </a:r>
            <a:r>
              <a:rPr lang="en-GB" dirty="0" err="1" smtClean="0"/>
              <a:t>coccainism</a:t>
            </a:r>
            <a:r>
              <a:rPr lang="en-GB" dirty="0" smtClean="0"/>
              <a:t>, Bhang use, other drugs</a:t>
            </a:r>
          </a:p>
          <a:p>
            <a:r>
              <a:rPr lang="en-GB" dirty="0" smtClean="0"/>
              <a:t>2. Due to infections – </a:t>
            </a:r>
            <a:r>
              <a:rPr lang="en-GB" dirty="0" err="1" smtClean="0"/>
              <a:t>syphylis</a:t>
            </a:r>
            <a:r>
              <a:rPr lang="en-GB" dirty="0" smtClean="0"/>
              <a:t>, encephalitis, HIV</a:t>
            </a:r>
          </a:p>
          <a:p>
            <a:r>
              <a:rPr lang="en-GB" dirty="0" smtClean="0"/>
              <a:t>3. Gross brain </a:t>
            </a:r>
            <a:r>
              <a:rPr lang="en-GB" dirty="0" err="1" smtClean="0"/>
              <a:t>lessions</a:t>
            </a:r>
            <a:r>
              <a:rPr lang="en-GB" dirty="0" smtClean="0"/>
              <a:t>- head trauma, </a:t>
            </a:r>
            <a:r>
              <a:rPr lang="en-GB" dirty="0" err="1" smtClean="0"/>
              <a:t>tumors</a:t>
            </a:r>
            <a:endParaRPr lang="en-GB" dirty="0" smtClean="0"/>
          </a:p>
          <a:p>
            <a:r>
              <a:rPr lang="en-GB" dirty="0" smtClean="0"/>
              <a:t>4. Endocrine diseases- hypothyroidism,</a:t>
            </a:r>
          </a:p>
          <a:p>
            <a:r>
              <a:rPr lang="en-GB" dirty="0" smtClean="0"/>
              <a:t>5. Genetic abnormalities</a:t>
            </a:r>
            <a:endParaRPr lang="en-GB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HALOPERIDOL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Pharmacodynamic</a:t>
            </a:r>
            <a:r>
              <a:rPr lang="en-US" dirty="0" smtClean="0"/>
              <a:t> activity same as chlorpromazine; differences: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Has less anti-cholinergic activity and less </a:t>
            </a:r>
            <a:r>
              <a:rPr lang="el-GR" dirty="0" smtClean="0"/>
              <a:t>α</a:t>
            </a:r>
            <a:r>
              <a:rPr lang="en-US" dirty="0" smtClean="0"/>
              <a:t>- blocking activity.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Induces calm and sedates aggressive patients, less sedating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Hypotension may occur, but less important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May gain weight, rarely weight loss.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algn="just">
              <a:buFont typeface="+mj-lt"/>
              <a:buAutoNum type="arabicPeriod" startAt="5"/>
            </a:pPr>
            <a:r>
              <a:rPr lang="en-US" dirty="0" smtClean="0"/>
              <a:t>May have </a:t>
            </a:r>
            <a:r>
              <a:rPr lang="en-US" dirty="0" err="1" smtClean="0"/>
              <a:t>galactorhea</a:t>
            </a:r>
            <a:r>
              <a:rPr lang="en-US" dirty="0" smtClean="0"/>
              <a:t> and endocrine disturbances</a:t>
            </a:r>
          </a:p>
          <a:p>
            <a:pPr marL="514350" indent="-514350" algn="just">
              <a:buFont typeface="+mj-lt"/>
              <a:buAutoNum type="arabicPeriod" startAt="5"/>
            </a:pPr>
            <a:r>
              <a:rPr lang="en-US" dirty="0" smtClean="0"/>
              <a:t>Extra pyramidal symptoms more frequent in </a:t>
            </a:r>
            <a:r>
              <a:rPr lang="en-US" dirty="0" err="1" smtClean="0"/>
              <a:t>thyrotoxicosis</a:t>
            </a:r>
            <a:r>
              <a:rPr lang="en-US" dirty="0" smtClean="0"/>
              <a:t> </a:t>
            </a:r>
          </a:p>
          <a:p>
            <a:pPr marL="514350" indent="-514350" algn="just">
              <a:buFont typeface="+mj-lt"/>
              <a:buAutoNum type="arabicPeriod" startAt="5"/>
            </a:pPr>
            <a:r>
              <a:rPr lang="en-US" dirty="0" smtClean="0"/>
              <a:t>Avoid in basal ganglia disease</a:t>
            </a:r>
          </a:p>
          <a:p>
            <a:pPr marL="514350" indent="-514350" algn="just">
              <a:buNone/>
            </a:pPr>
            <a:r>
              <a:rPr lang="en-US" dirty="0" smtClean="0"/>
              <a:t>PHARMACOKINETICS</a:t>
            </a:r>
          </a:p>
          <a:p>
            <a:pPr marL="514350" indent="-514350" algn="just">
              <a:buNone/>
            </a:pPr>
            <a:r>
              <a:rPr lang="en-US" dirty="0" smtClean="0"/>
              <a:t>	Readily absorbed orally. Peak levels at 2-6 hrs in plasma. </a:t>
            </a:r>
            <a:r>
              <a:rPr lang="en-US" dirty="0" err="1" smtClean="0"/>
              <a:t>Metabolised</a:t>
            </a:r>
            <a:r>
              <a:rPr lang="en-US" dirty="0" smtClean="0"/>
              <a:t> in the liver, 15% excreted in bile, the rest excreted slowly by the kidney.</a:t>
            </a:r>
          </a:p>
          <a:p>
            <a:pPr marL="514350" indent="-514350" algn="just">
              <a:buFont typeface="+mj-lt"/>
              <a:buAutoNum type="arabicPeriod" startAt="5"/>
            </a:pPr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Schizophrenia and other psychoses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Mania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Short term adjunctive management of psychomotor agitation, excitement and violent or dangerously impulsive </a:t>
            </a:r>
            <a:r>
              <a:rPr lang="en-US" dirty="0" err="1" smtClean="0"/>
              <a:t>behaviour</a:t>
            </a:r>
            <a:r>
              <a:rPr lang="en-US" dirty="0" smtClean="0"/>
              <a:t>.</a:t>
            </a:r>
          </a:p>
          <a:p>
            <a:pPr marL="514350" indent="-514350" algn="just">
              <a:buNone/>
            </a:pPr>
            <a:r>
              <a:rPr lang="en-US" dirty="0"/>
              <a:t>	</a:t>
            </a:r>
            <a:r>
              <a:rPr lang="en-US" dirty="0" smtClean="0"/>
              <a:t>Initially 15-20mg daily in divided doses, gradually increased to 100mg (max.200mg) daily. Elderly – ½ adult dose,  child –initially 25-50mcg/kg/d , max 10mg . Adolescents – </a:t>
            </a:r>
            <a:r>
              <a:rPr lang="en-US" dirty="0" err="1" smtClean="0"/>
              <a:t>upto</a:t>
            </a:r>
            <a:r>
              <a:rPr lang="en-US" dirty="0" smtClean="0"/>
              <a:t> 30mg/d (exceptionally 60mg).</a:t>
            </a:r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 startAt="4"/>
            </a:pPr>
            <a:r>
              <a:rPr lang="en-US" dirty="0" smtClean="0"/>
              <a:t>Short term adjunctive management of severe anxiety -500mcg </a:t>
            </a:r>
            <a:r>
              <a:rPr lang="en-US" dirty="0" err="1" smtClean="0"/>
              <a:t>b.d</a:t>
            </a:r>
            <a:r>
              <a:rPr lang="en-US" dirty="0" smtClean="0"/>
              <a:t>.</a:t>
            </a:r>
          </a:p>
          <a:p>
            <a:pPr marL="514350" indent="-514350" algn="just">
              <a:buFont typeface="+mj-lt"/>
              <a:buAutoNum type="arabicPeriod" startAt="4"/>
            </a:pPr>
            <a:r>
              <a:rPr lang="en-US" dirty="0" smtClean="0"/>
              <a:t>Intractable hiccup, 1.5mg </a:t>
            </a:r>
            <a:r>
              <a:rPr lang="en-US" dirty="0" err="1" smtClean="0"/>
              <a:t>t.d.s</a:t>
            </a:r>
            <a:endParaRPr lang="en-US" dirty="0" smtClean="0"/>
          </a:p>
          <a:p>
            <a:pPr marL="514350" indent="-514350" algn="just">
              <a:buFont typeface="+mj-lt"/>
              <a:buAutoNum type="arabicPeriod" startAt="4"/>
            </a:pPr>
            <a:r>
              <a:rPr lang="en-US" dirty="0" smtClean="0"/>
              <a:t>Nausea vomiting, 1-2 mg</a:t>
            </a:r>
          </a:p>
          <a:p>
            <a:pPr marL="514350" indent="-514350" algn="just">
              <a:buFont typeface="+mj-lt"/>
              <a:buAutoNum type="arabicPeriod" startAt="4"/>
            </a:pPr>
            <a:r>
              <a:rPr lang="en-US" dirty="0" err="1" smtClean="0"/>
              <a:t>Choreas</a:t>
            </a:r>
            <a:r>
              <a:rPr lang="en-US" dirty="0" smtClean="0"/>
              <a:t>, motor tics - I.M injections for emergency control 2-10mg, then 5mg </a:t>
            </a:r>
            <a:r>
              <a:rPr lang="en-US" dirty="0" err="1" smtClean="0"/>
              <a:t>upto</a:t>
            </a:r>
            <a:r>
              <a:rPr lang="en-US" dirty="0" smtClean="0"/>
              <a:t> 4 hourly  if necessary.</a:t>
            </a:r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CONTRAINDICATIONS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Coma caused by CNS depressants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B.M depression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Avoid in </a:t>
            </a:r>
            <a:r>
              <a:rPr lang="en-US" dirty="0" err="1" smtClean="0"/>
              <a:t>phaeochromocytoma</a:t>
            </a:r>
            <a:endParaRPr lang="en-US" dirty="0" smtClean="0"/>
          </a:p>
          <a:p>
            <a:pPr marL="514350" indent="-514350" algn="just">
              <a:buNone/>
            </a:pPr>
            <a:r>
              <a:rPr lang="en-US" b="1" dirty="0" smtClean="0"/>
              <a:t>SIDE EFFECTS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Extra-pyramidal symptoms. Reversed by reducing dose or anti-</a:t>
            </a:r>
            <a:r>
              <a:rPr lang="en-US" dirty="0" err="1" smtClean="0"/>
              <a:t>muscurinics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Neuroleptic</a:t>
            </a:r>
            <a:r>
              <a:rPr lang="en-US" dirty="0" smtClean="0"/>
              <a:t> malignant syndrome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SLE like syndrome</a:t>
            </a:r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 startAt="4"/>
            </a:pPr>
            <a:r>
              <a:rPr lang="en-US" dirty="0" smtClean="0"/>
              <a:t>Contact sensitization and rushes</a:t>
            </a:r>
          </a:p>
          <a:p>
            <a:pPr marL="514350" indent="-514350" algn="just">
              <a:buFont typeface="+mj-lt"/>
              <a:buAutoNum type="arabicPeriod" startAt="4"/>
            </a:pPr>
            <a:r>
              <a:rPr lang="en-US" dirty="0" smtClean="0"/>
              <a:t>Jaundice</a:t>
            </a:r>
          </a:p>
          <a:p>
            <a:pPr marL="514350" indent="-514350" algn="just">
              <a:buFont typeface="+mj-lt"/>
              <a:buAutoNum type="arabicPeriod" startAt="4"/>
            </a:pPr>
            <a:r>
              <a:rPr lang="en-US" dirty="0" smtClean="0"/>
              <a:t>Endocrine disturbances:</a:t>
            </a:r>
          </a:p>
          <a:p>
            <a:pPr marL="514350" indent="-514350" algn="just">
              <a:buNone/>
            </a:pPr>
            <a:r>
              <a:rPr lang="en-US" dirty="0"/>
              <a:t>	</a:t>
            </a:r>
            <a:r>
              <a:rPr lang="en-US" dirty="0" smtClean="0"/>
              <a:t>- menstrual disturbances , </a:t>
            </a:r>
            <a:r>
              <a:rPr lang="en-US" dirty="0" err="1" smtClean="0"/>
              <a:t>galactorhea</a:t>
            </a:r>
            <a:r>
              <a:rPr lang="en-US" dirty="0" smtClean="0"/>
              <a:t>, </a:t>
            </a:r>
            <a:r>
              <a:rPr lang="en-US" dirty="0" err="1" smtClean="0"/>
              <a:t>gynecomastia</a:t>
            </a:r>
            <a:r>
              <a:rPr lang="en-US" dirty="0" smtClean="0"/>
              <a:t>, impotence, weight gain</a:t>
            </a:r>
          </a:p>
          <a:p>
            <a:pPr marL="514350" indent="-514350" algn="just">
              <a:buFont typeface="+mj-lt"/>
              <a:buAutoNum type="arabicPeriod" startAt="7"/>
            </a:pPr>
            <a:r>
              <a:rPr lang="en-US" dirty="0" err="1" smtClean="0"/>
              <a:t>Agranulocytosis</a:t>
            </a:r>
            <a:r>
              <a:rPr lang="en-US" dirty="0" smtClean="0"/>
              <a:t>, leucopenia, </a:t>
            </a:r>
            <a:r>
              <a:rPr lang="en-US" dirty="0" err="1" smtClean="0"/>
              <a:t>leucocytosis</a:t>
            </a:r>
            <a:r>
              <a:rPr lang="en-US" dirty="0" smtClean="0"/>
              <a:t>, hemolytic anemia. Photosensitization =sensitivity reactions</a:t>
            </a:r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 startAt="8"/>
            </a:pPr>
            <a:r>
              <a:rPr lang="en-US" dirty="0" smtClean="0"/>
              <a:t>Corneal/lens opacities, purple skin pigmentation in prolonged high dose</a:t>
            </a:r>
          </a:p>
          <a:p>
            <a:pPr marL="514350" indent="-514350" algn="just">
              <a:buFont typeface="+mj-lt"/>
              <a:buAutoNum type="arabicPeriod" startAt="8"/>
            </a:pPr>
            <a:r>
              <a:rPr lang="en-US" dirty="0" smtClean="0"/>
              <a:t>CVS- hypotension, tachycardia, arrhythmias, ECG changes.</a:t>
            </a:r>
          </a:p>
          <a:p>
            <a:pPr marL="514350" indent="-514350" algn="just">
              <a:buFont typeface="+mj-lt"/>
              <a:buAutoNum type="arabicPeriod" startAt="8"/>
            </a:pPr>
            <a:r>
              <a:rPr lang="en-US" dirty="0" smtClean="0"/>
              <a:t>CNS - EEG changes, convulsions, insomnia, depression, rarely agitation, drowsiness, hypothermia</a:t>
            </a:r>
          </a:p>
          <a:p>
            <a:pPr marL="514350" indent="-514350" algn="just">
              <a:buFont typeface="+mj-lt"/>
              <a:buAutoNum type="arabicPeriod" startAt="8"/>
            </a:pPr>
            <a:r>
              <a:rPr lang="en-US" dirty="0" smtClean="0"/>
              <a:t>Anti-</a:t>
            </a:r>
            <a:r>
              <a:rPr lang="en-US" dirty="0" err="1" smtClean="0"/>
              <a:t>muscurinic</a:t>
            </a:r>
            <a:r>
              <a:rPr lang="en-US" dirty="0" smtClean="0"/>
              <a:t> symptoms.  </a:t>
            </a:r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RAUWOLFIA ALKALOIDS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	Several alkaloids are obtained from </a:t>
            </a:r>
            <a:r>
              <a:rPr lang="en-US" dirty="0" err="1" smtClean="0"/>
              <a:t>rauwolfia</a:t>
            </a:r>
            <a:r>
              <a:rPr lang="en-US" dirty="0" smtClean="0"/>
              <a:t> roots. </a:t>
            </a:r>
            <a:r>
              <a:rPr lang="en-US" dirty="0" err="1" smtClean="0"/>
              <a:t>Reserpine</a:t>
            </a:r>
            <a:r>
              <a:rPr lang="en-US" dirty="0" smtClean="0"/>
              <a:t> is one of them. Has a central antipsychotic action which resembles </a:t>
            </a:r>
            <a:r>
              <a:rPr lang="en-US" dirty="0" err="1" smtClean="0"/>
              <a:t>phenothiazines</a:t>
            </a:r>
            <a:r>
              <a:rPr lang="en-US" dirty="0" smtClean="0"/>
              <a:t>.</a:t>
            </a:r>
          </a:p>
          <a:p>
            <a:pPr algn="just">
              <a:buNone/>
            </a:pPr>
            <a:r>
              <a:rPr lang="en-US" dirty="0" smtClean="0"/>
              <a:t>Differences: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No anti-cholinergic action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Depletes </a:t>
            </a:r>
            <a:r>
              <a:rPr lang="en-US" dirty="0" err="1" smtClean="0"/>
              <a:t>catecholamines</a:t>
            </a:r>
            <a:r>
              <a:rPr lang="en-US" dirty="0" smtClean="0"/>
              <a:t>, 5HT, from brain and peripheral sites</a:t>
            </a:r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 startAt="3"/>
            </a:pPr>
            <a:r>
              <a:rPr lang="en-US" dirty="0" smtClean="0"/>
              <a:t>Action lasts days, weeks after withdrawal.</a:t>
            </a:r>
          </a:p>
          <a:p>
            <a:pPr marL="514350" indent="-514350" algn="just">
              <a:buFont typeface="+mj-lt"/>
              <a:buAutoNum type="arabicPeriod" startAt="3"/>
            </a:pPr>
            <a:r>
              <a:rPr lang="en-US" dirty="0" smtClean="0"/>
              <a:t>Less effective in treatment of schizophrenia</a:t>
            </a:r>
          </a:p>
          <a:p>
            <a:pPr marL="514350" indent="-514350" algn="just">
              <a:buFont typeface="+mj-lt"/>
              <a:buAutoNum type="arabicPeriod" startAt="3"/>
            </a:pPr>
            <a:r>
              <a:rPr lang="en-US" dirty="0" smtClean="0"/>
              <a:t>May give rise to epileptic convulsions</a:t>
            </a:r>
          </a:p>
          <a:p>
            <a:pPr marL="514350" indent="-514350" algn="just">
              <a:buFont typeface="+mj-lt"/>
              <a:buAutoNum type="arabicPeriod" startAt="3"/>
            </a:pPr>
            <a:r>
              <a:rPr lang="en-US" dirty="0" smtClean="0"/>
              <a:t>May cause suicidal tenderness. </a:t>
            </a:r>
          </a:p>
          <a:p>
            <a:pPr marL="514350" indent="-514350" algn="just">
              <a:buNone/>
            </a:pPr>
            <a:r>
              <a:rPr lang="en-US" dirty="0"/>
              <a:t> </a:t>
            </a:r>
            <a:r>
              <a:rPr lang="en-US" dirty="0" smtClean="0"/>
              <a:t>     Now used more in treatment of hypertension in combination therapy of resistant cases.</a:t>
            </a:r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Other anti-psychotics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Flupenthixol</a:t>
            </a:r>
            <a:r>
              <a:rPr lang="en-US" dirty="0" smtClean="0"/>
              <a:t> (</a:t>
            </a:r>
            <a:r>
              <a:rPr lang="en-US" dirty="0" err="1" smtClean="0"/>
              <a:t>fluanxol</a:t>
            </a:r>
            <a:r>
              <a:rPr lang="en-US" dirty="0" smtClean="0"/>
              <a:t>). Available as tablets -3mg and as depot injection- </a:t>
            </a:r>
            <a:r>
              <a:rPr lang="en-US" dirty="0" err="1" smtClean="0"/>
              <a:t>decanoate</a:t>
            </a:r>
            <a:r>
              <a:rPr lang="en-US" dirty="0" smtClean="0"/>
              <a:t> 40mg/2 weeks. Schizophrenia and other psychoses, not mania or psychomotor hyperactivity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Fluphenazine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/>
              <a:t>	</a:t>
            </a:r>
            <a:r>
              <a:rPr lang="en-US" dirty="0" smtClean="0"/>
              <a:t>- For Schizophrenia + other psychoses.</a:t>
            </a:r>
          </a:p>
          <a:p>
            <a:pPr marL="514350" indent="-514350">
              <a:buNone/>
            </a:pPr>
            <a:r>
              <a:rPr lang="en-US" dirty="0"/>
              <a:t>	</a:t>
            </a:r>
            <a:r>
              <a:rPr lang="en-US" dirty="0" smtClean="0"/>
              <a:t> Mania -2.5-10mg in 2-3 divided doses, max 20mg daily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PATHOLOGY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CNS neurotransmitters act at different sites and modulation of these transmission brings sickness or treatment.</a:t>
            </a:r>
          </a:p>
          <a:p>
            <a:r>
              <a:rPr lang="en-GB" dirty="0" smtClean="0"/>
              <a:t>CNS neurotransmitters include: Nor-adrenaline, acetylcholine, dopamine, serotonin, GABA, </a:t>
            </a:r>
            <a:r>
              <a:rPr lang="en-GB" dirty="0" err="1" smtClean="0"/>
              <a:t>glycine</a:t>
            </a:r>
            <a:r>
              <a:rPr lang="en-GB" dirty="0" smtClean="0"/>
              <a:t>, glutamate, </a:t>
            </a:r>
            <a:r>
              <a:rPr lang="en-GB" dirty="0" err="1" smtClean="0"/>
              <a:t>aspartate</a:t>
            </a:r>
            <a:r>
              <a:rPr lang="en-GB" dirty="0" smtClean="0"/>
              <a:t>, </a:t>
            </a:r>
            <a:r>
              <a:rPr lang="en-GB" dirty="0" err="1" smtClean="0"/>
              <a:t>endomorphins</a:t>
            </a:r>
            <a:r>
              <a:rPr lang="en-GB" dirty="0" smtClean="0"/>
              <a:t>/</a:t>
            </a:r>
            <a:r>
              <a:rPr lang="en-GB" dirty="0" err="1" smtClean="0"/>
              <a:t>encephalins</a:t>
            </a:r>
            <a:r>
              <a:rPr lang="en-GB" dirty="0" smtClean="0"/>
              <a:t>, prostaglandins, histamine. </a:t>
            </a:r>
            <a:endParaRPr lang="en-GB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- Short term adjunctive management of severe anxiety, psychomotor agitation, excitement, violent or dangerous impulsive </a:t>
            </a:r>
            <a:r>
              <a:rPr lang="en-US" dirty="0" err="1" smtClean="0"/>
              <a:t>behaviour</a:t>
            </a:r>
            <a:r>
              <a:rPr lang="en-US" dirty="0" smtClean="0"/>
              <a:t>. Initially 1mg </a:t>
            </a:r>
            <a:r>
              <a:rPr lang="en-US" dirty="0" err="1" smtClean="0"/>
              <a:t>b.d</a:t>
            </a:r>
            <a:r>
              <a:rPr lang="en-US" dirty="0" smtClean="0"/>
              <a:t> – 2mg </a:t>
            </a:r>
            <a:r>
              <a:rPr lang="en-US" dirty="0" err="1" smtClean="0"/>
              <a:t>b.d</a:t>
            </a:r>
            <a:r>
              <a:rPr lang="en-US" dirty="0" smtClean="0"/>
              <a:t>.</a:t>
            </a:r>
          </a:p>
          <a:p>
            <a:pPr algn="just">
              <a:buNone/>
            </a:pPr>
            <a:r>
              <a:rPr lang="en-US" dirty="0" smtClean="0"/>
              <a:t>  Tabs 1mg , injections- depot</a:t>
            </a:r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3"/>
            </a:pPr>
            <a:r>
              <a:rPr lang="en-US" dirty="0" smtClean="0"/>
              <a:t>CLOZAPINE (</a:t>
            </a:r>
            <a:r>
              <a:rPr lang="en-US" dirty="0" err="1" smtClean="0"/>
              <a:t>clozanil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Clinical potency medium, Very little </a:t>
            </a:r>
            <a:r>
              <a:rPr lang="en-US" dirty="0" err="1" smtClean="0"/>
              <a:t>extrapyramidal</a:t>
            </a:r>
            <a:r>
              <a:rPr lang="en-US" dirty="0" smtClean="0"/>
              <a:t> effects, little  sedation</a:t>
            </a:r>
          </a:p>
          <a:p>
            <a:pPr>
              <a:buFontTx/>
              <a:buChar char="-"/>
            </a:pPr>
            <a:r>
              <a:rPr lang="en-US" dirty="0" smtClean="0"/>
              <a:t>Schizophrenia intolerant to or unresponsive to conventional therapy </a:t>
            </a:r>
          </a:p>
          <a:p>
            <a:pPr>
              <a:buFontTx/>
              <a:buChar char="-"/>
            </a:pPr>
            <a:r>
              <a:rPr lang="en-US" dirty="0" smtClean="0"/>
              <a:t>Suppresses bone marrow more. Withdraw if WBC &lt; 3000/ml. WBC counts weekly for first 18 wks, then fortnightly.</a:t>
            </a:r>
          </a:p>
          <a:p>
            <a:pPr>
              <a:buFontTx/>
              <a:buChar char="-"/>
            </a:pPr>
            <a:r>
              <a:rPr lang="en-US" dirty="0" smtClean="0"/>
              <a:t>More sedating, more anti-</a:t>
            </a:r>
            <a:r>
              <a:rPr lang="en-US" dirty="0" err="1" smtClean="0"/>
              <a:t>muscurinic</a:t>
            </a:r>
            <a:r>
              <a:rPr lang="en-US" dirty="0" smtClean="0"/>
              <a:t> action.</a:t>
            </a:r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CONTRAINDICATIONS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History of drugs induced </a:t>
            </a:r>
            <a:r>
              <a:rPr lang="en-US" dirty="0" err="1" smtClean="0"/>
              <a:t>neutropenia</a:t>
            </a:r>
            <a:r>
              <a:rPr lang="en-US" dirty="0" smtClean="0"/>
              <a:t>, </a:t>
            </a:r>
            <a:r>
              <a:rPr lang="en-US" dirty="0" err="1" smtClean="0"/>
              <a:t>agranulolytosis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Bone marrow disorders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Alcoholic and toxic psychosis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Coma or severe CNS depression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Pregnancy/ lactation.</a:t>
            </a:r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Adverse effects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Like chlorpromazine but more sedating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Neutroprenia</a:t>
            </a:r>
            <a:r>
              <a:rPr lang="en-US" dirty="0" smtClean="0"/>
              <a:t> and potentially fatal </a:t>
            </a:r>
            <a:r>
              <a:rPr lang="en-US" dirty="0" err="1" smtClean="0"/>
              <a:t>agranulocytosis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Headache, dizziness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Hyper salivation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Urinary incontinence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Myocarditis</a:t>
            </a:r>
            <a:endParaRPr 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7. Delirium</a:t>
            </a:r>
          </a:p>
          <a:p>
            <a:r>
              <a:rPr lang="en-US" dirty="0" smtClean="0"/>
              <a:t>8. Circulatory collapse – rare</a:t>
            </a:r>
          </a:p>
          <a:p>
            <a:endParaRPr lang="en-US" dirty="0"/>
          </a:p>
          <a:p>
            <a:r>
              <a:rPr lang="en-US" dirty="0" smtClean="0"/>
              <a:t>Doses 25-50 mg/d, increased gradually </a:t>
            </a:r>
            <a:r>
              <a:rPr lang="en-US" dirty="0" err="1" smtClean="0"/>
              <a:t>upto</a:t>
            </a:r>
            <a:r>
              <a:rPr lang="en-US" dirty="0" smtClean="0"/>
              <a:t> 300mg over 1-2 weeks. In divided doses if dose high, a larger dose at night. Usual dose range 300-600mg/d.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4"/>
            </a:pPr>
            <a:r>
              <a:rPr lang="en-US" dirty="0" err="1" smtClean="0"/>
              <a:t>Oxypertine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	Extra pyramidal signs less frequent </a:t>
            </a:r>
          </a:p>
          <a:p>
            <a:pPr algn="just">
              <a:buNone/>
            </a:pPr>
            <a:r>
              <a:rPr lang="en-US" dirty="0"/>
              <a:t>	</a:t>
            </a:r>
            <a:r>
              <a:rPr lang="en-US" dirty="0" smtClean="0"/>
              <a:t>Low doses – agitation, hyperactivity occurs.</a:t>
            </a:r>
          </a:p>
          <a:p>
            <a:pPr algn="just">
              <a:buNone/>
            </a:pPr>
            <a:r>
              <a:rPr lang="en-US" dirty="0"/>
              <a:t>	</a:t>
            </a:r>
            <a:r>
              <a:rPr lang="en-US" dirty="0" smtClean="0"/>
              <a:t>High doses – sedation. Like chlorpromazine. </a:t>
            </a:r>
          </a:p>
          <a:p>
            <a:pPr algn="just">
              <a:buNone/>
            </a:pPr>
            <a:r>
              <a:rPr lang="en-US" dirty="0"/>
              <a:t>	</a:t>
            </a:r>
            <a:r>
              <a:rPr lang="en-US" dirty="0" smtClean="0"/>
              <a:t>Dose - 50-120mg in divided doses initially, max 300mg/d.</a:t>
            </a:r>
            <a:endParaRPr 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5"/>
            </a:pPr>
            <a:r>
              <a:rPr lang="en-US" dirty="0" smtClean="0"/>
              <a:t>PIMOZIDE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en-US" dirty="0" smtClean="0"/>
              <a:t>Less sedating</a:t>
            </a:r>
          </a:p>
          <a:p>
            <a:pPr algn="just">
              <a:buFontTx/>
              <a:buChar char="-"/>
            </a:pPr>
            <a:r>
              <a:rPr lang="en-US" dirty="0" smtClean="0"/>
              <a:t>Avoid in children</a:t>
            </a:r>
          </a:p>
          <a:p>
            <a:pPr algn="just">
              <a:buFontTx/>
              <a:buChar char="-"/>
            </a:pPr>
            <a:r>
              <a:rPr lang="en-US" dirty="0" smtClean="0"/>
              <a:t>Contraindicated in lactation, history of arrhythmias, QT prolongation, monitor ECG. Don’t use with – cardio active/antipsychotic drugs, avoid in electrolyte disturbances.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Indications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Schizophrenia – 10-20mg/d, adjust gradually by 2-4 mg weekly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Prevention of relapse - 2-20mg/d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Monosymptomatic</a:t>
            </a:r>
            <a:r>
              <a:rPr lang="en-US" dirty="0" smtClean="0"/>
              <a:t> </a:t>
            </a:r>
            <a:r>
              <a:rPr lang="en-US" dirty="0" err="1" smtClean="0"/>
              <a:t>hypochondriacal</a:t>
            </a:r>
            <a:r>
              <a:rPr lang="en-US" dirty="0" smtClean="0"/>
              <a:t> psychosis, paranoid psychosis, 4-16mg/d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Mania, hypomania, short term adjunctive management of excitement and psychomotor agitation 10-20mg/d.</a:t>
            </a:r>
            <a:endParaRPr 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6"/>
            </a:pPr>
            <a:r>
              <a:rPr lang="en-US" dirty="0" smtClean="0"/>
              <a:t>THIORIDAZINE (</a:t>
            </a:r>
            <a:r>
              <a:rPr lang="en-US" dirty="0" err="1" smtClean="0"/>
              <a:t>melleril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Tx/>
              <a:buChar char="-"/>
            </a:pPr>
            <a:r>
              <a:rPr lang="en-US" dirty="0" smtClean="0"/>
              <a:t>Less sedative</a:t>
            </a:r>
          </a:p>
          <a:p>
            <a:pPr algn="just">
              <a:buFontTx/>
              <a:buChar char="-"/>
            </a:pPr>
            <a:r>
              <a:rPr lang="en-US" dirty="0" err="1" smtClean="0"/>
              <a:t>Extrapyramidal</a:t>
            </a:r>
            <a:r>
              <a:rPr lang="en-US" dirty="0" smtClean="0"/>
              <a:t> symptoms/ hyperthermia rarely occurs.</a:t>
            </a:r>
          </a:p>
          <a:p>
            <a:pPr algn="just">
              <a:buFontTx/>
              <a:buChar char="-"/>
            </a:pPr>
            <a:r>
              <a:rPr lang="en-US" dirty="0" smtClean="0"/>
              <a:t>More likely to induce hypotension</a:t>
            </a:r>
          </a:p>
          <a:p>
            <a:pPr algn="just">
              <a:buFontTx/>
              <a:buChar char="-"/>
            </a:pPr>
            <a:r>
              <a:rPr lang="en-US" dirty="0" err="1" smtClean="0"/>
              <a:t>Pigmentary</a:t>
            </a:r>
            <a:r>
              <a:rPr lang="en-US" dirty="0" smtClean="0"/>
              <a:t> retinopathy- reduced visual acuity, brownish coloring of vision, night blindness, rarely in high doses</a:t>
            </a:r>
          </a:p>
          <a:p>
            <a:pPr algn="just">
              <a:buFontTx/>
              <a:buChar char="-"/>
            </a:pPr>
            <a:r>
              <a:rPr lang="en-US" dirty="0" smtClean="0"/>
              <a:t>± retrograde ejaculation and other sexual dysfunction</a:t>
            </a:r>
          </a:p>
          <a:p>
            <a:pPr algn="just">
              <a:buFontTx/>
              <a:buChar char="-"/>
            </a:pPr>
            <a:r>
              <a:rPr lang="en-US" dirty="0" smtClean="0"/>
              <a:t>Avoid in </a:t>
            </a:r>
            <a:r>
              <a:rPr lang="en-US" dirty="0" err="1" smtClean="0"/>
              <a:t>porphyria</a:t>
            </a:r>
            <a:r>
              <a:rPr lang="en-US" dirty="0" smtClean="0"/>
              <a:t>.</a:t>
            </a:r>
          </a:p>
          <a:p>
            <a:pPr algn="just"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en-US" dirty="0" smtClean="0"/>
              <a:t>Schizophrenia + other psychosis, mania -150-600mg/d, max 800mg </a:t>
            </a:r>
            <a:r>
              <a:rPr lang="en-US" dirty="0" err="1" smtClean="0"/>
              <a:t>upto</a:t>
            </a:r>
            <a:r>
              <a:rPr lang="en-US" dirty="0" smtClean="0"/>
              <a:t> 4 wks.</a:t>
            </a:r>
          </a:p>
          <a:p>
            <a:pPr algn="just">
              <a:buFontTx/>
              <a:buChar char="-"/>
            </a:pPr>
            <a:r>
              <a:rPr lang="en-US" dirty="0" smtClean="0"/>
              <a:t>Short term adjunct treatment – 75-200mg</a:t>
            </a:r>
          </a:p>
          <a:p>
            <a:pPr algn="just">
              <a:buFontTx/>
              <a:buChar char="-"/>
            </a:pPr>
            <a:r>
              <a:rPr lang="en-US" dirty="0" smtClean="0"/>
              <a:t>200mg/d, for excitement/dangerous impulsive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 algn="just">
              <a:buFontTx/>
              <a:buChar char="-"/>
            </a:pPr>
            <a:r>
              <a:rPr lang="en-US" dirty="0" smtClean="0"/>
              <a:t>Short term adjunct  in severe anxiety, agitation, restlessness in elderly 30-100 mg/d.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 first agents were noted to have effects on the central nervous system, autonomic and endocrine effects. The actions were traceable to effects on a wide range of receptors including- dopamine, </a:t>
            </a:r>
            <a:r>
              <a:rPr lang="el-GR" dirty="0" smtClean="0"/>
              <a:t>α</a:t>
            </a:r>
            <a:r>
              <a:rPr lang="en-GB" dirty="0" smtClean="0"/>
              <a:t>-</a:t>
            </a:r>
            <a:r>
              <a:rPr lang="en-GB" dirty="0" err="1" smtClean="0"/>
              <a:t>adrenceptors</a:t>
            </a:r>
            <a:r>
              <a:rPr lang="en-GB" dirty="0" smtClean="0"/>
              <a:t>, </a:t>
            </a:r>
            <a:r>
              <a:rPr lang="en-GB" dirty="0" err="1" smtClean="0"/>
              <a:t>muscurinic</a:t>
            </a:r>
            <a:r>
              <a:rPr lang="en-GB" dirty="0" smtClean="0"/>
              <a:t>, H1 histaminic and serotonin(5HT2) receptors. Dopamine receptors became the major focus.</a:t>
            </a:r>
          </a:p>
          <a:p>
            <a:r>
              <a:rPr lang="en-GB" dirty="0" smtClean="0"/>
              <a:t>The Dopamine hypothesis of schizophrenia.</a:t>
            </a:r>
            <a:endParaRPr lang="en-GB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7"/>
            </a:pPr>
            <a:r>
              <a:rPr lang="en-US" dirty="0" smtClean="0"/>
              <a:t>TRIFLUOPERAZINE (</a:t>
            </a:r>
            <a:r>
              <a:rPr lang="en-US" dirty="0" err="1" smtClean="0"/>
              <a:t>stelazine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en-US" dirty="0" smtClean="0"/>
              <a:t>Less sedating, hypotension, hypothermia, anti-</a:t>
            </a:r>
            <a:r>
              <a:rPr lang="en-US" dirty="0" err="1" smtClean="0"/>
              <a:t>muscurinic</a:t>
            </a:r>
            <a:r>
              <a:rPr lang="en-US" dirty="0" smtClean="0"/>
              <a:t> effects.</a:t>
            </a:r>
          </a:p>
          <a:p>
            <a:pPr algn="just">
              <a:buFontTx/>
              <a:buChar char="-"/>
            </a:pPr>
            <a:r>
              <a:rPr lang="en-US" dirty="0" smtClean="0"/>
              <a:t>Extra-pyramidal symptoms especially </a:t>
            </a:r>
            <a:r>
              <a:rPr lang="en-US" dirty="0" err="1" smtClean="0"/>
              <a:t>dystonic</a:t>
            </a:r>
            <a:r>
              <a:rPr lang="en-US" dirty="0" smtClean="0"/>
              <a:t> reactions, </a:t>
            </a:r>
            <a:r>
              <a:rPr lang="en-US" dirty="0" err="1" smtClean="0"/>
              <a:t>akathisia</a:t>
            </a:r>
            <a:r>
              <a:rPr lang="en-US" dirty="0" smtClean="0"/>
              <a:t> more frequent at &gt; 6mg/d</a:t>
            </a:r>
          </a:p>
          <a:p>
            <a:pPr algn="just">
              <a:buFontTx/>
              <a:buChar char="-"/>
            </a:pPr>
            <a:r>
              <a:rPr lang="en-US" dirty="0" smtClean="0"/>
              <a:t>Dose - 5mg </a:t>
            </a:r>
            <a:r>
              <a:rPr lang="en-US" dirty="0" err="1" smtClean="0"/>
              <a:t>b.d</a:t>
            </a:r>
            <a:endParaRPr lang="en-US" dirty="0" smtClean="0"/>
          </a:p>
          <a:p>
            <a:pPr algn="just">
              <a:buFontTx/>
              <a:buChar char="-"/>
            </a:pPr>
            <a:r>
              <a:rPr lang="en-US" dirty="0" smtClean="0"/>
              <a:t>Modified release tabs 10mg/d</a:t>
            </a:r>
          </a:p>
          <a:p>
            <a:pPr algn="just">
              <a:buFontTx/>
              <a:buChar char="-"/>
            </a:pPr>
            <a:r>
              <a:rPr lang="en-US" dirty="0" smtClean="0"/>
              <a:t>I.M injection 1-3mg/d; max 10mg	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8. PROMAZINE</a:t>
            </a:r>
          </a:p>
          <a:p>
            <a:pPr algn="just">
              <a:buFontTx/>
              <a:buChar char="-"/>
            </a:pPr>
            <a:r>
              <a:rPr lang="en-US" dirty="0" smtClean="0"/>
              <a:t>Not sufficiently active orally</a:t>
            </a:r>
          </a:p>
          <a:p>
            <a:pPr marL="514350" indent="-514350" algn="just">
              <a:buFont typeface="+mj-lt"/>
              <a:buAutoNum type="arabicPeriod" startAt="9"/>
            </a:pPr>
            <a:r>
              <a:rPr lang="en-US" dirty="0" err="1" smtClean="0"/>
              <a:t>Loxapine</a:t>
            </a:r>
            <a:r>
              <a:rPr lang="en-US" dirty="0" smtClean="0"/>
              <a:t>- little sedation, overdose – high potential for serious neurological and cardiac toxicity.</a:t>
            </a:r>
            <a:endParaRPr lang="en-US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DEPOT PREPARATIONS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	Given at 1-4 wks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Flupenthixol</a:t>
            </a:r>
            <a:r>
              <a:rPr lang="en-US" dirty="0" smtClean="0"/>
              <a:t> </a:t>
            </a:r>
            <a:r>
              <a:rPr lang="en-US" dirty="0" err="1" smtClean="0"/>
              <a:t>decanoate</a:t>
            </a:r>
            <a:r>
              <a:rPr lang="en-US" dirty="0" smtClean="0"/>
              <a:t>	40mg	           2wkly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Fluphenazine</a:t>
            </a:r>
            <a:r>
              <a:rPr lang="en-US" dirty="0" smtClean="0"/>
              <a:t> </a:t>
            </a:r>
            <a:r>
              <a:rPr lang="en-US" dirty="0" err="1" smtClean="0"/>
              <a:t>decanoate</a:t>
            </a:r>
            <a:r>
              <a:rPr lang="en-US" dirty="0" smtClean="0"/>
              <a:t>	25mg	           2wkly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Haloperidol   </a:t>
            </a:r>
            <a:r>
              <a:rPr lang="en-US" dirty="0" err="1" smtClean="0"/>
              <a:t>decanoate</a:t>
            </a:r>
            <a:r>
              <a:rPr lang="en-US" dirty="0" smtClean="0"/>
              <a:t>	 100mg	4 wkly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Pipothiazine</a:t>
            </a:r>
            <a:r>
              <a:rPr lang="en-US" dirty="0" smtClean="0"/>
              <a:t>			   50mg	4wkly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Zuclopenthixol</a:t>
            </a:r>
            <a:r>
              <a:rPr lang="en-US" dirty="0" smtClean="0"/>
              <a:t>			 200mg	2wkly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Carefully monitor patient after any change.			</a:t>
            </a:r>
            <a:endParaRPr lang="en-US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US" dirty="0" smtClean="0"/>
              <a:t>More convenient </a:t>
            </a:r>
          </a:p>
          <a:p>
            <a:pPr>
              <a:buFontTx/>
              <a:buChar char="-"/>
            </a:pPr>
            <a:r>
              <a:rPr lang="en-US" dirty="0" smtClean="0"/>
              <a:t>Better compliance</a:t>
            </a:r>
          </a:p>
          <a:p>
            <a:pPr>
              <a:buFontTx/>
              <a:buChar char="-"/>
            </a:pPr>
            <a:r>
              <a:rPr lang="en-US" dirty="0" smtClean="0"/>
              <a:t>But ± more </a:t>
            </a:r>
            <a:r>
              <a:rPr lang="en-US" dirty="0" err="1" smtClean="0"/>
              <a:t>extrapyramidal</a:t>
            </a:r>
            <a:r>
              <a:rPr lang="en-US" dirty="0" smtClean="0"/>
              <a:t> reactions</a:t>
            </a:r>
          </a:p>
          <a:p>
            <a:pPr>
              <a:buFontTx/>
              <a:buChar char="-"/>
            </a:pPr>
            <a:r>
              <a:rPr lang="en-US" dirty="0" smtClean="0"/>
              <a:t>Given by deep I.M</a:t>
            </a:r>
          </a:p>
          <a:p>
            <a:pPr>
              <a:buFontTx/>
              <a:buChar char="-"/>
            </a:pPr>
            <a:r>
              <a:rPr lang="en-US" dirty="0" smtClean="0"/>
              <a:t>First give test doses</a:t>
            </a:r>
          </a:p>
          <a:p>
            <a:pPr>
              <a:buFontTx/>
              <a:buChar char="-"/>
            </a:pPr>
            <a:r>
              <a:rPr lang="en-US" dirty="0" smtClean="0"/>
              <a:t>Never give more than 2-3 ml at one site.</a:t>
            </a:r>
          </a:p>
          <a:p>
            <a:pPr>
              <a:buFontTx/>
              <a:buChar char="-"/>
            </a:pPr>
            <a:r>
              <a:rPr lang="en-US" dirty="0" smtClean="0"/>
              <a:t>Individual responses variable, tailor to patient response.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Tx/>
              <a:buChar char="-"/>
            </a:pPr>
            <a:r>
              <a:rPr lang="en-US" dirty="0" err="1" smtClean="0"/>
              <a:t>Fluspirilene</a:t>
            </a:r>
            <a:r>
              <a:rPr lang="en-US" dirty="0" smtClean="0"/>
              <a:t> has shortest duration of action</a:t>
            </a:r>
          </a:p>
          <a:p>
            <a:pPr algn="just">
              <a:buFontTx/>
              <a:buChar char="-"/>
            </a:pPr>
            <a:r>
              <a:rPr lang="en-US" dirty="0" err="1" smtClean="0"/>
              <a:t>Zuclopenthixal</a:t>
            </a:r>
            <a:r>
              <a:rPr lang="en-US" dirty="0" smtClean="0"/>
              <a:t> more suitable for aggressive, agitated patients.</a:t>
            </a:r>
          </a:p>
          <a:p>
            <a:pPr algn="just">
              <a:buNone/>
            </a:pPr>
            <a:r>
              <a:rPr lang="en-US" b="1" dirty="0" smtClean="0"/>
              <a:t>CONTRAINDICATIONS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Children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Confusion states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Coma from CNS depressants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Parkinsonism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Intolerance to anti-psychotics</a:t>
            </a:r>
            <a:endParaRPr lang="en-US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en-US" dirty="0" err="1" smtClean="0"/>
              <a:t>Dibenzodiazepine</a:t>
            </a:r>
            <a:r>
              <a:rPr lang="en-US" dirty="0" smtClean="0"/>
              <a:t> 		- </a:t>
            </a:r>
            <a:r>
              <a:rPr lang="en-US" dirty="0" err="1" smtClean="0"/>
              <a:t>clozapine</a:t>
            </a:r>
            <a:endParaRPr lang="en-US" dirty="0" smtClean="0"/>
          </a:p>
          <a:p>
            <a:pPr algn="just">
              <a:buFontTx/>
              <a:buChar char="-"/>
            </a:pPr>
            <a:r>
              <a:rPr lang="en-US" dirty="0" err="1" smtClean="0"/>
              <a:t>Benzisoxazole</a:t>
            </a:r>
            <a:r>
              <a:rPr lang="en-US" dirty="0" smtClean="0"/>
              <a:t>			- </a:t>
            </a:r>
            <a:r>
              <a:rPr lang="en-US" dirty="0" err="1" smtClean="0"/>
              <a:t>risperidone</a:t>
            </a:r>
            <a:endParaRPr lang="en-US" dirty="0" smtClean="0"/>
          </a:p>
          <a:p>
            <a:pPr algn="just">
              <a:buFontTx/>
              <a:buChar char="-"/>
            </a:pPr>
            <a:r>
              <a:rPr lang="en-US" dirty="0" err="1" smtClean="0"/>
              <a:t>Thienobenzodiazepine</a:t>
            </a:r>
            <a:r>
              <a:rPr lang="en-US" dirty="0" smtClean="0"/>
              <a:t>	- </a:t>
            </a:r>
            <a:r>
              <a:rPr lang="en-US" dirty="0" err="1" smtClean="0"/>
              <a:t>olanzapine</a:t>
            </a:r>
            <a:endParaRPr lang="en-US" dirty="0" smtClean="0"/>
          </a:p>
          <a:p>
            <a:pPr algn="just">
              <a:buFontTx/>
              <a:buChar char="-"/>
            </a:pPr>
            <a:r>
              <a:rPr lang="en-US" dirty="0" err="1" smtClean="0"/>
              <a:t>Dibenzothiazepine</a:t>
            </a:r>
            <a:r>
              <a:rPr lang="en-US" dirty="0" smtClean="0"/>
              <a:t>		- </a:t>
            </a:r>
            <a:r>
              <a:rPr lang="en-US" dirty="0" err="1" smtClean="0"/>
              <a:t>quetiapine</a:t>
            </a:r>
            <a:endParaRPr lang="en-US" dirty="0" smtClean="0"/>
          </a:p>
          <a:p>
            <a:pPr algn="just">
              <a:buFontTx/>
              <a:buChar char="-"/>
            </a:pPr>
            <a:r>
              <a:rPr lang="en-US" dirty="0" err="1" smtClean="0"/>
              <a:t>Dihydroindolone</a:t>
            </a:r>
            <a:r>
              <a:rPr lang="en-US" dirty="0" smtClean="0"/>
              <a:t>		- </a:t>
            </a:r>
            <a:r>
              <a:rPr lang="en-US" dirty="0" err="1" smtClean="0"/>
              <a:t>ziprasidone</a:t>
            </a:r>
            <a:endParaRPr lang="en-US" dirty="0" smtClean="0"/>
          </a:p>
          <a:p>
            <a:pPr algn="just">
              <a:buFontTx/>
              <a:buChar char="-"/>
            </a:pPr>
            <a:r>
              <a:rPr lang="en-US" dirty="0" err="1" smtClean="0"/>
              <a:t>Dihydrocarbostyril</a:t>
            </a:r>
            <a:r>
              <a:rPr lang="en-US" dirty="0" smtClean="0"/>
              <a:t>		- </a:t>
            </a:r>
            <a:r>
              <a:rPr lang="en-US" dirty="0" err="1" smtClean="0"/>
              <a:t>aripiprazole</a:t>
            </a:r>
            <a:endParaRPr lang="en-US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OLANZAPINE(</a:t>
            </a:r>
            <a:r>
              <a:rPr lang="en-US" dirty="0" err="1" smtClean="0"/>
              <a:t>zyprexa</a:t>
            </a:r>
            <a:r>
              <a:rPr lang="en-US" dirty="0" smtClean="0"/>
              <a:t>)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Highly potent</a:t>
            </a:r>
          </a:p>
          <a:p>
            <a:r>
              <a:rPr lang="en-US" dirty="0" smtClean="0"/>
              <a:t>Has minimal extra-pyramidal toxicity</a:t>
            </a:r>
          </a:p>
          <a:p>
            <a:r>
              <a:rPr lang="en-US" dirty="0" smtClean="0"/>
              <a:t>Sedation medium</a:t>
            </a:r>
          </a:p>
          <a:p>
            <a:r>
              <a:rPr lang="en-US" dirty="0" smtClean="0"/>
              <a:t>Hypotension effect minimal</a:t>
            </a:r>
          </a:p>
          <a:p>
            <a:r>
              <a:rPr lang="en-US" dirty="0" smtClean="0"/>
              <a:t>Action: 5HT2a&gt;H1&gt;D4&gt;D2&gt;</a:t>
            </a:r>
            <a:r>
              <a:rPr lang="el-GR" dirty="0" smtClean="0"/>
              <a:t>α</a:t>
            </a:r>
            <a:r>
              <a:rPr lang="en-US" dirty="0" smtClean="0"/>
              <a:t>1&gt;D1</a:t>
            </a:r>
          </a:p>
          <a:p>
            <a:r>
              <a:rPr lang="en-US" dirty="0" smtClean="0"/>
              <a:t>Effective against negative as well as positive symptoms. Indicated for schizophrenia, moderate to severe episodes of mania.</a:t>
            </a:r>
          </a:p>
          <a:p>
            <a:endParaRPr lang="sw-KE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Causes weight gain, and lowers of seizures threshold in high doses.</a:t>
            </a:r>
          </a:p>
          <a:p>
            <a:r>
              <a:rPr lang="en-US" dirty="0" smtClean="0"/>
              <a:t>Minimum dose 5mg, dose range 10-30mg/d</a:t>
            </a:r>
            <a:endParaRPr lang="sw-KE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side effects: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Speech difficulty, exacerbation of Parkinson’s disease,  </a:t>
            </a:r>
            <a:r>
              <a:rPr lang="en-US" dirty="0" err="1" smtClean="0"/>
              <a:t>akathesia</a:t>
            </a:r>
            <a:r>
              <a:rPr lang="en-US" dirty="0" smtClean="0"/>
              <a:t>, asthenia, raised TGs, edema, rarely blood </a:t>
            </a:r>
            <a:r>
              <a:rPr lang="en-US" dirty="0" err="1" smtClean="0"/>
              <a:t>dyscrasias</a:t>
            </a:r>
            <a:r>
              <a:rPr lang="en-US" dirty="0" smtClean="0"/>
              <a:t>, rash, D.M, </a:t>
            </a:r>
            <a:r>
              <a:rPr lang="en-US" dirty="0" err="1" smtClean="0"/>
              <a:t>priapism</a:t>
            </a:r>
            <a:r>
              <a:rPr lang="en-US" dirty="0" smtClean="0"/>
              <a:t>, hepatitis, pancreatitis.</a:t>
            </a:r>
            <a:endParaRPr lang="sw-KE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RISPERIDONE(</a:t>
            </a:r>
            <a:r>
              <a:rPr lang="en-US" dirty="0" err="1" smtClean="0"/>
              <a:t>risperdal</a:t>
            </a:r>
            <a:r>
              <a:rPr lang="en-US" dirty="0" smtClean="0"/>
              <a:t>)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Clinical potency high</a:t>
            </a:r>
          </a:p>
          <a:p>
            <a:r>
              <a:rPr lang="en-US" dirty="0" err="1" smtClean="0"/>
              <a:t>Extrapyramidal</a:t>
            </a:r>
            <a:r>
              <a:rPr lang="en-US" dirty="0" smtClean="0"/>
              <a:t> toxicity low</a:t>
            </a:r>
          </a:p>
          <a:p>
            <a:r>
              <a:rPr lang="en-US" dirty="0" smtClean="0"/>
              <a:t>Sedative action low</a:t>
            </a:r>
          </a:p>
          <a:p>
            <a:r>
              <a:rPr lang="en-US" dirty="0" smtClean="0"/>
              <a:t>Hypotension effect low</a:t>
            </a:r>
          </a:p>
          <a:p>
            <a:r>
              <a:rPr lang="en-US" dirty="0" smtClean="0"/>
              <a:t>ACTIVITY:</a:t>
            </a:r>
          </a:p>
          <a:p>
            <a:r>
              <a:rPr lang="en-US" dirty="0" smtClean="0"/>
              <a:t>Broad efficacy</a:t>
            </a:r>
          </a:p>
          <a:p>
            <a:r>
              <a:rPr lang="en-US" dirty="0" smtClean="0"/>
              <a:t>For acute and chronic psychoses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was thought dopamine </a:t>
            </a:r>
            <a:r>
              <a:rPr lang="en-GB" dirty="0" smtClean="0"/>
              <a:t>systems alone responsible </a:t>
            </a:r>
            <a:r>
              <a:rPr lang="en-GB" dirty="0" smtClean="0"/>
              <a:t>for psychosis, but now we know its more complex. </a:t>
            </a:r>
          </a:p>
          <a:p>
            <a:r>
              <a:rPr lang="en-GB" dirty="0" smtClean="0"/>
              <a:t>The older drugs all had effect on dopamine receptors.</a:t>
            </a:r>
          </a:p>
          <a:p>
            <a:r>
              <a:rPr lang="en-GB" dirty="0" smtClean="0"/>
              <a:t>The newer drugs have </a:t>
            </a:r>
            <a:r>
              <a:rPr lang="en-GB" dirty="0" smtClean="0"/>
              <a:t>more </a:t>
            </a:r>
            <a:r>
              <a:rPr lang="en-GB" dirty="0" smtClean="0"/>
              <a:t>action on serotonin receptors, </a:t>
            </a:r>
            <a:r>
              <a:rPr lang="en-GB" dirty="0" smtClean="0"/>
              <a:t>and reduced activity </a:t>
            </a:r>
            <a:r>
              <a:rPr lang="en-GB" dirty="0" smtClean="0"/>
              <a:t>on dopamine </a:t>
            </a:r>
            <a:r>
              <a:rPr lang="en-GB" dirty="0" smtClean="0"/>
              <a:t>receptors.</a:t>
            </a:r>
            <a:endParaRPr lang="en-GB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Causes </a:t>
            </a:r>
            <a:r>
              <a:rPr lang="en-US" dirty="0" err="1" smtClean="0"/>
              <a:t>extrapyramidal</a:t>
            </a:r>
            <a:r>
              <a:rPr lang="en-US" dirty="0" smtClean="0"/>
              <a:t> system dysfunction and hypotension at high doses</a:t>
            </a:r>
          </a:p>
          <a:p>
            <a:r>
              <a:rPr lang="en-US" dirty="0" smtClean="0"/>
              <a:t>Doses – initially 2 mg in 1-2 divided doses, usual range 4-6mg/d, max 16mg/d. </a:t>
            </a:r>
            <a:endParaRPr lang="sw-KE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side effects: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Insomnia, agitation, anxiety headache, fatigue, blurred vision, GIT effects, dyspepsia, </a:t>
            </a:r>
            <a:r>
              <a:rPr lang="en-US" dirty="0" err="1" smtClean="0"/>
              <a:t>priapism</a:t>
            </a:r>
            <a:r>
              <a:rPr lang="en-US" dirty="0" smtClean="0"/>
              <a:t>, urinary incontinence, tachycardia, hypertension,, CVAs, </a:t>
            </a:r>
            <a:r>
              <a:rPr lang="en-US" dirty="0" err="1" smtClean="0"/>
              <a:t>neutropenia</a:t>
            </a:r>
            <a:r>
              <a:rPr lang="en-US" dirty="0" smtClean="0"/>
              <a:t>, thrombocytopenia, rarely </a:t>
            </a:r>
            <a:r>
              <a:rPr lang="en-US" dirty="0" err="1" smtClean="0"/>
              <a:t>hyponatremia</a:t>
            </a:r>
            <a:r>
              <a:rPr lang="en-US" dirty="0" smtClean="0"/>
              <a:t>, temperature </a:t>
            </a:r>
            <a:r>
              <a:rPr lang="en-US" dirty="0" err="1" smtClean="0"/>
              <a:t>dyscontrol</a:t>
            </a:r>
            <a:r>
              <a:rPr lang="en-US" dirty="0" smtClean="0"/>
              <a:t>.</a:t>
            </a:r>
            <a:endParaRPr lang="sw-KE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QUETIAPINE(</a:t>
            </a:r>
            <a:r>
              <a:rPr lang="en-US" dirty="0" err="1" smtClean="0"/>
              <a:t>quitipine</a:t>
            </a:r>
            <a:r>
              <a:rPr lang="en-US" dirty="0" smtClean="0"/>
              <a:t>)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Clinical potency low</a:t>
            </a:r>
          </a:p>
          <a:p>
            <a:r>
              <a:rPr lang="en-US" dirty="0" smtClean="0"/>
              <a:t>Very little </a:t>
            </a:r>
            <a:r>
              <a:rPr lang="en-US" dirty="0" err="1" smtClean="0"/>
              <a:t>extrapyramidal</a:t>
            </a:r>
            <a:r>
              <a:rPr lang="en-US" dirty="0" smtClean="0"/>
              <a:t> toxicity</a:t>
            </a:r>
          </a:p>
          <a:p>
            <a:r>
              <a:rPr lang="en-US" dirty="0" smtClean="0"/>
              <a:t>Sedative action medium</a:t>
            </a:r>
          </a:p>
          <a:p>
            <a:r>
              <a:rPr lang="en-US" dirty="0" err="1" smtClean="0"/>
              <a:t>Hypotensive</a:t>
            </a:r>
            <a:r>
              <a:rPr lang="en-US" dirty="0" smtClean="0"/>
              <a:t> action low to medium</a:t>
            </a:r>
          </a:p>
          <a:p>
            <a:r>
              <a:rPr lang="en-US" dirty="0" smtClean="0"/>
              <a:t>Effective against negative as well as positive symptoms.</a:t>
            </a:r>
          </a:p>
          <a:p>
            <a:r>
              <a:rPr lang="en-US" dirty="0" smtClean="0"/>
              <a:t>Causes less weight gain. May lower seizure threshold at high doses</a:t>
            </a:r>
            <a:endParaRPr lang="sw-KE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 a shorter half life and requires twice daily dosing per day.</a:t>
            </a:r>
          </a:p>
          <a:p>
            <a:r>
              <a:rPr lang="en-US" dirty="0" smtClean="0"/>
              <a:t>Doses – initially 25mg BD, day 2 50mg BD, day 3 100mg BD, day 4 150mg BD, then adjusted according to response. Usual range 300-450mg /d in 2 doses, max 750mg/d. Elderly initially 25mg/d. Not used in children/</a:t>
            </a:r>
            <a:r>
              <a:rPr lang="en-US" dirty="0" err="1" smtClean="0"/>
              <a:t>Adole</a:t>
            </a:r>
            <a:endParaRPr lang="en-US" dirty="0" smtClean="0"/>
          </a:p>
          <a:p>
            <a:r>
              <a:rPr lang="en-US" dirty="0" smtClean="0"/>
              <a:t>Indicated for schizophrenia and mania.</a:t>
            </a:r>
            <a:endParaRPr lang="sw-KE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side effects;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Drowsiness, dyspepsia, dry mouth, asthenia, hypertension, tachycardia, fever, </a:t>
            </a:r>
            <a:r>
              <a:rPr lang="en-US" dirty="0" err="1" smtClean="0"/>
              <a:t>myalgia</a:t>
            </a:r>
            <a:r>
              <a:rPr lang="en-US" dirty="0" smtClean="0"/>
              <a:t>, skin rash, </a:t>
            </a:r>
            <a:r>
              <a:rPr lang="en-US" dirty="0" err="1" smtClean="0"/>
              <a:t>neutropenia</a:t>
            </a:r>
            <a:r>
              <a:rPr lang="en-US" dirty="0" smtClean="0"/>
              <a:t>, rarely elevated cholesterol and TGs.</a:t>
            </a:r>
            <a:endParaRPr lang="sw-KE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Antipsychotics mainly for schizophrenia. Many show no response or little response.</a:t>
            </a:r>
          </a:p>
          <a:p>
            <a:r>
              <a:rPr lang="en-GB" dirty="0" smtClean="0"/>
              <a:t>Used for schizoaffective disorders also. May be combined with antidepressants. Lithium or </a:t>
            </a:r>
            <a:r>
              <a:rPr lang="en-GB" dirty="0" err="1" smtClean="0"/>
              <a:t>valproic</a:t>
            </a:r>
            <a:r>
              <a:rPr lang="en-GB" dirty="0" smtClean="0"/>
              <a:t> acid.</a:t>
            </a:r>
          </a:p>
          <a:p>
            <a:r>
              <a:rPr lang="en-GB" dirty="0" smtClean="0"/>
              <a:t>Milder cases of mania can respond to lithium or </a:t>
            </a:r>
            <a:r>
              <a:rPr lang="en-GB" dirty="0" err="1" smtClean="0"/>
              <a:t>valproate</a:t>
            </a:r>
            <a:r>
              <a:rPr lang="en-GB" dirty="0" smtClean="0"/>
              <a:t> combined with high potency </a:t>
            </a:r>
            <a:r>
              <a:rPr lang="en-GB" dirty="0" err="1" smtClean="0"/>
              <a:t>benzodiazepins</a:t>
            </a:r>
            <a:r>
              <a:rPr lang="en-GB" dirty="0" smtClean="0"/>
              <a:t> </a:t>
            </a:r>
            <a:r>
              <a:rPr lang="en-GB" dirty="0" err="1" smtClean="0"/>
              <a:t>eg</a:t>
            </a:r>
            <a:r>
              <a:rPr lang="en-GB" dirty="0" smtClean="0"/>
              <a:t> </a:t>
            </a:r>
            <a:r>
              <a:rPr lang="en-GB" dirty="0" err="1" smtClean="0"/>
              <a:t>lorazepam</a:t>
            </a:r>
            <a:r>
              <a:rPr lang="en-GB" dirty="0" smtClean="0"/>
              <a:t> or </a:t>
            </a:r>
            <a:r>
              <a:rPr lang="en-GB" dirty="0" err="1" smtClean="0"/>
              <a:t>clonazepam</a:t>
            </a:r>
            <a:endParaRPr lang="en-GB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Atypical antipsychotics today used alone, especially </a:t>
            </a:r>
            <a:r>
              <a:rPr lang="en-GB" dirty="0" err="1" smtClean="0"/>
              <a:t>olanzapine</a:t>
            </a:r>
            <a:r>
              <a:rPr lang="en-GB" dirty="0" smtClean="0"/>
              <a:t>, in mania.</a:t>
            </a:r>
          </a:p>
          <a:p>
            <a:r>
              <a:rPr lang="en-GB" dirty="0" smtClean="0"/>
              <a:t>Non manic excited states can be managed with combined antipsychotics and benzodiazepines</a:t>
            </a:r>
          </a:p>
          <a:p>
            <a:r>
              <a:rPr lang="en-GB" dirty="0" smtClean="0"/>
              <a:t>Other indications – Gilles De La </a:t>
            </a:r>
            <a:r>
              <a:rPr lang="en-GB" dirty="0" err="1" smtClean="0"/>
              <a:t>Tourette</a:t>
            </a:r>
            <a:r>
              <a:rPr lang="en-GB" dirty="0" smtClean="0"/>
              <a:t> syndrome, disturbed behaviour in Alzheimer’s disease, with antidepressants in depressive psychosis.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Thought three major areas involved:</a:t>
            </a:r>
          </a:p>
          <a:p>
            <a:r>
              <a:rPr lang="en-GB" dirty="0" smtClean="0"/>
              <a:t>R.A.S – responsible for attention, arousal, anxiety</a:t>
            </a:r>
          </a:p>
          <a:p>
            <a:r>
              <a:rPr lang="en-GB" dirty="0" smtClean="0"/>
              <a:t>Limbic system – affects, emotions, reward systems</a:t>
            </a:r>
          </a:p>
          <a:p>
            <a:r>
              <a:rPr lang="en-GB" dirty="0" smtClean="0"/>
              <a:t>Hypothalamus – monitors autonomic functions, pituitary endocrine output.</a:t>
            </a:r>
          </a:p>
          <a:p>
            <a:r>
              <a:rPr lang="en-GB" dirty="0" smtClean="0"/>
              <a:t>The interconnecting pathways.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1161</TotalTime>
  <Words>2442</Words>
  <Application>Microsoft Office PowerPoint</Application>
  <PresentationFormat>On-screen Show (4:3)</PresentationFormat>
  <Paragraphs>340</Paragraphs>
  <Slides>86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86</vt:i4>
      </vt:variant>
    </vt:vector>
  </HeadingPairs>
  <TitlesOfParts>
    <vt:vector size="87" baseType="lpstr">
      <vt:lpstr>Office Theme</vt:lpstr>
      <vt:lpstr>MAJOR TRANQUILLIZERS</vt:lpstr>
      <vt:lpstr>PSYCHOTROPIC DRUGS</vt:lpstr>
      <vt:lpstr>PSYCHIATRIC DISEASES</vt:lpstr>
      <vt:lpstr>Slide 4</vt:lpstr>
      <vt:lpstr>AETIOLOGY</vt:lpstr>
      <vt:lpstr>PATHOLOGY</vt:lpstr>
      <vt:lpstr>Slide 7</vt:lpstr>
      <vt:lpstr>Slide 8</vt:lpstr>
      <vt:lpstr>Slide 9</vt:lpstr>
      <vt:lpstr>THE DOPAMINERGIC PATHWAYS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TRANQUILLIZERS</vt:lpstr>
      <vt:lpstr>Slide 19</vt:lpstr>
      <vt:lpstr>Slide 20</vt:lpstr>
      <vt:lpstr>ANTIPSYCHOTICS CLASSIFICATION</vt:lpstr>
      <vt:lpstr>Slide 22</vt:lpstr>
      <vt:lpstr>Slide 23</vt:lpstr>
      <vt:lpstr>II. ATYPICAL OR NEWER AGENTS</vt:lpstr>
      <vt:lpstr>Slide 25</vt:lpstr>
      <vt:lpstr>Slide 26</vt:lpstr>
      <vt:lpstr>PHENOTHIAZINES</vt:lpstr>
      <vt:lpstr>Slide 28</vt:lpstr>
      <vt:lpstr>Slide 29</vt:lpstr>
      <vt:lpstr>Slide 30</vt:lpstr>
      <vt:lpstr>Slide 31</vt:lpstr>
      <vt:lpstr>CHLORPROMAZINE</vt:lpstr>
      <vt:lpstr>Slide 33</vt:lpstr>
      <vt:lpstr>Slide 34</vt:lpstr>
      <vt:lpstr>Slide 35</vt:lpstr>
      <vt:lpstr>Slide 36</vt:lpstr>
      <vt:lpstr>Slide 37</vt:lpstr>
      <vt:lpstr>Slide 38</vt:lpstr>
      <vt:lpstr>CARDIOVASCULAR SYSTEM</vt:lpstr>
      <vt:lpstr>Slide 40</vt:lpstr>
      <vt:lpstr>ENDOCRINE SYSTEM</vt:lpstr>
      <vt:lpstr>Slide 42</vt:lpstr>
      <vt:lpstr>PHARMACOKINETICS</vt:lpstr>
      <vt:lpstr>Slide 44</vt:lpstr>
      <vt:lpstr>TOXIC REACTION</vt:lpstr>
      <vt:lpstr>Slide 46</vt:lpstr>
      <vt:lpstr>Slide 47</vt:lpstr>
      <vt:lpstr>Extrapyrimidal reactions </vt:lpstr>
      <vt:lpstr>Slide 49</vt:lpstr>
      <vt:lpstr>HALOPERIDOL</vt:lpstr>
      <vt:lpstr>Slide 51</vt:lpstr>
      <vt:lpstr>CLINICAL USE</vt:lpstr>
      <vt:lpstr>Slide 53</vt:lpstr>
      <vt:lpstr>CONTRAINDICATIONS</vt:lpstr>
      <vt:lpstr>Slide 55</vt:lpstr>
      <vt:lpstr>Slide 56</vt:lpstr>
      <vt:lpstr>RAUWOLFIA ALKALOIDS</vt:lpstr>
      <vt:lpstr>Slide 58</vt:lpstr>
      <vt:lpstr>Other anti-psychotics</vt:lpstr>
      <vt:lpstr>Slide 60</vt:lpstr>
      <vt:lpstr>CLOZAPINE (clozanil)</vt:lpstr>
      <vt:lpstr>CONTRAINDICATIONS</vt:lpstr>
      <vt:lpstr>Adverse effects</vt:lpstr>
      <vt:lpstr>Slide 64</vt:lpstr>
      <vt:lpstr>Oxypertine</vt:lpstr>
      <vt:lpstr>PIMOZIDE</vt:lpstr>
      <vt:lpstr>Indications </vt:lpstr>
      <vt:lpstr>THIORIDAZINE (melleril)</vt:lpstr>
      <vt:lpstr>Slide 69</vt:lpstr>
      <vt:lpstr>TRIFLUOPERAZINE (stelazine)</vt:lpstr>
      <vt:lpstr>Slide 71</vt:lpstr>
      <vt:lpstr>DEPOT PREPARATIONS</vt:lpstr>
      <vt:lpstr>Slide 73</vt:lpstr>
      <vt:lpstr>Slide 74</vt:lpstr>
      <vt:lpstr>Other drugs</vt:lpstr>
      <vt:lpstr>OLANZAPINE(zyprexa)</vt:lpstr>
      <vt:lpstr>Slide 77</vt:lpstr>
      <vt:lpstr>Other side effects:</vt:lpstr>
      <vt:lpstr>RISPERIDONE(risperdal)</vt:lpstr>
      <vt:lpstr>Slide 80</vt:lpstr>
      <vt:lpstr>Other side effects:</vt:lpstr>
      <vt:lpstr>QUETIAPINE(quitipine)</vt:lpstr>
      <vt:lpstr>Slide 83</vt:lpstr>
      <vt:lpstr>Other side effects;</vt:lpstr>
      <vt:lpstr>USES</vt:lpstr>
      <vt:lpstr>Slide 86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 QUILLIZERS</dc:title>
  <dc:creator>Guest</dc:creator>
  <cp:lastModifiedBy>simeon</cp:lastModifiedBy>
  <cp:revision>103</cp:revision>
  <dcterms:created xsi:type="dcterms:W3CDTF">2014-03-17T07:31:35Z</dcterms:created>
  <dcterms:modified xsi:type="dcterms:W3CDTF">2019-04-08T21:12:36Z</dcterms:modified>
</cp:coreProperties>
</file>