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sw-K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09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sw-K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sw-KE"/>
          </a:p>
        </p:txBody>
      </p:sp>
      <p:sp>
        <p:nvSpPr>
          <p:cNvPr id="4" name="Date Placeholder 3"/>
          <p:cNvSpPr>
            <a:spLocks noGrp="1"/>
          </p:cNvSpPr>
          <p:nvPr>
            <p:ph type="dt" sz="half" idx="10"/>
          </p:nvPr>
        </p:nvSpPr>
        <p:spPr/>
        <p:txBody>
          <a:bodyPr/>
          <a:lstStyle/>
          <a:p>
            <a:fld id="{499C89F2-F267-45B6-970D-9FBA0CE87BFF}" type="datetimeFigureOut">
              <a:rPr lang="sw-KE" smtClean="0"/>
              <a:pPr/>
              <a:t>4/9/2019</a:t>
            </a:fld>
            <a:endParaRPr lang="sw-KE"/>
          </a:p>
        </p:txBody>
      </p:sp>
      <p:sp>
        <p:nvSpPr>
          <p:cNvPr id="5" name="Footer Placeholder 4"/>
          <p:cNvSpPr>
            <a:spLocks noGrp="1"/>
          </p:cNvSpPr>
          <p:nvPr>
            <p:ph type="ftr" sz="quarter" idx="11"/>
          </p:nvPr>
        </p:nvSpPr>
        <p:spPr/>
        <p:txBody>
          <a:bodyPr/>
          <a:lstStyle/>
          <a:p>
            <a:endParaRPr lang="sw-KE"/>
          </a:p>
        </p:txBody>
      </p:sp>
      <p:sp>
        <p:nvSpPr>
          <p:cNvPr id="6" name="Slide Number Placeholder 5"/>
          <p:cNvSpPr>
            <a:spLocks noGrp="1"/>
          </p:cNvSpPr>
          <p:nvPr>
            <p:ph type="sldNum" sz="quarter" idx="12"/>
          </p:nvPr>
        </p:nvSpPr>
        <p:spPr/>
        <p:txBody>
          <a:bodyPr/>
          <a:lstStyle/>
          <a:p>
            <a:fld id="{151B219C-949C-4665-9C03-BD75C52ECC68}" type="slidenum">
              <a:rPr lang="sw-KE" smtClean="0"/>
              <a:pPr/>
              <a:t>‹#›</a:t>
            </a:fld>
            <a:endParaRPr lang="sw-K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w-K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w-KE"/>
          </a:p>
        </p:txBody>
      </p:sp>
      <p:sp>
        <p:nvSpPr>
          <p:cNvPr id="4" name="Date Placeholder 3"/>
          <p:cNvSpPr>
            <a:spLocks noGrp="1"/>
          </p:cNvSpPr>
          <p:nvPr>
            <p:ph type="dt" sz="half" idx="10"/>
          </p:nvPr>
        </p:nvSpPr>
        <p:spPr/>
        <p:txBody>
          <a:bodyPr/>
          <a:lstStyle/>
          <a:p>
            <a:fld id="{499C89F2-F267-45B6-970D-9FBA0CE87BFF}" type="datetimeFigureOut">
              <a:rPr lang="sw-KE" smtClean="0"/>
              <a:pPr/>
              <a:t>4/9/2019</a:t>
            </a:fld>
            <a:endParaRPr lang="sw-KE"/>
          </a:p>
        </p:txBody>
      </p:sp>
      <p:sp>
        <p:nvSpPr>
          <p:cNvPr id="5" name="Footer Placeholder 4"/>
          <p:cNvSpPr>
            <a:spLocks noGrp="1"/>
          </p:cNvSpPr>
          <p:nvPr>
            <p:ph type="ftr" sz="quarter" idx="11"/>
          </p:nvPr>
        </p:nvSpPr>
        <p:spPr/>
        <p:txBody>
          <a:bodyPr/>
          <a:lstStyle/>
          <a:p>
            <a:endParaRPr lang="sw-KE"/>
          </a:p>
        </p:txBody>
      </p:sp>
      <p:sp>
        <p:nvSpPr>
          <p:cNvPr id="6" name="Slide Number Placeholder 5"/>
          <p:cNvSpPr>
            <a:spLocks noGrp="1"/>
          </p:cNvSpPr>
          <p:nvPr>
            <p:ph type="sldNum" sz="quarter" idx="12"/>
          </p:nvPr>
        </p:nvSpPr>
        <p:spPr/>
        <p:txBody>
          <a:bodyPr/>
          <a:lstStyle/>
          <a:p>
            <a:fld id="{151B219C-949C-4665-9C03-BD75C52ECC68}" type="slidenum">
              <a:rPr lang="sw-KE" smtClean="0"/>
              <a:pPr/>
              <a:t>‹#›</a:t>
            </a:fld>
            <a:endParaRPr lang="sw-K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sw-K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w-KE"/>
          </a:p>
        </p:txBody>
      </p:sp>
      <p:sp>
        <p:nvSpPr>
          <p:cNvPr id="4" name="Date Placeholder 3"/>
          <p:cNvSpPr>
            <a:spLocks noGrp="1"/>
          </p:cNvSpPr>
          <p:nvPr>
            <p:ph type="dt" sz="half" idx="10"/>
          </p:nvPr>
        </p:nvSpPr>
        <p:spPr/>
        <p:txBody>
          <a:bodyPr/>
          <a:lstStyle/>
          <a:p>
            <a:fld id="{499C89F2-F267-45B6-970D-9FBA0CE87BFF}" type="datetimeFigureOut">
              <a:rPr lang="sw-KE" smtClean="0"/>
              <a:pPr/>
              <a:t>4/9/2019</a:t>
            </a:fld>
            <a:endParaRPr lang="sw-KE"/>
          </a:p>
        </p:txBody>
      </p:sp>
      <p:sp>
        <p:nvSpPr>
          <p:cNvPr id="5" name="Footer Placeholder 4"/>
          <p:cNvSpPr>
            <a:spLocks noGrp="1"/>
          </p:cNvSpPr>
          <p:nvPr>
            <p:ph type="ftr" sz="quarter" idx="11"/>
          </p:nvPr>
        </p:nvSpPr>
        <p:spPr/>
        <p:txBody>
          <a:bodyPr/>
          <a:lstStyle/>
          <a:p>
            <a:endParaRPr lang="sw-KE"/>
          </a:p>
        </p:txBody>
      </p:sp>
      <p:sp>
        <p:nvSpPr>
          <p:cNvPr id="6" name="Slide Number Placeholder 5"/>
          <p:cNvSpPr>
            <a:spLocks noGrp="1"/>
          </p:cNvSpPr>
          <p:nvPr>
            <p:ph type="sldNum" sz="quarter" idx="12"/>
          </p:nvPr>
        </p:nvSpPr>
        <p:spPr/>
        <p:txBody>
          <a:bodyPr/>
          <a:lstStyle/>
          <a:p>
            <a:fld id="{151B219C-949C-4665-9C03-BD75C52ECC68}" type="slidenum">
              <a:rPr lang="sw-KE" smtClean="0"/>
              <a:pPr/>
              <a:t>‹#›</a:t>
            </a:fld>
            <a:endParaRPr lang="sw-K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w-K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w-KE"/>
          </a:p>
        </p:txBody>
      </p:sp>
      <p:sp>
        <p:nvSpPr>
          <p:cNvPr id="4" name="Date Placeholder 3"/>
          <p:cNvSpPr>
            <a:spLocks noGrp="1"/>
          </p:cNvSpPr>
          <p:nvPr>
            <p:ph type="dt" sz="half" idx="10"/>
          </p:nvPr>
        </p:nvSpPr>
        <p:spPr/>
        <p:txBody>
          <a:bodyPr/>
          <a:lstStyle/>
          <a:p>
            <a:fld id="{499C89F2-F267-45B6-970D-9FBA0CE87BFF}" type="datetimeFigureOut">
              <a:rPr lang="sw-KE" smtClean="0"/>
              <a:pPr/>
              <a:t>4/9/2019</a:t>
            </a:fld>
            <a:endParaRPr lang="sw-KE"/>
          </a:p>
        </p:txBody>
      </p:sp>
      <p:sp>
        <p:nvSpPr>
          <p:cNvPr id="5" name="Footer Placeholder 4"/>
          <p:cNvSpPr>
            <a:spLocks noGrp="1"/>
          </p:cNvSpPr>
          <p:nvPr>
            <p:ph type="ftr" sz="quarter" idx="11"/>
          </p:nvPr>
        </p:nvSpPr>
        <p:spPr/>
        <p:txBody>
          <a:bodyPr/>
          <a:lstStyle/>
          <a:p>
            <a:endParaRPr lang="sw-KE"/>
          </a:p>
        </p:txBody>
      </p:sp>
      <p:sp>
        <p:nvSpPr>
          <p:cNvPr id="6" name="Slide Number Placeholder 5"/>
          <p:cNvSpPr>
            <a:spLocks noGrp="1"/>
          </p:cNvSpPr>
          <p:nvPr>
            <p:ph type="sldNum" sz="quarter" idx="12"/>
          </p:nvPr>
        </p:nvSpPr>
        <p:spPr/>
        <p:txBody>
          <a:bodyPr/>
          <a:lstStyle/>
          <a:p>
            <a:fld id="{151B219C-949C-4665-9C03-BD75C52ECC68}" type="slidenum">
              <a:rPr lang="sw-KE" smtClean="0"/>
              <a:pPr/>
              <a:t>‹#›</a:t>
            </a:fld>
            <a:endParaRPr lang="sw-K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sw-K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99C89F2-F267-45B6-970D-9FBA0CE87BFF}" type="datetimeFigureOut">
              <a:rPr lang="sw-KE" smtClean="0"/>
              <a:pPr/>
              <a:t>4/9/2019</a:t>
            </a:fld>
            <a:endParaRPr lang="sw-KE"/>
          </a:p>
        </p:txBody>
      </p:sp>
      <p:sp>
        <p:nvSpPr>
          <p:cNvPr id="5" name="Footer Placeholder 4"/>
          <p:cNvSpPr>
            <a:spLocks noGrp="1"/>
          </p:cNvSpPr>
          <p:nvPr>
            <p:ph type="ftr" sz="quarter" idx="11"/>
          </p:nvPr>
        </p:nvSpPr>
        <p:spPr/>
        <p:txBody>
          <a:bodyPr/>
          <a:lstStyle/>
          <a:p>
            <a:endParaRPr lang="sw-KE"/>
          </a:p>
        </p:txBody>
      </p:sp>
      <p:sp>
        <p:nvSpPr>
          <p:cNvPr id="6" name="Slide Number Placeholder 5"/>
          <p:cNvSpPr>
            <a:spLocks noGrp="1"/>
          </p:cNvSpPr>
          <p:nvPr>
            <p:ph type="sldNum" sz="quarter" idx="12"/>
          </p:nvPr>
        </p:nvSpPr>
        <p:spPr/>
        <p:txBody>
          <a:bodyPr/>
          <a:lstStyle/>
          <a:p>
            <a:fld id="{151B219C-949C-4665-9C03-BD75C52ECC68}" type="slidenum">
              <a:rPr lang="sw-KE" smtClean="0"/>
              <a:pPr/>
              <a:t>‹#›</a:t>
            </a:fld>
            <a:endParaRPr lang="sw-K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w-K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w-K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w-KE"/>
          </a:p>
        </p:txBody>
      </p:sp>
      <p:sp>
        <p:nvSpPr>
          <p:cNvPr id="5" name="Date Placeholder 4"/>
          <p:cNvSpPr>
            <a:spLocks noGrp="1"/>
          </p:cNvSpPr>
          <p:nvPr>
            <p:ph type="dt" sz="half" idx="10"/>
          </p:nvPr>
        </p:nvSpPr>
        <p:spPr/>
        <p:txBody>
          <a:bodyPr/>
          <a:lstStyle/>
          <a:p>
            <a:fld id="{499C89F2-F267-45B6-970D-9FBA0CE87BFF}" type="datetimeFigureOut">
              <a:rPr lang="sw-KE" smtClean="0"/>
              <a:pPr/>
              <a:t>4/9/2019</a:t>
            </a:fld>
            <a:endParaRPr lang="sw-KE"/>
          </a:p>
        </p:txBody>
      </p:sp>
      <p:sp>
        <p:nvSpPr>
          <p:cNvPr id="6" name="Footer Placeholder 5"/>
          <p:cNvSpPr>
            <a:spLocks noGrp="1"/>
          </p:cNvSpPr>
          <p:nvPr>
            <p:ph type="ftr" sz="quarter" idx="11"/>
          </p:nvPr>
        </p:nvSpPr>
        <p:spPr/>
        <p:txBody>
          <a:bodyPr/>
          <a:lstStyle/>
          <a:p>
            <a:endParaRPr lang="sw-KE"/>
          </a:p>
        </p:txBody>
      </p:sp>
      <p:sp>
        <p:nvSpPr>
          <p:cNvPr id="7" name="Slide Number Placeholder 6"/>
          <p:cNvSpPr>
            <a:spLocks noGrp="1"/>
          </p:cNvSpPr>
          <p:nvPr>
            <p:ph type="sldNum" sz="quarter" idx="12"/>
          </p:nvPr>
        </p:nvSpPr>
        <p:spPr/>
        <p:txBody>
          <a:bodyPr/>
          <a:lstStyle/>
          <a:p>
            <a:fld id="{151B219C-949C-4665-9C03-BD75C52ECC68}" type="slidenum">
              <a:rPr lang="sw-KE" smtClean="0"/>
              <a:pPr/>
              <a:t>‹#›</a:t>
            </a:fld>
            <a:endParaRPr lang="sw-K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sw-K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w-K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w-KE"/>
          </a:p>
        </p:txBody>
      </p:sp>
      <p:sp>
        <p:nvSpPr>
          <p:cNvPr id="7" name="Date Placeholder 6"/>
          <p:cNvSpPr>
            <a:spLocks noGrp="1"/>
          </p:cNvSpPr>
          <p:nvPr>
            <p:ph type="dt" sz="half" idx="10"/>
          </p:nvPr>
        </p:nvSpPr>
        <p:spPr/>
        <p:txBody>
          <a:bodyPr/>
          <a:lstStyle/>
          <a:p>
            <a:fld id="{499C89F2-F267-45B6-970D-9FBA0CE87BFF}" type="datetimeFigureOut">
              <a:rPr lang="sw-KE" smtClean="0"/>
              <a:pPr/>
              <a:t>4/9/2019</a:t>
            </a:fld>
            <a:endParaRPr lang="sw-KE"/>
          </a:p>
        </p:txBody>
      </p:sp>
      <p:sp>
        <p:nvSpPr>
          <p:cNvPr id="8" name="Footer Placeholder 7"/>
          <p:cNvSpPr>
            <a:spLocks noGrp="1"/>
          </p:cNvSpPr>
          <p:nvPr>
            <p:ph type="ftr" sz="quarter" idx="11"/>
          </p:nvPr>
        </p:nvSpPr>
        <p:spPr/>
        <p:txBody>
          <a:bodyPr/>
          <a:lstStyle/>
          <a:p>
            <a:endParaRPr lang="sw-KE"/>
          </a:p>
        </p:txBody>
      </p:sp>
      <p:sp>
        <p:nvSpPr>
          <p:cNvPr id="9" name="Slide Number Placeholder 8"/>
          <p:cNvSpPr>
            <a:spLocks noGrp="1"/>
          </p:cNvSpPr>
          <p:nvPr>
            <p:ph type="sldNum" sz="quarter" idx="12"/>
          </p:nvPr>
        </p:nvSpPr>
        <p:spPr/>
        <p:txBody>
          <a:bodyPr/>
          <a:lstStyle/>
          <a:p>
            <a:fld id="{151B219C-949C-4665-9C03-BD75C52ECC68}" type="slidenum">
              <a:rPr lang="sw-KE" smtClean="0"/>
              <a:pPr/>
              <a:t>‹#›</a:t>
            </a:fld>
            <a:endParaRPr lang="sw-K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w-KE"/>
          </a:p>
        </p:txBody>
      </p:sp>
      <p:sp>
        <p:nvSpPr>
          <p:cNvPr id="3" name="Date Placeholder 2"/>
          <p:cNvSpPr>
            <a:spLocks noGrp="1"/>
          </p:cNvSpPr>
          <p:nvPr>
            <p:ph type="dt" sz="half" idx="10"/>
          </p:nvPr>
        </p:nvSpPr>
        <p:spPr/>
        <p:txBody>
          <a:bodyPr/>
          <a:lstStyle/>
          <a:p>
            <a:fld id="{499C89F2-F267-45B6-970D-9FBA0CE87BFF}" type="datetimeFigureOut">
              <a:rPr lang="sw-KE" smtClean="0"/>
              <a:pPr/>
              <a:t>4/9/2019</a:t>
            </a:fld>
            <a:endParaRPr lang="sw-KE"/>
          </a:p>
        </p:txBody>
      </p:sp>
      <p:sp>
        <p:nvSpPr>
          <p:cNvPr id="4" name="Footer Placeholder 3"/>
          <p:cNvSpPr>
            <a:spLocks noGrp="1"/>
          </p:cNvSpPr>
          <p:nvPr>
            <p:ph type="ftr" sz="quarter" idx="11"/>
          </p:nvPr>
        </p:nvSpPr>
        <p:spPr/>
        <p:txBody>
          <a:bodyPr/>
          <a:lstStyle/>
          <a:p>
            <a:endParaRPr lang="sw-KE"/>
          </a:p>
        </p:txBody>
      </p:sp>
      <p:sp>
        <p:nvSpPr>
          <p:cNvPr id="5" name="Slide Number Placeholder 4"/>
          <p:cNvSpPr>
            <a:spLocks noGrp="1"/>
          </p:cNvSpPr>
          <p:nvPr>
            <p:ph type="sldNum" sz="quarter" idx="12"/>
          </p:nvPr>
        </p:nvSpPr>
        <p:spPr/>
        <p:txBody>
          <a:bodyPr/>
          <a:lstStyle/>
          <a:p>
            <a:fld id="{151B219C-949C-4665-9C03-BD75C52ECC68}" type="slidenum">
              <a:rPr lang="sw-KE" smtClean="0"/>
              <a:pPr/>
              <a:t>‹#›</a:t>
            </a:fld>
            <a:endParaRPr lang="sw-K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9C89F2-F267-45B6-970D-9FBA0CE87BFF}" type="datetimeFigureOut">
              <a:rPr lang="sw-KE" smtClean="0"/>
              <a:pPr/>
              <a:t>4/9/2019</a:t>
            </a:fld>
            <a:endParaRPr lang="sw-KE"/>
          </a:p>
        </p:txBody>
      </p:sp>
      <p:sp>
        <p:nvSpPr>
          <p:cNvPr id="3" name="Footer Placeholder 2"/>
          <p:cNvSpPr>
            <a:spLocks noGrp="1"/>
          </p:cNvSpPr>
          <p:nvPr>
            <p:ph type="ftr" sz="quarter" idx="11"/>
          </p:nvPr>
        </p:nvSpPr>
        <p:spPr/>
        <p:txBody>
          <a:bodyPr/>
          <a:lstStyle/>
          <a:p>
            <a:endParaRPr lang="sw-KE"/>
          </a:p>
        </p:txBody>
      </p:sp>
      <p:sp>
        <p:nvSpPr>
          <p:cNvPr id="4" name="Slide Number Placeholder 3"/>
          <p:cNvSpPr>
            <a:spLocks noGrp="1"/>
          </p:cNvSpPr>
          <p:nvPr>
            <p:ph type="sldNum" sz="quarter" idx="12"/>
          </p:nvPr>
        </p:nvSpPr>
        <p:spPr/>
        <p:txBody>
          <a:bodyPr/>
          <a:lstStyle/>
          <a:p>
            <a:fld id="{151B219C-949C-4665-9C03-BD75C52ECC68}" type="slidenum">
              <a:rPr lang="sw-KE" smtClean="0"/>
              <a:pPr/>
              <a:t>‹#›</a:t>
            </a:fld>
            <a:endParaRPr lang="sw-K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sw-K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w-K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9C89F2-F267-45B6-970D-9FBA0CE87BFF}" type="datetimeFigureOut">
              <a:rPr lang="sw-KE" smtClean="0"/>
              <a:pPr/>
              <a:t>4/9/2019</a:t>
            </a:fld>
            <a:endParaRPr lang="sw-KE"/>
          </a:p>
        </p:txBody>
      </p:sp>
      <p:sp>
        <p:nvSpPr>
          <p:cNvPr id="6" name="Footer Placeholder 5"/>
          <p:cNvSpPr>
            <a:spLocks noGrp="1"/>
          </p:cNvSpPr>
          <p:nvPr>
            <p:ph type="ftr" sz="quarter" idx="11"/>
          </p:nvPr>
        </p:nvSpPr>
        <p:spPr/>
        <p:txBody>
          <a:bodyPr/>
          <a:lstStyle/>
          <a:p>
            <a:endParaRPr lang="sw-KE"/>
          </a:p>
        </p:txBody>
      </p:sp>
      <p:sp>
        <p:nvSpPr>
          <p:cNvPr id="7" name="Slide Number Placeholder 6"/>
          <p:cNvSpPr>
            <a:spLocks noGrp="1"/>
          </p:cNvSpPr>
          <p:nvPr>
            <p:ph type="sldNum" sz="quarter" idx="12"/>
          </p:nvPr>
        </p:nvSpPr>
        <p:spPr/>
        <p:txBody>
          <a:bodyPr/>
          <a:lstStyle/>
          <a:p>
            <a:fld id="{151B219C-949C-4665-9C03-BD75C52ECC68}" type="slidenum">
              <a:rPr lang="sw-KE" smtClean="0"/>
              <a:pPr/>
              <a:t>‹#›</a:t>
            </a:fld>
            <a:endParaRPr lang="sw-K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sw-K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w-K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9C89F2-F267-45B6-970D-9FBA0CE87BFF}" type="datetimeFigureOut">
              <a:rPr lang="sw-KE" smtClean="0"/>
              <a:pPr/>
              <a:t>4/9/2019</a:t>
            </a:fld>
            <a:endParaRPr lang="sw-KE"/>
          </a:p>
        </p:txBody>
      </p:sp>
      <p:sp>
        <p:nvSpPr>
          <p:cNvPr id="6" name="Footer Placeholder 5"/>
          <p:cNvSpPr>
            <a:spLocks noGrp="1"/>
          </p:cNvSpPr>
          <p:nvPr>
            <p:ph type="ftr" sz="quarter" idx="11"/>
          </p:nvPr>
        </p:nvSpPr>
        <p:spPr/>
        <p:txBody>
          <a:bodyPr/>
          <a:lstStyle/>
          <a:p>
            <a:endParaRPr lang="sw-KE"/>
          </a:p>
        </p:txBody>
      </p:sp>
      <p:sp>
        <p:nvSpPr>
          <p:cNvPr id="7" name="Slide Number Placeholder 6"/>
          <p:cNvSpPr>
            <a:spLocks noGrp="1"/>
          </p:cNvSpPr>
          <p:nvPr>
            <p:ph type="sldNum" sz="quarter" idx="12"/>
          </p:nvPr>
        </p:nvSpPr>
        <p:spPr/>
        <p:txBody>
          <a:bodyPr/>
          <a:lstStyle/>
          <a:p>
            <a:fld id="{151B219C-949C-4665-9C03-BD75C52ECC68}" type="slidenum">
              <a:rPr lang="sw-KE" smtClean="0"/>
              <a:pPr/>
              <a:t>‹#›</a:t>
            </a:fld>
            <a:endParaRPr lang="sw-K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sw-K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w-K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9C89F2-F267-45B6-970D-9FBA0CE87BFF}" type="datetimeFigureOut">
              <a:rPr lang="sw-KE" smtClean="0"/>
              <a:pPr/>
              <a:t>4/9/2019</a:t>
            </a:fld>
            <a:endParaRPr lang="sw-K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w-K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1B219C-949C-4665-9C03-BD75C52ECC68}" type="slidenum">
              <a:rPr lang="sw-KE" smtClean="0"/>
              <a:pPr/>
              <a:t>‹#›</a:t>
            </a:fld>
            <a:endParaRPr lang="sw-K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w-K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DRUG ABUSE</a:t>
            </a:r>
            <a:endParaRPr lang="sw-KE" dirty="0"/>
          </a:p>
        </p:txBody>
      </p:sp>
      <p:sp>
        <p:nvSpPr>
          <p:cNvPr id="3" name="Subtitle 2"/>
          <p:cNvSpPr>
            <a:spLocks noGrp="1"/>
          </p:cNvSpPr>
          <p:nvPr>
            <p:ph type="subTitle" idx="1"/>
          </p:nvPr>
        </p:nvSpPr>
        <p:spPr/>
        <p:txBody>
          <a:bodyPr/>
          <a:lstStyle/>
          <a:p>
            <a:r>
              <a:rPr lang="en-US" dirty="0" smtClean="0"/>
              <a:t>PHARMACOLOGY</a:t>
            </a:r>
            <a:endParaRPr lang="sw-KE"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sw-KE"/>
          </a:p>
        </p:txBody>
      </p:sp>
      <p:sp>
        <p:nvSpPr>
          <p:cNvPr id="3" name="Content Placeholder 2"/>
          <p:cNvSpPr>
            <a:spLocks noGrp="1"/>
          </p:cNvSpPr>
          <p:nvPr>
            <p:ph idx="1"/>
          </p:nvPr>
        </p:nvSpPr>
        <p:spPr/>
        <p:txBody>
          <a:bodyPr>
            <a:normAutofit lnSpcReduction="10000"/>
          </a:bodyPr>
          <a:lstStyle/>
          <a:p>
            <a:r>
              <a:rPr lang="en-US" dirty="0" smtClean="0"/>
              <a:t>They include: cocaine(DAT,SERT,NET), amphetamine (DAT,NET,SERT,VMAT), ecstasy(SERT&gt;DAT,NET).</a:t>
            </a:r>
          </a:p>
          <a:p>
            <a:r>
              <a:rPr lang="en-US" dirty="0" smtClean="0"/>
              <a:t>Tolerance is due counter adaptation mechanisms of the enzyme systems during exposure to drugs. </a:t>
            </a:r>
            <a:r>
              <a:rPr lang="en-US" dirty="0" err="1" smtClean="0"/>
              <a:t>E.g</a:t>
            </a:r>
            <a:r>
              <a:rPr lang="en-US" dirty="0" smtClean="0"/>
              <a:t> </a:t>
            </a:r>
            <a:r>
              <a:rPr lang="en-US" dirty="0" err="1" smtClean="0"/>
              <a:t>muR</a:t>
            </a:r>
            <a:r>
              <a:rPr lang="en-US" dirty="0" smtClean="0"/>
              <a:t> stimulation initially strongly inhibits </a:t>
            </a:r>
            <a:r>
              <a:rPr lang="en-US" dirty="0" err="1" smtClean="0"/>
              <a:t>adenylyl</a:t>
            </a:r>
            <a:r>
              <a:rPr lang="en-US" dirty="0" smtClean="0"/>
              <a:t> </a:t>
            </a:r>
            <a:r>
              <a:rPr lang="en-US" dirty="0" err="1" smtClean="0"/>
              <a:t>cyclase</a:t>
            </a:r>
            <a:r>
              <a:rPr lang="en-US" dirty="0" smtClean="0"/>
              <a:t>, which decreases after a few days of exposure. On withdrawal subsequently CAMP is  </a:t>
            </a:r>
            <a:endParaRPr lang="sw-KE"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sw-KE"/>
          </a:p>
        </p:txBody>
      </p:sp>
      <p:sp>
        <p:nvSpPr>
          <p:cNvPr id="3" name="Content Placeholder 2"/>
          <p:cNvSpPr>
            <a:spLocks noGrp="1"/>
          </p:cNvSpPr>
          <p:nvPr>
            <p:ph idx="1"/>
          </p:nvPr>
        </p:nvSpPr>
        <p:spPr/>
        <p:txBody>
          <a:bodyPr>
            <a:normAutofit/>
          </a:bodyPr>
          <a:lstStyle/>
          <a:p>
            <a:r>
              <a:rPr lang="en-US" dirty="0" smtClean="0"/>
              <a:t>Overproduced. It may be due to </a:t>
            </a:r>
            <a:r>
              <a:rPr lang="en-US" dirty="0" err="1" smtClean="0"/>
              <a:t>upregulation</a:t>
            </a:r>
            <a:r>
              <a:rPr lang="en-US" dirty="0" smtClean="0"/>
              <a:t> of transcription of the enzyme. Increased CAMP strongly activates transcription factor CREB. One of the genes transcribed is for </a:t>
            </a:r>
            <a:r>
              <a:rPr lang="el-GR" dirty="0" smtClean="0"/>
              <a:t>κ</a:t>
            </a:r>
            <a:r>
              <a:rPr lang="en-US" dirty="0" smtClean="0"/>
              <a:t>-</a:t>
            </a:r>
            <a:r>
              <a:rPr lang="en-US" dirty="0" err="1" smtClean="0"/>
              <a:t>opioid</a:t>
            </a:r>
            <a:r>
              <a:rPr lang="en-US" dirty="0" smtClean="0"/>
              <a:t> </a:t>
            </a:r>
            <a:r>
              <a:rPr lang="en-US" dirty="0" err="1" smtClean="0"/>
              <a:t>ligand</a:t>
            </a:r>
            <a:r>
              <a:rPr lang="en-US" dirty="0" smtClean="0"/>
              <a:t> </a:t>
            </a:r>
            <a:r>
              <a:rPr lang="en-US" dirty="0" err="1" smtClean="0"/>
              <a:t>dynorphin</a:t>
            </a:r>
            <a:r>
              <a:rPr lang="en-US" dirty="0" smtClean="0"/>
              <a:t>. During withdrawal nucleus </a:t>
            </a:r>
            <a:r>
              <a:rPr lang="en-US" dirty="0" err="1" smtClean="0"/>
              <a:t>acumbens</a:t>
            </a:r>
            <a:r>
              <a:rPr lang="en-US" dirty="0" smtClean="0"/>
              <a:t> neurons produce a lot of </a:t>
            </a:r>
            <a:r>
              <a:rPr lang="en-US" dirty="0" err="1" smtClean="0"/>
              <a:t>dynorphin</a:t>
            </a:r>
            <a:r>
              <a:rPr lang="en-US" dirty="0" smtClean="0"/>
              <a:t>, which is then co-released with GABA  onto the projection neurons of VTA. These cells express k-receptors at the synapse </a:t>
            </a:r>
            <a:endParaRPr lang="sw-KE"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sw-KE"/>
          </a:p>
        </p:txBody>
      </p:sp>
      <p:sp>
        <p:nvSpPr>
          <p:cNvPr id="3" name="Content Placeholder 2"/>
          <p:cNvSpPr>
            <a:spLocks noGrp="1"/>
          </p:cNvSpPr>
          <p:nvPr>
            <p:ph idx="1"/>
          </p:nvPr>
        </p:nvSpPr>
        <p:spPr/>
        <p:txBody>
          <a:bodyPr/>
          <a:lstStyle/>
          <a:p>
            <a:r>
              <a:rPr lang="en-US" dirty="0" smtClean="0"/>
              <a:t>And on dendrites. They are therefore inhibited and dopamine release reduced.</a:t>
            </a:r>
          </a:p>
          <a:p>
            <a:r>
              <a:rPr lang="en-US" dirty="0" smtClean="0"/>
              <a:t>Addiction is a recalcitrant, chronic and stubbornly relapsing disease. Relapse is typically triggered by:</a:t>
            </a:r>
          </a:p>
          <a:p>
            <a:r>
              <a:rPr lang="en-US" dirty="0" smtClean="0"/>
              <a:t>-re-exposure to the drug</a:t>
            </a:r>
          </a:p>
          <a:p>
            <a:r>
              <a:rPr lang="en-US" dirty="0" smtClean="0"/>
              <a:t>-stress</a:t>
            </a:r>
          </a:p>
          <a:p>
            <a:r>
              <a:rPr lang="en-US" dirty="0" smtClean="0"/>
              <a:t>- a context that recalls prior use.</a:t>
            </a:r>
            <a:endParaRPr lang="sw-KE"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sw-KE"/>
          </a:p>
        </p:txBody>
      </p:sp>
      <p:sp>
        <p:nvSpPr>
          <p:cNvPr id="3" name="Content Placeholder 2"/>
          <p:cNvSpPr>
            <a:spLocks noGrp="1"/>
          </p:cNvSpPr>
          <p:nvPr>
            <p:ph idx="1"/>
          </p:nvPr>
        </p:nvSpPr>
        <p:spPr/>
        <p:txBody>
          <a:bodyPr/>
          <a:lstStyle/>
          <a:p>
            <a:r>
              <a:rPr lang="en-US" dirty="0" smtClean="0"/>
              <a:t>When paired with drug use, neural  stimulus undergo a switch and motivates addiction related behavior. This phenomenon thought to be due to neural plasticity in the </a:t>
            </a:r>
            <a:r>
              <a:rPr lang="en-US" dirty="0" err="1" smtClean="0"/>
              <a:t>mesolimbic</a:t>
            </a:r>
            <a:r>
              <a:rPr lang="en-US" dirty="0" smtClean="0"/>
              <a:t> projection(nucleus </a:t>
            </a:r>
            <a:r>
              <a:rPr lang="en-US" dirty="0" err="1" smtClean="0"/>
              <a:t>accumbens</a:t>
            </a:r>
            <a:r>
              <a:rPr lang="en-US" dirty="0" smtClean="0"/>
              <a:t>). It involves learning and memory. One of the mechanisms is long term </a:t>
            </a:r>
            <a:r>
              <a:rPr lang="en-US" dirty="0" err="1" smtClean="0"/>
              <a:t>potentiation</a:t>
            </a:r>
            <a:r>
              <a:rPr lang="en-US" dirty="0" smtClean="0"/>
              <a:t>. Addiction is determined by a combination of environmental and genetic factors.</a:t>
            </a:r>
            <a:endParaRPr lang="sw-KE"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sw-KE"/>
          </a:p>
        </p:txBody>
      </p:sp>
      <p:sp>
        <p:nvSpPr>
          <p:cNvPr id="3" name="Content Placeholder 2"/>
          <p:cNvSpPr>
            <a:spLocks noGrp="1"/>
          </p:cNvSpPr>
          <p:nvPr>
            <p:ph idx="1"/>
          </p:nvPr>
        </p:nvSpPr>
        <p:spPr/>
        <p:txBody>
          <a:bodyPr/>
          <a:lstStyle/>
          <a:p>
            <a:r>
              <a:rPr lang="en-US" dirty="0" smtClean="0"/>
              <a:t>Only a few of the genes have been identified e. alcohol </a:t>
            </a:r>
            <a:r>
              <a:rPr lang="en-US" dirty="0" err="1" smtClean="0"/>
              <a:t>dehydrogenase</a:t>
            </a:r>
            <a:r>
              <a:rPr lang="en-US" dirty="0" smtClean="0"/>
              <a:t>.</a:t>
            </a:r>
            <a:endParaRPr lang="sw-KE"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Drugs that don’t cause addiction</a:t>
            </a:r>
            <a:endParaRPr lang="sw-KE" dirty="0"/>
          </a:p>
        </p:txBody>
      </p:sp>
      <p:sp>
        <p:nvSpPr>
          <p:cNvPr id="3" name="Content Placeholder 2"/>
          <p:cNvSpPr>
            <a:spLocks noGrp="1"/>
          </p:cNvSpPr>
          <p:nvPr>
            <p:ph idx="1"/>
          </p:nvPr>
        </p:nvSpPr>
        <p:spPr/>
        <p:txBody>
          <a:bodyPr>
            <a:normAutofit lnSpcReduction="10000"/>
          </a:bodyPr>
          <a:lstStyle/>
          <a:p>
            <a:r>
              <a:rPr lang="en-US" dirty="0" smtClean="0"/>
              <a:t>Hallucinogens, dissociative </a:t>
            </a:r>
            <a:r>
              <a:rPr lang="en-US" dirty="0" err="1" smtClean="0"/>
              <a:t>anaesthetics</a:t>
            </a:r>
            <a:r>
              <a:rPr lang="en-US" dirty="0" smtClean="0"/>
              <a:t>.</a:t>
            </a:r>
          </a:p>
          <a:p>
            <a:r>
              <a:rPr lang="en-US" dirty="0" smtClean="0"/>
              <a:t>They alter perception without causing the sensations of euphoria and reward. They primarily target the cortical and hypothalamic circuits but not the </a:t>
            </a:r>
            <a:r>
              <a:rPr lang="en-US" dirty="0" err="1" smtClean="0"/>
              <a:t>mesolimbic</a:t>
            </a:r>
            <a:r>
              <a:rPr lang="en-US" dirty="0" smtClean="0"/>
              <a:t> systems.</a:t>
            </a:r>
          </a:p>
          <a:p>
            <a:r>
              <a:rPr lang="en-US" dirty="0" smtClean="0"/>
              <a:t>LSD activates 5HT2a receptors in prefrontal cortex, enhancing glutamate release onto pyramidal cells. The cells come from thalamus carrying sensory information.</a:t>
            </a:r>
            <a:endParaRPr lang="sw-KE"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sw-KE"/>
          </a:p>
        </p:txBody>
      </p:sp>
      <p:sp>
        <p:nvSpPr>
          <p:cNvPr id="3" name="Content Placeholder 2"/>
          <p:cNvSpPr>
            <a:spLocks noGrp="1"/>
          </p:cNvSpPr>
          <p:nvPr>
            <p:ph idx="1"/>
          </p:nvPr>
        </p:nvSpPr>
        <p:spPr/>
        <p:txBody>
          <a:bodyPr>
            <a:normAutofit lnSpcReduction="10000"/>
          </a:bodyPr>
          <a:lstStyle/>
          <a:p>
            <a:r>
              <a:rPr lang="en-US" dirty="0" smtClean="0"/>
              <a:t>PCP and </a:t>
            </a:r>
            <a:r>
              <a:rPr lang="en-US" dirty="0" err="1" smtClean="0"/>
              <a:t>ketamine</a:t>
            </a:r>
            <a:r>
              <a:rPr lang="en-US" dirty="0" smtClean="0"/>
              <a:t> produce a feeling of separation of body and mind and at higher doses stupor and coma. They act primarily by </a:t>
            </a:r>
            <a:r>
              <a:rPr lang="en-US" dirty="0" smtClean="0"/>
              <a:t>use-dependent </a:t>
            </a:r>
            <a:r>
              <a:rPr lang="en-US" dirty="0" smtClean="0"/>
              <a:t>inhibition of NMDA glutamate receptors.</a:t>
            </a:r>
          </a:p>
          <a:p>
            <a:r>
              <a:rPr lang="en-US" dirty="0" smtClean="0"/>
              <a:t>Psychosis effects of drugs is due to their effect on </a:t>
            </a:r>
            <a:r>
              <a:rPr lang="en-US" dirty="0" err="1" smtClean="0"/>
              <a:t>thalamo</a:t>
            </a:r>
            <a:r>
              <a:rPr lang="en-US" dirty="0" smtClean="0"/>
              <a:t>-cortical structures.</a:t>
            </a:r>
          </a:p>
          <a:p>
            <a:r>
              <a:rPr lang="en-US" dirty="0" smtClean="0"/>
              <a:t>They do however have long term effects. Flashbacks occur after years of stopping LSD.</a:t>
            </a:r>
            <a:endParaRPr lang="sw-KE"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sw-KE"/>
          </a:p>
        </p:txBody>
      </p:sp>
      <p:sp>
        <p:nvSpPr>
          <p:cNvPr id="3" name="Content Placeholder 2"/>
          <p:cNvSpPr>
            <a:spLocks noGrp="1"/>
          </p:cNvSpPr>
          <p:nvPr>
            <p:ph idx="1"/>
          </p:nvPr>
        </p:nvSpPr>
        <p:spPr/>
        <p:txBody>
          <a:bodyPr/>
          <a:lstStyle/>
          <a:p>
            <a:r>
              <a:rPr lang="en-US" dirty="0" smtClean="0"/>
              <a:t>Chronic PCP use may cause irreversible schizophrenia.</a:t>
            </a:r>
            <a:endParaRPr lang="sw-KE"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a:t>
            </a:r>
            <a:endParaRPr lang="sw-KE" dirty="0"/>
          </a:p>
        </p:txBody>
      </p:sp>
      <p:sp>
        <p:nvSpPr>
          <p:cNvPr id="3" name="Content Placeholder 2"/>
          <p:cNvSpPr>
            <a:spLocks noGrp="1"/>
          </p:cNvSpPr>
          <p:nvPr>
            <p:ph idx="1"/>
          </p:nvPr>
        </p:nvSpPr>
        <p:spPr/>
        <p:txBody>
          <a:bodyPr/>
          <a:lstStyle/>
          <a:p>
            <a:r>
              <a:rPr lang="en-US" dirty="0" smtClean="0"/>
              <a:t>1. Addiction – Consists of compulsive relapsing</a:t>
            </a:r>
          </a:p>
          <a:p>
            <a:pPr>
              <a:buNone/>
            </a:pPr>
            <a:r>
              <a:rPr lang="en-US" dirty="0" smtClean="0"/>
              <a:t>    drug use despite negative consequences that</a:t>
            </a:r>
          </a:p>
          <a:p>
            <a:pPr>
              <a:buNone/>
            </a:pPr>
            <a:r>
              <a:rPr lang="en-US" dirty="0" smtClean="0"/>
              <a:t>are triggered by cravings that occur in response to contextual cues. All addictive drugs though different in their characteristic acute effects, have in common, induction of strong feelings of euphoria and reward.</a:t>
            </a:r>
          </a:p>
          <a:p>
            <a:pPr>
              <a:buNone/>
            </a:pPr>
            <a:endParaRPr lang="sw-KE"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sw-KE"/>
          </a:p>
        </p:txBody>
      </p:sp>
      <p:sp>
        <p:nvSpPr>
          <p:cNvPr id="3" name="Content Placeholder 2"/>
          <p:cNvSpPr>
            <a:spLocks noGrp="1"/>
          </p:cNvSpPr>
          <p:nvPr>
            <p:ph idx="1"/>
          </p:nvPr>
        </p:nvSpPr>
        <p:spPr/>
        <p:txBody>
          <a:bodyPr/>
          <a:lstStyle/>
          <a:p>
            <a:r>
              <a:rPr lang="en-US" dirty="0" smtClean="0"/>
              <a:t>2. Tolerance</a:t>
            </a:r>
          </a:p>
          <a:p>
            <a:r>
              <a:rPr lang="en-US" dirty="0" smtClean="0"/>
              <a:t>With repeated use of addictive drugs, they induce adaptive changes, with requirement of escalated doses to produce the same pleasurable effect. This is called tolerance.</a:t>
            </a:r>
            <a:endParaRPr lang="sw-KE"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sw-KE" dirty="0"/>
          </a:p>
        </p:txBody>
      </p:sp>
      <p:sp>
        <p:nvSpPr>
          <p:cNvPr id="3" name="Content Placeholder 2"/>
          <p:cNvSpPr>
            <a:spLocks noGrp="1"/>
          </p:cNvSpPr>
          <p:nvPr>
            <p:ph idx="1"/>
          </p:nvPr>
        </p:nvSpPr>
        <p:spPr/>
        <p:txBody>
          <a:bodyPr>
            <a:normAutofit fontScale="92500" lnSpcReduction="10000"/>
          </a:bodyPr>
          <a:lstStyle/>
          <a:p>
            <a:r>
              <a:rPr lang="en-US" dirty="0" smtClean="0"/>
              <a:t>3. Dependence</a:t>
            </a:r>
          </a:p>
          <a:p>
            <a:r>
              <a:rPr lang="en-US" dirty="0" smtClean="0"/>
              <a:t>With development of tolerance, when the abused drug is no longer available, signs  and symptoms of withdrawal become apparent. A combination of such signs and symptoms constitute the withdrawal syndrome. They are usually relieved by taking more of the drug. The withdrawal syndrome defines dependence. Dependence  can occur with non-psychoactive drugs. </a:t>
            </a:r>
            <a:r>
              <a:rPr lang="en-US" dirty="0" err="1" smtClean="0"/>
              <a:t>e.g</a:t>
            </a:r>
            <a:r>
              <a:rPr lang="en-US" dirty="0" smtClean="0"/>
              <a:t> with organic nitrates, </a:t>
            </a:r>
            <a:r>
              <a:rPr lang="en-US" dirty="0" err="1" smtClean="0"/>
              <a:t>sympathomimetics</a:t>
            </a:r>
            <a:endParaRPr lang="sw-KE"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sw-KE"/>
          </a:p>
        </p:txBody>
      </p:sp>
      <p:sp>
        <p:nvSpPr>
          <p:cNvPr id="3" name="Content Placeholder 2"/>
          <p:cNvSpPr>
            <a:spLocks noGrp="1"/>
          </p:cNvSpPr>
          <p:nvPr>
            <p:ph idx="1"/>
          </p:nvPr>
        </p:nvSpPr>
        <p:spPr/>
        <p:txBody>
          <a:bodyPr>
            <a:normAutofit fontScale="92500" lnSpcReduction="10000"/>
          </a:bodyPr>
          <a:lstStyle/>
          <a:p>
            <a:r>
              <a:rPr lang="en-US" dirty="0" smtClean="0"/>
              <a:t>Dependence invariably occurs with chronic exposure, but only a fraction of drug users develop a habit, lose control and become addicted. Examples- very few </a:t>
            </a:r>
            <a:r>
              <a:rPr lang="en-US" dirty="0" err="1" smtClean="0"/>
              <a:t>opioid</a:t>
            </a:r>
            <a:r>
              <a:rPr lang="en-US" dirty="0" smtClean="0"/>
              <a:t> analgesic users become addicted, only 1 in 6 first time cocaine users become addicted within 10 years, only 1-2 in 10 alcohol social users become alcoholic.</a:t>
            </a:r>
          </a:p>
          <a:p>
            <a:r>
              <a:rPr lang="en-US" dirty="0" smtClean="0"/>
              <a:t>Relapse is very common among addicts after successful withdrawal.</a:t>
            </a:r>
            <a:endParaRPr lang="sw-KE"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ADDICTION MECHANISM</a:t>
            </a:r>
            <a:endParaRPr lang="sw-KE" dirty="0"/>
          </a:p>
        </p:txBody>
      </p:sp>
      <p:sp>
        <p:nvSpPr>
          <p:cNvPr id="3" name="Content Placeholder 2"/>
          <p:cNvSpPr>
            <a:spLocks noGrp="1"/>
          </p:cNvSpPr>
          <p:nvPr>
            <p:ph idx="1"/>
          </p:nvPr>
        </p:nvSpPr>
        <p:spPr/>
        <p:txBody>
          <a:bodyPr>
            <a:normAutofit lnSpcReduction="10000"/>
          </a:bodyPr>
          <a:lstStyle/>
          <a:p>
            <a:r>
              <a:rPr lang="en-US" dirty="0" smtClean="0"/>
              <a:t>All addictive drugs elevate the level of dopamine in the </a:t>
            </a:r>
            <a:r>
              <a:rPr lang="en-US" dirty="0" err="1" smtClean="0"/>
              <a:t>mesolimbic</a:t>
            </a:r>
            <a:r>
              <a:rPr lang="en-US" dirty="0" smtClean="0"/>
              <a:t> dopamine system. It originates in the ventral </a:t>
            </a:r>
            <a:r>
              <a:rPr lang="en-US" dirty="0" err="1" smtClean="0"/>
              <a:t>tegmental</a:t>
            </a:r>
            <a:r>
              <a:rPr lang="en-US" dirty="0" smtClean="0"/>
              <a:t> area(VTA) and projects to the nucleus </a:t>
            </a:r>
            <a:r>
              <a:rPr lang="en-US" dirty="0" err="1" smtClean="0"/>
              <a:t>accumbens</a:t>
            </a:r>
            <a:r>
              <a:rPr lang="en-US" dirty="0" smtClean="0"/>
              <a:t>, </a:t>
            </a:r>
            <a:r>
              <a:rPr lang="en-US" dirty="0" err="1" smtClean="0"/>
              <a:t>amygdala</a:t>
            </a:r>
            <a:r>
              <a:rPr lang="en-US" dirty="0" smtClean="0"/>
              <a:t>, hippocampus and the prefrontal cortex. Locus </a:t>
            </a:r>
            <a:r>
              <a:rPr lang="en-US" dirty="0" err="1" smtClean="0"/>
              <a:t>caeruleus</a:t>
            </a:r>
            <a:r>
              <a:rPr lang="en-US" dirty="0" smtClean="0"/>
              <a:t> projects to it releasing NE. Inhibitory effect on the VTA comes from GABA neurons within, or as feedback loop from </a:t>
            </a:r>
            <a:r>
              <a:rPr lang="en-US" dirty="0" err="1" smtClean="0"/>
              <a:t>Nac</a:t>
            </a:r>
            <a:r>
              <a:rPr lang="en-US" dirty="0" smtClean="0"/>
              <a:t>. Glutamate also involved.</a:t>
            </a:r>
            <a:endParaRPr lang="sw-KE"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sw-KE" dirty="0"/>
          </a:p>
        </p:txBody>
      </p:sp>
      <p:sp>
        <p:nvSpPr>
          <p:cNvPr id="3" name="Content Placeholder 2"/>
          <p:cNvSpPr>
            <a:spLocks noGrp="1"/>
          </p:cNvSpPr>
          <p:nvPr>
            <p:ph idx="1"/>
          </p:nvPr>
        </p:nvSpPr>
        <p:spPr/>
        <p:txBody>
          <a:bodyPr/>
          <a:lstStyle/>
          <a:p>
            <a:r>
              <a:rPr lang="en-US" dirty="0" smtClean="0"/>
              <a:t>Three distinct molecular mechanisms for activating the </a:t>
            </a:r>
            <a:r>
              <a:rPr lang="en-US" dirty="0" err="1" smtClean="0"/>
              <a:t>mesolimbic</a:t>
            </a:r>
            <a:r>
              <a:rPr lang="en-US" dirty="0" smtClean="0"/>
              <a:t> system can be distinguished:</a:t>
            </a:r>
          </a:p>
          <a:p>
            <a:r>
              <a:rPr lang="en-US" dirty="0" smtClean="0"/>
              <a:t>A)Drugs which bind to </a:t>
            </a:r>
            <a:r>
              <a:rPr lang="en-US" dirty="0" err="1" smtClean="0"/>
              <a:t>G</a:t>
            </a:r>
            <a:r>
              <a:rPr lang="en-US" baseline="-25000" dirty="0" err="1" smtClean="0"/>
              <a:t>io</a:t>
            </a:r>
            <a:r>
              <a:rPr lang="en-US" dirty="0" smtClean="0"/>
              <a:t> coupled receptors. They inhibit neurons through postsynaptic </a:t>
            </a:r>
            <a:r>
              <a:rPr lang="en-US" dirty="0" err="1" smtClean="0"/>
              <a:t>hyperpolarization</a:t>
            </a:r>
            <a:r>
              <a:rPr lang="en-US" dirty="0" smtClean="0"/>
              <a:t> and </a:t>
            </a:r>
            <a:r>
              <a:rPr lang="en-US" dirty="0" err="1" smtClean="0"/>
              <a:t>presynaptic</a:t>
            </a:r>
            <a:r>
              <a:rPr lang="en-US" dirty="0" smtClean="0"/>
              <a:t> regulation of transmitter release. In the VTA they act primarily on the GABA inhibitory neurons.</a:t>
            </a:r>
            <a:endParaRPr lang="sw-KE"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sw-KE"/>
          </a:p>
        </p:txBody>
      </p:sp>
      <p:sp>
        <p:nvSpPr>
          <p:cNvPr id="3" name="Content Placeholder 2"/>
          <p:cNvSpPr>
            <a:spLocks noGrp="1"/>
          </p:cNvSpPr>
          <p:nvPr>
            <p:ph idx="1"/>
          </p:nvPr>
        </p:nvSpPr>
        <p:spPr/>
        <p:txBody>
          <a:bodyPr>
            <a:normAutofit/>
          </a:bodyPr>
          <a:lstStyle/>
          <a:p>
            <a:r>
              <a:rPr lang="en-US" dirty="0" smtClean="0"/>
              <a:t>They include </a:t>
            </a:r>
            <a:r>
              <a:rPr lang="en-US" dirty="0" err="1" smtClean="0"/>
              <a:t>opioids</a:t>
            </a:r>
            <a:r>
              <a:rPr lang="en-US" dirty="0" smtClean="0"/>
              <a:t>(mu OR), </a:t>
            </a:r>
            <a:r>
              <a:rPr lang="en-US" dirty="0" err="1" smtClean="0"/>
              <a:t>cannabinoids</a:t>
            </a:r>
            <a:r>
              <a:rPr lang="en-US" dirty="0" smtClean="0"/>
              <a:t> (CB1R), GHB(</a:t>
            </a:r>
            <a:r>
              <a:rPr lang="en-US" dirty="0" err="1" smtClean="0"/>
              <a:t>GABAbR</a:t>
            </a:r>
            <a:r>
              <a:rPr lang="en-US" dirty="0" smtClean="0"/>
              <a:t>), LSD, mescaline, psilocybin(5HT2aR) . They all </a:t>
            </a:r>
            <a:r>
              <a:rPr lang="en-US" dirty="0" err="1" smtClean="0"/>
              <a:t>disinhibit</a:t>
            </a:r>
            <a:r>
              <a:rPr lang="en-US" dirty="0" smtClean="0"/>
              <a:t> the dopamine neurons.</a:t>
            </a:r>
          </a:p>
          <a:p>
            <a:r>
              <a:rPr lang="en-US" dirty="0" smtClean="0"/>
              <a:t>B) Drugs which bind to </a:t>
            </a:r>
            <a:r>
              <a:rPr lang="en-US" dirty="0" err="1" smtClean="0"/>
              <a:t>ionotropic</a:t>
            </a:r>
            <a:r>
              <a:rPr lang="en-US" dirty="0" smtClean="0"/>
              <a:t> receptors and ion channels. They can have a combined effect on the dopamine neurons and GABA neurons. They include: nicotine(</a:t>
            </a:r>
            <a:r>
              <a:rPr lang="en-US" dirty="0" err="1" smtClean="0"/>
              <a:t>nAchR</a:t>
            </a:r>
            <a:r>
              <a:rPr lang="en-US" dirty="0" smtClean="0"/>
              <a:t>), </a:t>
            </a:r>
            <a:endParaRPr lang="sw-KE"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sw-KE"/>
          </a:p>
        </p:txBody>
      </p:sp>
      <p:sp>
        <p:nvSpPr>
          <p:cNvPr id="3" name="Content Placeholder 2"/>
          <p:cNvSpPr>
            <a:spLocks noGrp="1"/>
          </p:cNvSpPr>
          <p:nvPr>
            <p:ph idx="1"/>
          </p:nvPr>
        </p:nvSpPr>
        <p:spPr/>
        <p:txBody>
          <a:bodyPr>
            <a:normAutofit/>
          </a:bodyPr>
          <a:lstStyle/>
          <a:p>
            <a:r>
              <a:rPr lang="en-US" dirty="0" smtClean="0"/>
              <a:t>Alcohol(</a:t>
            </a:r>
            <a:r>
              <a:rPr lang="en-US" dirty="0" err="1" smtClean="0"/>
              <a:t>GABAaR</a:t>
            </a:r>
            <a:r>
              <a:rPr lang="en-US" dirty="0" smtClean="0"/>
              <a:t>, 5HT3R, </a:t>
            </a:r>
            <a:r>
              <a:rPr lang="en-US" dirty="0" err="1" smtClean="0"/>
              <a:t>nAchR</a:t>
            </a:r>
            <a:r>
              <a:rPr lang="en-US" dirty="0" smtClean="0"/>
              <a:t>, NMDAR, KIR3 Channels), benzodiazepines(</a:t>
            </a:r>
            <a:r>
              <a:rPr lang="en-US" dirty="0" err="1" smtClean="0"/>
              <a:t>GABAaR</a:t>
            </a:r>
            <a:r>
              <a:rPr lang="en-US" dirty="0" smtClean="0"/>
              <a:t>), phencyclidine, </a:t>
            </a:r>
            <a:r>
              <a:rPr lang="en-US" dirty="0" err="1" smtClean="0"/>
              <a:t>ketamine</a:t>
            </a:r>
            <a:r>
              <a:rPr lang="en-US" dirty="0" smtClean="0"/>
              <a:t>(NMDAR). They either cause excitation or </a:t>
            </a:r>
            <a:r>
              <a:rPr lang="en-US" dirty="0" err="1" smtClean="0"/>
              <a:t>disinhibition</a:t>
            </a:r>
            <a:r>
              <a:rPr lang="en-US" dirty="0" smtClean="0"/>
              <a:t> of the dopamine neurons.</a:t>
            </a:r>
          </a:p>
          <a:p>
            <a:r>
              <a:rPr lang="en-US" dirty="0" smtClean="0"/>
              <a:t>C) Drugs that bind to transporters of biogenic amines. They block reuptake of or stimulate non-vesicular release of dopamine. </a:t>
            </a:r>
            <a:endParaRPr lang="sw-KE"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196</TotalTime>
  <Words>803</Words>
  <Application>Microsoft Office PowerPoint</Application>
  <PresentationFormat>On-screen Show (4:3)</PresentationFormat>
  <Paragraphs>39</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DRUG ABUSE</vt:lpstr>
      <vt:lpstr>Definitions</vt:lpstr>
      <vt:lpstr>Slide 3</vt:lpstr>
      <vt:lpstr>Slide 4</vt:lpstr>
      <vt:lpstr>Slide 5</vt:lpstr>
      <vt:lpstr>ADDICTION MECHANISM</vt:lpstr>
      <vt:lpstr> </vt:lpstr>
      <vt:lpstr>Slide 8</vt:lpstr>
      <vt:lpstr>Slide 9</vt:lpstr>
      <vt:lpstr>Slide 10</vt:lpstr>
      <vt:lpstr>Slide 11</vt:lpstr>
      <vt:lpstr>Slide 12</vt:lpstr>
      <vt:lpstr>Slide 13</vt:lpstr>
      <vt:lpstr>Slide 14</vt:lpstr>
      <vt:lpstr>Drugs that don’t cause addiction</vt:lpstr>
      <vt:lpstr>Slide 16</vt:lpstr>
      <vt:lpstr>Slide 17</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DRUG ABUSE</dc:title>
  <dc:creator>Dr Simeon Ochanda Mbuya</dc:creator>
  <cp:lastModifiedBy>simeon</cp:lastModifiedBy>
  <cp:revision>4</cp:revision>
  <dcterms:created xsi:type="dcterms:W3CDTF">2015-02-12T17:24:47Z</dcterms:created>
  <dcterms:modified xsi:type="dcterms:W3CDTF">2019-04-09T16:06:20Z</dcterms:modified>
</cp:coreProperties>
</file>