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96" r:id="rId34"/>
    <p:sldId id="297" r:id="rId35"/>
    <p:sldId id="298" r:id="rId36"/>
    <p:sldId id="288" r:id="rId37"/>
    <p:sldId id="289" r:id="rId38"/>
    <p:sldId id="290" r:id="rId39"/>
    <p:sldId id="291" r:id="rId40"/>
    <p:sldId id="292" r:id="rId41"/>
    <p:sldId id="293" r:id="rId42"/>
    <p:sldId id="294" r:id="rId43"/>
    <p:sldId id="295"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5" r:id="rId66"/>
    <p:sldId id="326" r:id="rId67"/>
    <p:sldId id="327" r:id="rId68"/>
    <p:sldId id="328" r:id="rId69"/>
    <p:sldId id="329" r:id="rId70"/>
    <p:sldId id="330" r:id="rId71"/>
    <p:sldId id="331" r:id="rId72"/>
    <p:sldId id="332" r:id="rId73"/>
    <p:sldId id="333" r:id="rId74"/>
    <p:sldId id="334" r:id="rId75"/>
    <p:sldId id="335" r:id="rId76"/>
    <p:sldId id="336" r:id="rId77"/>
    <p:sldId id="337" r:id="rId78"/>
    <p:sldId id="320" r:id="rId79"/>
    <p:sldId id="338" r:id="rId80"/>
    <p:sldId id="321" r:id="rId81"/>
    <p:sldId id="322" r:id="rId82"/>
    <p:sldId id="323" r:id="rId83"/>
    <p:sldId id="324"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Lst>
  <p:sldSz cx="9144000" cy="6858000" type="screen4x3"/>
  <p:notesSz cx="6858000" cy="9144000"/>
  <p:defaultTextStyle>
    <a:defPPr>
      <a:defRPr lang="sw-K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w-K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w-KE"/>
          </a:p>
        </p:txBody>
      </p:sp>
      <p:sp>
        <p:nvSpPr>
          <p:cNvPr id="4" name="Date Placeholder 3"/>
          <p:cNvSpPr>
            <a:spLocks noGrp="1"/>
          </p:cNvSpPr>
          <p:nvPr>
            <p:ph type="dt" sz="half" idx="10"/>
          </p:nvPr>
        </p:nvSpPr>
        <p:spPr/>
        <p:txBody>
          <a:bodyPr/>
          <a:lstStyle/>
          <a:p>
            <a:fld id="{13239655-9742-4C5F-9876-CBC37BC59D71}" type="datetimeFigureOut">
              <a:rPr lang="sw-KE" smtClean="0"/>
              <a:pPr/>
              <a:t>10/07/2019</a:t>
            </a:fld>
            <a:endParaRPr lang="sw-KE"/>
          </a:p>
        </p:txBody>
      </p:sp>
      <p:sp>
        <p:nvSpPr>
          <p:cNvPr id="5" name="Footer Placeholder 4"/>
          <p:cNvSpPr>
            <a:spLocks noGrp="1"/>
          </p:cNvSpPr>
          <p:nvPr>
            <p:ph type="ftr" sz="quarter" idx="11"/>
          </p:nvPr>
        </p:nvSpPr>
        <p:spPr/>
        <p:txBody>
          <a:bodyPr/>
          <a:lstStyle/>
          <a:p>
            <a:endParaRPr lang="sw-KE"/>
          </a:p>
        </p:txBody>
      </p:sp>
      <p:sp>
        <p:nvSpPr>
          <p:cNvPr id="6" name="Slide Number Placeholder 5"/>
          <p:cNvSpPr>
            <a:spLocks noGrp="1"/>
          </p:cNvSpPr>
          <p:nvPr>
            <p:ph type="sldNum" sz="quarter" idx="12"/>
          </p:nvPr>
        </p:nvSpPr>
        <p:spPr/>
        <p:txBody>
          <a:bodyPr/>
          <a:lstStyle/>
          <a:p>
            <a:fld id="{655277DF-9998-4A86-8E09-357F560DE12C}" type="slidenum">
              <a:rPr lang="sw-KE" smtClean="0"/>
              <a:pPr/>
              <a:t>‹#›</a:t>
            </a:fld>
            <a:endParaRPr lang="sw-K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w-K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w-KE"/>
          </a:p>
        </p:txBody>
      </p:sp>
      <p:sp>
        <p:nvSpPr>
          <p:cNvPr id="4" name="Date Placeholder 3"/>
          <p:cNvSpPr>
            <a:spLocks noGrp="1"/>
          </p:cNvSpPr>
          <p:nvPr>
            <p:ph type="dt" sz="half" idx="10"/>
          </p:nvPr>
        </p:nvSpPr>
        <p:spPr/>
        <p:txBody>
          <a:bodyPr/>
          <a:lstStyle/>
          <a:p>
            <a:fld id="{13239655-9742-4C5F-9876-CBC37BC59D71}" type="datetimeFigureOut">
              <a:rPr lang="sw-KE" smtClean="0"/>
              <a:pPr/>
              <a:t>10/07/2019</a:t>
            </a:fld>
            <a:endParaRPr lang="sw-KE"/>
          </a:p>
        </p:txBody>
      </p:sp>
      <p:sp>
        <p:nvSpPr>
          <p:cNvPr id="5" name="Footer Placeholder 4"/>
          <p:cNvSpPr>
            <a:spLocks noGrp="1"/>
          </p:cNvSpPr>
          <p:nvPr>
            <p:ph type="ftr" sz="quarter" idx="11"/>
          </p:nvPr>
        </p:nvSpPr>
        <p:spPr/>
        <p:txBody>
          <a:bodyPr/>
          <a:lstStyle/>
          <a:p>
            <a:endParaRPr lang="sw-KE"/>
          </a:p>
        </p:txBody>
      </p:sp>
      <p:sp>
        <p:nvSpPr>
          <p:cNvPr id="6" name="Slide Number Placeholder 5"/>
          <p:cNvSpPr>
            <a:spLocks noGrp="1"/>
          </p:cNvSpPr>
          <p:nvPr>
            <p:ph type="sldNum" sz="quarter" idx="12"/>
          </p:nvPr>
        </p:nvSpPr>
        <p:spPr/>
        <p:txBody>
          <a:bodyPr/>
          <a:lstStyle/>
          <a:p>
            <a:fld id="{655277DF-9998-4A86-8E09-357F560DE12C}" type="slidenum">
              <a:rPr lang="sw-KE" smtClean="0"/>
              <a:pPr/>
              <a:t>‹#›</a:t>
            </a:fld>
            <a:endParaRPr lang="sw-K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sw-K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w-KE"/>
          </a:p>
        </p:txBody>
      </p:sp>
      <p:sp>
        <p:nvSpPr>
          <p:cNvPr id="4" name="Date Placeholder 3"/>
          <p:cNvSpPr>
            <a:spLocks noGrp="1"/>
          </p:cNvSpPr>
          <p:nvPr>
            <p:ph type="dt" sz="half" idx="10"/>
          </p:nvPr>
        </p:nvSpPr>
        <p:spPr/>
        <p:txBody>
          <a:bodyPr/>
          <a:lstStyle/>
          <a:p>
            <a:fld id="{13239655-9742-4C5F-9876-CBC37BC59D71}" type="datetimeFigureOut">
              <a:rPr lang="sw-KE" smtClean="0"/>
              <a:pPr/>
              <a:t>10/07/2019</a:t>
            </a:fld>
            <a:endParaRPr lang="sw-KE"/>
          </a:p>
        </p:txBody>
      </p:sp>
      <p:sp>
        <p:nvSpPr>
          <p:cNvPr id="5" name="Footer Placeholder 4"/>
          <p:cNvSpPr>
            <a:spLocks noGrp="1"/>
          </p:cNvSpPr>
          <p:nvPr>
            <p:ph type="ftr" sz="quarter" idx="11"/>
          </p:nvPr>
        </p:nvSpPr>
        <p:spPr/>
        <p:txBody>
          <a:bodyPr/>
          <a:lstStyle/>
          <a:p>
            <a:endParaRPr lang="sw-KE"/>
          </a:p>
        </p:txBody>
      </p:sp>
      <p:sp>
        <p:nvSpPr>
          <p:cNvPr id="6" name="Slide Number Placeholder 5"/>
          <p:cNvSpPr>
            <a:spLocks noGrp="1"/>
          </p:cNvSpPr>
          <p:nvPr>
            <p:ph type="sldNum" sz="quarter" idx="12"/>
          </p:nvPr>
        </p:nvSpPr>
        <p:spPr/>
        <p:txBody>
          <a:bodyPr/>
          <a:lstStyle/>
          <a:p>
            <a:fld id="{655277DF-9998-4A86-8E09-357F560DE12C}" type="slidenum">
              <a:rPr lang="sw-KE" smtClean="0"/>
              <a:pPr/>
              <a:t>‹#›</a:t>
            </a:fld>
            <a:endParaRPr lang="sw-K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w-K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w-KE"/>
          </a:p>
        </p:txBody>
      </p:sp>
      <p:sp>
        <p:nvSpPr>
          <p:cNvPr id="4" name="Date Placeholder 3"/>
          <p:cNvSpPr>
            <a:spLocks noGrp="1"/>
          </p:cNvSpPr>
          <p:nvPr>
            <p:ph type="dt" sz="half" idx="10"/>
          </p:nvPr>
        </p:nvSpPr>
        <p:spPr/>
        <p:txBody>
          <a:bodyPr/>
          <a:lstStyle/>
          <a:p>
            <a:fld id="{13239655-9742-4C5F-9876-CBC37BC59D71}" type="datetimeFigureOut">
              <a:rPr lang="sw-KE" smtClean="0"/>
              <a:pPr/>
              <a:t>10/07/2019</a:t>
            </a:fld>
            <a:endParaRPr lang="sw-KE"/>
          </a:p>
        </p:txBody>
      </p:sp>
      <p:sp>
        <p:nvSpPr>
          <p:cNvPr id="5" name="Footer Placeholder 4"/>
          <p:cNvSpPr>
            <a:spLocks noGrp="1"/>
          </p:cNvSpPr>
          <p:nvPr>
            <p:ph type="ftr" sz="quarter" idx="11"/>
          </p:nvPr>
        </p:nvSpPr>
        <p:spPr/>
        <p:txBody>
          <a:bodyPr/>
          <a:lstStyle/>
          <a:p>
            <a:endParaRPr lang="sw-KE"/>
          </a:p>
        </p:txBody>
      </p:sp>
      <p:sp>
        <p:nvSpPr>
          <p:cNvPr id="6" name="Slide Number Placeholder 5"/>
          <p:cNvSpPr>
            <a:spLocks noGrp="1"/>
          </p:cNvSpPr>
          <p:nvPr>
            <p:ph type="sldNum" sz="quarter" idx="12"/>
          </p:nvPr>
        </p:nvSpPr>
        <p:spPr/>
        <p:txBody>
          <a:bodyPr/>
          <a:lstStyle/>
          <a:p>
            <a:fld id="{655277DF-9998-4A86-8E09-357F560DE12C}" type="slidenum">
              <a:rPr lang="sw-KE" smtClean="0"/>
              <a:pPr/>
              <a:t>‹#›</a:t>
            </a:fld>
            <a:endParaRPr lang="sw-K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w-K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239655-9742-4C5F-9876-CBC37BC59D71}" type="datetimeFigureOut">
              <a:rPr lang="sw-KE" smtClean="0"/>
              <a:pPr/>
              <a:t>10/07/2019</a:t>
            </a:fld>
            <a:endParaRPr lang="sw-KE"/>
          </a:p>
        </p:txBody>
      </p:sp>
      <p:sp>
        <p:nvSpPr>
          <p:cNvPr id="5" name="Footer Placeholder 4"/>
          <p:cNvSpPr>
            <a:spLocks noGrp="1"/>
          </p:cNvSpPr>
          <p:nvPr>
            <p:ph type="ftr" sz="quarter" idx="11"/>
          </p:nvPr>
        </p:nvSpPr>
        <p:spPr/>
        <p:txBody>
          <a:bodyPr/>
          <a:lstStyle/>
          <a:p>
            <a:endParaRPr lang="sw-KE"/>
          </a:p>
        </p:txBody>
      </p:sp>
      <p:sp>
        <p:nvSpPr>
          <p:cNvPr id="6" name="Slide Number Placeholder 5"/>
          <p:cNvSpPr>
            <a:spLocks noGrp="1"/>
          </p:cNvSpPr>
          <p:nvPr>
            <p:ph type="sldNum" sz="quarter" idx="12"/>
          </p:nvPr>
        </p:nvSpPr>
        <p:spPr/>
        <p:txBody>
          <a:bodyPr/>
          <a:lstStyle/>
          <a:p>
            <a:fld id="{655277DF-9998-4A86-8E09-357F560DE12C}" type="slidenum">
              <a:rPr lang="sw-KE" smtClean="0"/>
              <a:pPr/>
              <a:t>‹#›</a:t>
            </a:fld>
            <a:endParaRPr lang="sw-K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w-K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w-K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w-KE"/>
          </a:p>
        </p:txBody>
      </p:sp>
      <p:sp>
        <p:nvSpPr>
          <p:cNvPr id="5" name="Date Placeholder 4"/>
          <p:cNvSpPr>
            <a:spLocks noGrp="1"/>
          </p:cNvSpPr>
          <p:nvPr>
            <p:ph type="dt" sz="half" idx="10"/>
          </p:nvPr>
        </p:nvSpPr>
        <p:spPr/>
        <p:txBody>
          <a:bodyPr/>
          <a:lstStyle/>
          <a:p>
            <a:fld id="{13239655-9742-4C5F-9876-CBC37BC59D71}" type="datetimeFigureOut">
              <a:rPr lang="sw-KE" smtClean="0"/>
              <a:pPr/>
              <a:t>10/07/2019</a:t>
            </a:fld>
            <a:endParaRPr lang="sw-KE"/>
          </a:p>
        </p:txBody>
      </p:sp>
      <p:sp>
        <p:nvSpPr>
          <p:cNvPr id="6" name="Footer Placeholder 5"/>
          <p:cNvSpPr>
            <a:spLocks noGrp="1"/>
          </p:cNvSpPr>
          <p:nvPr>
            <p:ph type="ftr" sz="quarter" idx="11"/>
          </p:nvPr>
        </p:nvSpPr>
        <p:spPr/>
        <p:txBody>
          <a:bodyPr/>
          <a:lstStyle/>
          <a:p>
            <a:endParaRPr lang="sw-KE"/>
          </a:p>
        </p:txBody>
      </p:sp>
      <p:sp>
        <p:nvSpPr>
          <p:cNvPr id="7" name="Slide Number Placeholder 6"/>
          <p:cNvSpPr>
            <a:spLocks noGrp="1"/>
          </p:cNvSpPr>
          <p:nvPr>
            <p:ph type="sldNum" sz="quarter" idx="12"/>
          </p:nvPr>
        </p:nvSpPr>
        <p:spPr/>
        <p:txBody>
          <a:bodyPr/>
          <a:lstStyle/>
          <a:p>
            <a:fld id="{655277DF-9998-4A86-8E09-357F560DE12C}" type="slidenum">
              <a:rPr lang="sw-KE" smtClean="0"/>
              <a:pPr/>
              <a:t>‹#›</a:t>
            </a:fld>
            <a:endParaRPr lang="sw-K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w-K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w-K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w-KE"/>
          </a:p>
        </p:txBody>
      </p:sp>
      <p:sp>
        <p:nvSpPr>
          <p:cNvPr id="7" name="Date Placeholder 6"/>
          <p:cNvSpPr>
            <a:spLocks noGrp="1"/>
          </p:cNvSpPr>
          <p:nvPr>
            <p:ph type="dt" sz="half" idx="10"/>
          </p:nvPr>
        </p:nvSpPr>
        <p:spPr/>
        <p:txBody>
          <a:bodyPr/>
          <a:lstStyle/>
          <a:p>
            <a:fld id="{13239655-9742-4C5F-9876-CBC37BC59D71}" type="datetimeFigureOut">
              <a:rPr lang="sw-KE" smtClean="0"/>
              <a:pPr/>
              <a:t>10/07/2019</a:t>
            </a:fld>
            <a:endParaRPr lang="sw-KE"/>
          </a:p>
        </p:txBody>
      </p:sp>
      <p:sp>
        <p:nvSpPr>
          <p:cNvPr id="8" name="Footer Placeholder 7"/>
          <p:cNvSpPr>
            <a:spLocks noGrp="1"/>
          </p:cNvSpPr>
          <p:nvPr>
            <p:ph type="ftr" sz="quarter" idx="11"/>
          </p:nvPr>
        </p:nvSpPr>
        <p:spPr/>
        <p:txBody>
          <a:bodyPr/>
          <a:lstStyle/>
          <a:p>
            <a:endParaRPr lang="sw-KE"/>
          </a:p>
        </p:txBody>
      </p:sp>
      <p:sp>
        <p:nvSpPr>
          <p:cNvPr id="9" name="Slide Number Placeholder 8"/>
          <p:cNvSpPr>
            <a:spLocks noGrp="1"/>
          </p:cNvSpPr>
          <p:nvPr>
            <p:ph type="sldNum" sz="quarter" idx="12"/>
          </p:nvPr>
        </p:nvSpPr>
        <p:spPr/>
        <p:txBody>
          <a:bodyPr/>
          <a:lstStyle/>
          <a:p>
            <a:fld id="{655277DF-9998-4A86-8E09-357F560DE12C}" type="slidenum">
              <a:rPr lang="sw-KE" smtClean="0"/>
              <a:pPr/>
              <a:t>‹#›</a:t>
            </a:fld>
            <a:endParaRPr lang="sw-K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w-KE"/>
          </a:p>
        </p:txBody>
      </p:sp>
      <p:sp>
        <p:nvSpPr>
          <p:cNvPr id="3" name="Date Placeholder 2"/>
          <p:cNvSpPr>
            <a:spLocks noGrp="1"/>
          </p:cNvSpPr>
          <p:nvPr>
            <p:ph type="dt" sz="half" idx="10"/>
          </p:nvPr>
        </p:nvSpPr>
        <p:spPr/>
        <p:txBody>
          <a:bodyPr/>
          <a:lstStyle/>
          <a:p>
            <a:fld id="{13239655-9742-4C5F-9876-CBC37BC59D71}" type="datetimeFigureOut">
              <a:rPr lang="sw-KE" smtClean="0"/>
              <a:pPr/>
              <a:t>10/07/2019</a:t>
            </a:fld>
            <a:endParaRPr lang="sw-KE"/>
          </a:p>
        </p:txBody>
      </p:sp>
      <p:sp>
        <p:nvSpPr>
          <p:cNvPr id="4" name="Footer Placeholder 3"/>
          <p:cNvSpPr>
            <a:spLocks noGrp="1"/>
          </p:cNvSpPr>
          <p:nvPr>
            <p:ph type="ftr" sz="quarter" idx="11"/>
          </p:nvPr>
        </p:nvSpPr>
        <p:spPr/>
        <p:txBody>
          <a:bodyPr/>
          <a:lstStyle/>
          <a:p>
            <a:endParaRPr lang="sw-KE"/>
          </a:p>
        </p:txBody>
      </p:sp>
      <p:sp>
        <p:nvSpPr>
          <p:cNvPr id="5" name="Slide Number Placeholder 4"/>
          <p:cNvSpPr>
            <a:spLocks noGrp="1"/>
          </p:cNvSpPr>
          <p:nvPr>
            <p:ph type="sldNum" sz="quarter" idx="12"/>
          </p:nvPr>
        </p:nvSpPr>
        <p:spPr/>
        <p:txBody>
          <a:bodyPr/>
          <a:lstStyle/>
          <a:p>
            <a:fld id="{655277DF-9998-4A86-8E09-357F560DE12C}" type="slidenum">
              <a:rPr lang="sw-KE" smtClean="0"/>
              <a:pPr/>
              <a:t>‹#›</a:t>
            </a:fld>
            <a:endParaRPr lang="sw-K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239655-9742-4C5F-9876-CBC37BC59D71}" type="datetimeFigureOut">
              <a:rPr lang="sw-KE" smtClean="0"/>
              <a:pPr/>
              <a:t>10/07/2019</a:t>
            </a:fld>
            <a:endParaRPr lang="sw-KE"/>
          </a:p>
        </p:txBody>
      </p:sp>
      <p:sp>
        <p:nvSpPr>
          <p:cNvPr id="3" name="Footer Placeholder 2"/>
          <p:cNvSpPr>
            <a:spLocks noGrp="1"/>
          </p:cNvSpPr>
          <p:nvPr>
            <p:ph type="ftr" sz="quarter" idx="11"/>
          </p:nvPr>
        </p:nvSpPr>
        <p:spPr/>
        <p:txBody>
          <a:bodyPr/>
          <a:lstStyle/>
          <a:p>
            <a:endParaRPr lang="sw-KE"/>
          </a:p>
        </p:txBody>
      </p:sp>
      <p:sp>
        <p:nvSpPr>
          <p:cNvPr id="4" name="Slide Number Placeholder 3"/>
          <p:cNvSpPr>
            <a:spLocks noGrp="1"/>
          </p:cNvSpPr>
          <p:nvPr>
            <p:ph type="sldNum" sz="quarter" idx="12"/>
          </p:nvPr>
        </p:nvSpPr>
        <p:spPr/>
        <p:txBody>
          <a:bodyPr/>
          <a:lstStyle/>
          <a:p>
            <a:fld id="{655277DF-9998-4A86-8E09-357F560DE12C}" type="slidenum">
              <a:rPr lang="sw-KE" smtClean="0"/>
              <a:pPr/>
              <a:t>‹#›</a:t>
            </a:fld>
            <a:endParaRPr lang="sw-K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w-K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w-K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239655-9742-4C5F-9876-CBC37BC59D71}" type="datetimeFigureOut">
              <a:rPr lang="sw-KE" smtClean="0"/>
              <a:pPr/>
              <a:t>10/07/2019</a:t>
            </a:fld>
            <a:endParaRPr lang="sw-KE"/>
          </a:p>
        </p:txBody>
      </p:sp>
      <p:sp>
        <p:nvSpPr>
          <p:cNvPr id="6" name="Footer Placeholder 5"/>
          <p:cNvSpPr>
            <a:spLocks noGrp="1"/>
          </p:cNvSpPr>
          <p:nvPr>
            <p:ph type="ftr" sz="quarter" idx="11"/>
          </p:nvPr>
        </p:nvSpPr>
        <p:spPr/>
        <p:txBody>
          <a:bodyPr/>
          <a:lstStyle/>
          <a:p>
            <a:endParaRPr lang="sw-KE"/>
          </a:p>
        </p:txBody>
      </p:sp>
      <p:sp>
        <p:nvSpPr>
          <p:cNvPr id="7" name="Slide Number Placeholder 6"/>
          <p:cNvSpPr>
            <a:spLocks noGrp="1"/>
          </p:cNvSpPr>
          <p:nvPr>
            <p:ph type="sldNum" sz="quarter" idx="12"/>
          </p:nvPr>
        </p:nvSpPr>
        <p:spPr/>
        <p:txBody>
          <a:bodyPr/>
          <a:lstStyle/>
          <a:p>
            <a:fld id="{655277DF-9998-4A86-8E09-357F560DE12C}" type="slidenum">
              <a:rPr lang="sw-KE" smtClean="0"/>
              <a:pPr/>
              <a:t>‹#›</a:t>
            </a:fld>
            <a:endParaRPr lang="sw-K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w-K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w-K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239655-9742-4C5F-9876-CBC37BC59D71}" type="datetimeFigureOut">
              <a:rPr lang="sw-KE" smtClean="0"/>
              <a:pPr/>
              <a:t>10/07/2019</a:t>
            </a:fld>
            <a:endParaRPr lang="sw-KE"/>
          </a:p>
        </p:txBody>
      </p:sp>
      <p:sp>
        <p:nvSpPr>
          <p:cNvPr id="6" name="Footer Placeholder 5"/>
          <p:cNvSpPr>
            <a:spLocks noGrp="1"/>
          </p:cNvSpPr>
          <p:nvPr>
            <p:ph type="ftr" sz="quarter" idx="11"/>
          </p:nvPr>
        </p:nvSpPr>
        <p:spPr/>
        <p:txBody>
          <a:bodyPr/>
          <a:lstStyle/>
          <a:p>
            <a:endParaRPr lang="sw-KE"/>
          </a:p>
        </p:txBody>
      </p:sp>
      <p:sp>
        <p:nvSpPr>
          <p:cNvPr id="7" name="Slide Number Placeholder 6"/>
          <p:cNvSpPr>
            <a:spLocks noGrp="1"/>
          </p:cNvSpPr>
          <p:nvPr>
            <p:ph type="sldNum" sz="quarter" idx="12"/>
          </p:nvPr>
        </p:nvSpPr>
        <p:spPr/>
        <p:txBody>
          <a:bodyPr/>
          <a:lstStyle/>
          <a:p>
            <a:fld id="{655277DF-9998-4A86-8E09-357F560DE12C}" type="slidenum">
              <a:rPr lang="sw-KE" smtClean="0"/>
              <a:pPr/>
              <a:t>‹#›</a:t>
            </a:fld>
            <a:endParaRPr lang="sw-K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sw-K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w-K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239655-9742-4C5F-9876-CBC37BC59D71}" type="datetimeFigureOut">
              <a:rPr lang="sw-KE" smtClean="0"/>
              <a:pPr/>
              <a:t>10/07/2019</a:t>
            </a:fld>
            <a:endParaRPr lang="sw-K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w-K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5277DF-9998-4A86-8E09-357F560DE12C}" type="slidenum">
              <a:rPr lang="sw-KE" smtClean="0"/>
              <a:pPr/>
              <a:t>‹#›</a:t>
            </a:fld>
            <a:endParaRPr lang="sw-K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w-K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POISONING</a:t>
            </a:r>
            <a:endParaRPr lang="sw-KE" dirty="0"/>
          </a:p>
        </p:txBody>
      </p:sp>
      <p:sp>
        <p:nvSpPr>
          <p:cNvPr id="3" name="Subtitle 2"/>
          <p:cNvSpPr>
            <a:spLocks noGrp="1"/>
          </p:cNvSpPr>
          <p:nvPr>
            <p:ph type="subTitle" idx="1"/>
          </p:nvPr>
        </p:nvSpPr>
        <p:spPr/>
        <p:txBody>
          <a:bodyPr/>
          <a:lstStyle/>
          <a:p>
            <a:endParaRPr lang="sw-KE"/>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w-KE"/>
          </a:p>
        </p:txBody>
      </p:sp>
      <p:sp>
        <p:nvSpPr>
          <p:cNvPr id="3" name="Content Placeholder 2"/>
          <p:cNvSpPr>
            <a:spLocks noGrp="1"/>
          </p:cNvSpPr>
          <p:nvPr>
            <p:ph idx="1"/>
          </p:nvPr>
        </p:nvSpPr>
        <p:spPr/>
        <p:txBody>
          <a:bodyPr/>
          <a:lstStyle/>
          <a:p>
            <a:r>
              <a:rPr lang="en-US" dirty="0" smtClean="0"/>
              <a:t>Increased drug removal</a:t>
            </a:r>
          </a:p>
          <a:p>
            <a:r>
              <a:rPr lang="en-US" dirty="0" err="1" smtClean="0"/>
              <a:t>Diuresis</a:t>
            </a:r>
            <a:endParaRPr lang="en-US" dirty="0" smtClean="0"/>
          </a:p>
          <a:p>
            <a:r>
              <a:rPr lang="en-US" dirty="0" smtClean="0"/>
              <a:t>Dialysis</a:t>
            </a:r>
          </a:p>
          <a:p>
            <a:r>
              <a:rPr lang="en-US" dirty="0" err="1" smtClean="0"/>
              <a:t>Hemoperfusion</a:t>
            </a:r>
            <a:endParaRPr lang="en-US" dirty="0" smtClean="0"/>
          </a:p>
          <a:p>
            <a:r>
              <a:rPr lang="en-US" dirty="0" err="1" smtClean="0"/>
              <a:t>Dicobalt</a:t>
            </a:r>
            <a:r>
              <a:rPr lang="en-US" dirty="0" smtClean="0"/>
              <a:t> </a:t>
            </a:r>
            <a:r>
              <a:rPr lang="en-US" dirty="0" err="1" smtClean="0"/>
              <a:t>edetate</a:t>
            </a:r>
            <a:r>
              <a:rPr lang="en-US" dirty="0" smtClean="0"/>
              <a:t>, </a:t>
            </a:r>
            <a:r>
              <a:rPr lang="en-US" dirty="0" err="1" smtClean="0"/>
              <a:t>dimercaprol</a:t>
            </a:r>
            <a:r>
              <a:rPr lang="en-US" dirty="0" smtClean="0"/>
              <a:t>, </a:t>
            </a:r>
            <a:r>
              <a:rPr lang="en-US" dirty="0" err="1" smtClean="0"/>
              <a:t>deferoxamine</a:t>
            </a:r>
            <a:r>
              <a:rPr lang="en-US" dirty="0" smtClean="0"/>
              <a:t> </a:t>
            </a:r>
            <a:r>
              <a:rPr lang="en-US" dirty="0" err="1" smtClean="0"/>
              <a:t>mesylate</a:t>
            </a:r>
            <a:endParaRPr lang="sw-KE"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Percutaneous absorption of metallic and inorganic mercury is of clinical concern if there is massive acute or long term chronic exposure. </a:t>
            </a:r>
            <a:r>
              <a:rPr lang="en-US" dirty="0" err="1" smtClean="0"/>
              <a:t>Alkylmercury</a:t>
            </a:r>
            <a:r>
              <a:rPr lang="en-US" dirty="0" smtClean="0"/>
              <a:t> compounds are well absorbed through skin. Acute contact with just a few drops of </a:t>
            </a:r>
            <a:r>
              <a:rPr lang="en-US" dirty="0" err="1" smtClean="0"/>
              <a:t>dimethylmercury</a:t>
            </a:r>
            <a:r>
              <a:rPr lang="en-US" dirty="0" smtClean="0"/>
              <a:t> has caused severe, delayed toxicity.</a:t>
            </a:r>
          </a:p>
          <a:p>
            <a:r>
              <a:rPr lang="en-US" dirty="0" smtClean="0"/>
              <a:t>After absorption mercury is distributed to tissues within a few hours, with highest concentrations occurring in the kidneys. </a:t>
            </a:r>
            <a:endParaRPr lang="en-US" dirty="0"/>
          </a:p>
        </p:txBody>
      </p:sp>
    </p:spTree>
    <p:extLst>
      <p:ext uri="{BB962C8B-B14F-4D97-AF65-F5344CB8AC3E}">
        <p14:creationId xmlns:p14="http://schemas.microsoft.com/office/powerpoint/2010/main" val="99772794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Inorganic mercury is excreted in urine and stool. Most is excreted within weeks to months, but a fraction may be retained in the kidneys and brain for years. After inhalation of elemental mercury vapor, urinary levels decline with half life of 1-3 months.</a:t>
            </a:r>
          </a:p>
          <a:p>
            <a:r>
              <a:rPr lang="en-US" dirty="0" err="1" smtClean="0"/>
              <a:t>Methylmercury</a:t>
            </a:r>
            <a:r>
              <a:rPr lang="en-US" dirty="0" smtClean="0"/>
              <a:t> with half life of 50 days, undergoes biliary excretion with &gt;2/3 excreted in feces.</a:t>
            </a:r>
            <a:endParaRPr lang="en-US" dirty="0"/>
          </a:p>
        </p:txBody>
      </p:sp>
    </p:spTree>
    <p:extLst>
      <p:ext uri="{BB962C8B-B14F-4D97-AF65-F5344CB8AC3E}">
        <p14:creationId xmlns:p14="http://schemas.microsoft.com/office/powerpoint/2010/main" val="8492389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Mercury like lead and arsenic bind to keratinized tissues and traces appear in hair and nails.</a:t>
            </a:r>
            <a:endParaRPr lang="en-US" dirty="0"/>
          </a:p>
        </p:txBody>
      </p:sp>
    </p:spTree>
    <p:extLst>
      <p:ext uri="{BB962C8B-B14F-4D97-AF65-F5344CB8AC3E}">
        <p14:creationId xmlns:p14="http://schemas.microsoft.com/office/powerpoint/2010/main" val="66079591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MAJOR FORMS OF MERCURY INTOXICATION</a:t>
            </a:r>
            <a:endParaRPr lang="en-US" dirty="0"/>
          </a:p>
        </p:txBody>
      </p:sp>
      <p:sp>
        <p:nvSpPr>
          <p:cNvPr id="3" name="Content Placeholder 2"/>
          <p:cNvSpPr>
            <a:spLocks noGrp="1"/>
          </p:cNvSpPr>
          <p:nvPr>
            <p:ph idx="1"/>
          </p:nvPr>
        </p:nvSpPr>
        <p:spPr/>
        <p:txBody>
          <a:bodyPr>
            <a:normAutofit lnSpcReduction="10000"/>
          </a:bodyPr>
          <a:lstStyle/>
          <a:p>
            <a:r>
              <a:rPr lang="en-US" dirty="0" smtClean="0"/>
              <a:t>Mercury interacts with sulfhydryl groups, inhibiting enzymes and altering cell membranes. The pattern of intoxication depends on the chemical form of the metal, the route and severity of exposure.</a:t>
            </a:r>
          </a:p>
          <a:p>
            <a:r>
              <a:rPr lang="en-US" dirty="0" smtClean="0"/>
              <a:t>1. </a:t>
            </a:r>
            <a:r>
              <a:rPr lang="en-US" b="1" dirty="0" smtClean="0"/>
              <a:t>ACUTE POISONING</a:t>
            </a:r>
          </a:p>
          <a:p>
            <a:r>
              <a:rPr lang="en-US" dirty="0" smtClean="0"/>
              <a:t>Acute inhalation of elemental mercury vapors may cause chemical pneumonitis and </a:t>
            </a:r>
            <a:r>
              <a:rPr lang="en-US" dirty="0" err="1" smtClean="0"/>
              <a:t>noncardiogenic</a:t>
            </a:r>
            <a:r>
              <a:rPr lang="en-US" dirty="0" smtClean="0"/>
              <a:t> pulmonary edema. </a:t>
            </a:r>
            <a:endParaRPr lang="en-US" dirty="0"/>
          </a:p>
        </p:txBody>
      </p:sp>
    </p:spTree>
    <p:extLst>
      <p:ext uri="{BB962C8B-B14F-4D97-AF65-F5344CB8AC3E}">
        <p14:creationId xmlns:p14="http://schemas.microsoft.com/office/powerpoint/2010/main" val="69322951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Acute </a:t>
            </a:r>
            <a:r>
              <a:rPr lang="en-US" dirty="0" err="1" smtClean="0"/>
              <a:t>gingivo</a:t>
            </a:r>
            <a:r>
              <a:rPr lang="en-US" dirty="0" smtClean="0"/>
              <a:t>-stomatitis and neurologic </a:t>
            </a:r>
            <a:r>
              <a:rPr lang="en-US" dirty="0" err="1" smtClean="0"/>
              <a:t>sequelae</a:t>
            </a:r>
            <a:r>
              <a:rPr lang="en-US" dirty="0" smtClean="0"/>
              <a:t> may occur.</a:t>
            </a:r>
          </a:p>
          <a:p>
            <a:r>
              <a:rPr lang="en-US" dirty="0" smtClean="0"/>
              <a:t>Acute ingestion of inorganic mercury salts e.g. mercuric chloride, can cause a corrosive, potentially life-threatening hemorrhagic gastroenteritis followed by acute tubular necrosis and </a:t>
            </a:r>
            <a:r>
              <a:rPr lang="en-US" dirty="0" err="1" smtClean="0"/>
              <a:t>oliguric</a:t>
            </a:r>
            <a:r>
              <a:rPr lang="en-US" dirty="0" smtClean="0"/>
              <a:t> renal failure within hours to days.</a:t>
            </a:r>
            <a:endParaRPr lang="en-US" dirty="0"/>
          </a:p>
        </p:txBody>
      </p:sp>
    </p:spTree>
    <p:extLst>
      <p:ext uri="{BB962C8B-B14F-4D97-AF65-F5344CB8AC3E}">
        <p14:creationId xmlns:p14="http://schemas.microsoft.com/office/powerpoint/2010/main" val="314317045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CHRONIC POISONING</a:t>
            </a:r>
            <a:endParaRPr lang="en-US" dirty="0"/>
          </a:p>
        </p:txBody>
      </p:sp>
      <p:sp>
        <p:nvSpPr>
          <p:cNvPr id="3" name="Content Placeholder 2"/>
          <p:cNvSpPr>
            <a:spLocks noGrp="1"/>
          </p:cNvSpPr>
          <p:nvPr>
            <p:ph idx="1"/>
          </p:nvPr>
        </p:nvSpPr>
        <p:spPr/>
        <p:txBody>
          <a:bodyPr>
            <a:normAutofit lnSpcReduction="10000"/>
          </a:bodyPr>
          <a:lstStyle/>
          <a:p>
            <a:r>
              <a:rPr lang="en-US" dirty="0" err="1" smtClean="0"/>
              <a:t>fatigueChronic</a:t>
            </a:r>
            <a:r>
              <a:rPr lang="en-US" dirty="0" smtClean="0"/>
              <a:t> poisoning from inhalation of mercury vapor cause a classic triad of: tremor, neuropsychiatric disturbance and </a:t>
            </a:r>
            <a:r>
              <a:rPr lang="en-US" dirty="0" err="1" smtClean="0"/>
              <a:t>gingivostomatitis</a:t>
            </a:r>
            <a:r>
              <a:rPr lang="en-US" dirty="0" smtClean="0"/>
              <a:t>. The tremor usually starts as a fine intention tremor of the hands, but face may be involved and may </a:t>
            </a:r>
            <a:r>
              <a:rPr lang="en-US" dirty="0" err="1" smtClean="0"/>
              <a:t>progfress</a:t>
            </a:r>
            <a:r>
              <a:rPr lang="en-US" dirty="0" smtClean="0"/>
              <a:t> to chorea of limbs</a:t>
            </a:r>
          </a:p>
          <a:p>
            <a:r>
              <a:rPr lang="en-US" dirty="0" smtClean="0"/>
              <a:t>Neuropsychiatric manifestations include memory loss, insomnia and anorexia.</a:t>
            </a:r>
            <a:endParaRPr lang="en-US" dirty="0"/>
          </a:p>
        </p:txBody>
      </p:sp>
    </p:spTree>
    <p:extLst>
      <p:ext uri="{BB962C8B-B14F-4D97-AF65-F5344CB8AC3E}">
        <p14:creationId xmlns:p14="http://schemas.microsoft.com/office/powerpoint/2010/main" val="146652818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There may be an insidious change in mood to shyness, withdrawal and depression along with explosive anger or blushing (</a:t>
            </a:r>
            <a:r>
              <a:rPr lang="en-US" dirty="0" err="1" smtClean="0"/>
              <a:t>erethism</a:t>
            </a:r>
            <a:r>
              <a:rPr lang="en-US" dirty="0" smtClean="0"/>
              <a:t>).</a:t>
            </a:r>
          </a:p>
          <a:p>
            <a:r>
              <a:rPr lang="en-US" dirty="0" smtClean="0"/>
              <a:t>Low dose exposure may cause subclinical neurological deficits.</a:t>
            </a:r>
          </a:p>
          <a:p>
            <a:r>
              <a:rPr lang="en-US" dirty="0" err="1" smtClean="0"/>
              <a:t>Gingivo</a:t>
            </a:r>
            <a:r>
              <a:rPr lang="en-US" dirty="0" smtClean="0"/>
              <a:t>-stomatitis+/- loose teeth may occur after high dose exposure</a:t>
            </a:r>
          </a:p>
          <a:p>
            <a:r>
              <a:rPr lang="en-US" dirty="0" smtClean="0"/>
              <a:t>NCS may show evidence of nerve damage,</a:t>
            </a:r>
            <a:endParaRPr lang="en-US" dirty="0"/>
          </a:p>
        </p:txBody>
      </p:sp>
    </p:spTree>
    <p:extLst>
      <p:ext uri="{BB962C8B-B14F-4D97-AF65-F5344CB8AC3E}">
        <p14:creationId xmlns:p14="http://schemas.microsoft.com/office/powerpoint/2010/main" val="368953614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 But overt peripheral neuropathy is rare</a:t>
            </a:r>
          </a:p>
          <a:p>
            <a:pPr marL="0" indent="0">
              <a:buNone/>
            </a:pPr>
            <a:r>
              <a:rPr lang="en-US" dirty="0" err="1" smtClean="0"/>
              <a:t>Acrodynia</a:t>
            </a:r>
            <a:r>
              <a:rPr lang="en-US" dirty="0" smtClean="0"/>
              <a:t> is an uncommon idiosyncratic reaction, to </a:t>
            </a:r>
            <a:r>
              <a:rPr lang="en-US" dirty="0" err="1" smtClean="0"/>
              <a:t>subacute</a:t>
            </a:r>
            <a:r>
              <a:rPr lang="en-US" dirty="0" smtClean="0"/>
              <a:t> or chronic exposure, mainly seen in children. Its </a:t>
            </a:r>
            <a:r>
              <a:rPr lang="en-US" dirty="0" err="1" smtClean="0"/>
              <a:t>characterised</a:t>
            </a:r>
            <a:r>
              <a:rPr lang="en-US" dirty="0" smtClean="0"/>
              <a:t> by a painful erythema, of extremities and may be associated with hypertension, diaphoresis, anorexia, insomnia, irritability or apathy and a </a:t>
            </a:r>
            <a:r>
              <a:rPr lang="en-US" dirty="0" err="1" smtClean="0"/>
              <a:t>miliarial</a:t>
            </a:r>
            <a:r>
              <a:rPr lang="en-US" dirty="0" smtClean="0"/>
              <a:t> rash.</a:t>
            </a:r>
            <a:endParaRPr lang="en-US" dirty="0"/>
          </a:p>
        </p:txBody>
      </p:sp>
    </p:spTree>
    <p:extLst>
      <p:ext uri="{BB962C8B-B14F-4D97-AF65-F5344CB8AC3E}">
        <p14:creationId xmlns:p14="http://schemas.microsoft.com/office/powerpoint/2010/main" val="45409443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87241745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err="1" smtClean="0"/>
              <a:t>Methylmercury</a:t>
            </a:r>
            <a:r>
              <a:rPr lang="en-US" dirty="0" smtClean="0"/>
              <a:t> poisoning affects mainly the CNS. Causes </a:t>
            </a:r>
            <a:r>
              <a:rPr lang="en-US" dirty="0" err="1" smtClean="0"/>
              <a:t>paresthesias</a:t>
            </a:r>
            <a:r>
              <a:rPr lang="en-US" dirty="0" smtClean="0"/>
              <a:t>, ataxia, hearing impairment,, dysarthria, and progressive constriction of visual fields. S/S may appear weeks or months after exposure begins.</a:t>
            </a:r>
          </a:p>
          <a:p>
            <a:r>
              <a:rPr lang="en-US" dirty="0" err="1" smtClean="0"/>
              <a:t>Methylmercury</a:t>
            </a:r>
            <a:r>
              <a:rPr lang="en-US" dirty="0" smtClean="0"/>
              <a:t> is  a reproductive poison.</a:t>
            </a:r>
          </a:p>
          <a:p>
            <a:r>
              <a:rPr lang="en-US" dirty="0" smtClean="0"/>
              <a:t>High dose prenatal exposure to </a:t>
            </a:r>
            <a:r>
              <a:rPr lang="en-US" dirty="0" err="1" smtClean="0"/>
              <a:t>methylmercury</a:t>
            </a:r>
            <a:r>
              <a:rPr lang="en-US" dirty="0" smtClean="0"/>
              <a:t> may cause mental retardation and a cerebral palsy-like syndrome in the baby. </a:t>
            </a:r>
            <a:endParaRPr lang="en-US" dirty="0"/>
          </a:p>
        </p:txBody>
      </p:sp>
    </p:spTree>
    <p:extLst>
      <p:ext uri="{BB962C8B-B14F-4D97-AF65-F5344CB8AC3E}">
        <p14:creationId xmlns:p14="http://schemas.microsoft.com/office/powerpoint/2010/main" val="37850877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ANTIDOTES</a:t>
            </a:r>
            <a:endParaRPr lang="sw-KE" dirty="0"/>
          </a:p>
        </p:txBody>
      </p:sp>
      <p:sp>
        <p:nvSpPr>
          <p:cNvPr id="3" name="Content Placeholder 2"/>
          <p:cNvSpPr>
            <a:spLocks noGrp="1"/>
          </p:cNvSpPr>
          <p:nvPr>
            <p:ph idx="1"/>
          </p:nvPr>
        </p:nvSpPr>
        <p:spPr/>
        <p:txBody>
          <a:bodyPr>
            <a:normAutofit lnSpcReduction="10000"/>
          </a:bodyPr>
          <a:lstStyle/>
          <a:p>
            <a:r>
              <a:rPr lang="en-US" dirty="0" smtClean="0"/>
              <a:t>ACETAMINOPHEN – acetyl </a:t>
            </a:r>
            <a:r>
              <a:rPr lang="en-US" dirty="0" err="1" smtClean="0"/>
              <a:t>cysteine</a:t>
            </a:r>
            <a:endParaRPr lang="en-US" dirty="0" smtClean="0"/>
          </a:p>
          <a:p>
            <a:r>
              <a:rPr lang="en-US" dirty="0" err="1" smtClean="0"/>
              <a:t>Anticholinergics</a:t>
            </a:r>
            <a:r>
              <a:rPr lang="en-US" dirty="0" smtClean="0"/>
              <a:t> –</a:t>
            </a:r>
            <a:r>
              <a:rPr lang="en-US" dirty="0" err="1" smtClean="0"/>
              <a:t>physostigmine</a:t>
            </a:r>
            <a:endParaRPr lang="en-US" dirty="0" smtClean="0"/>
          </a:p>
          <a:p>
            <a:r>
              <a:rPr lang="en-US" dirty="0" err="1" smtClean="0"/>
              <a:t>Anticholinesterases</a:t>
            </a:r>
            <a:r>
              <a:rPr lang="en-US" dirty="0" smtClean="0"/>
              <a:t> – atropine, </a:t>
            </a:r>
            <a:r>
              <a:rPr lang="en-US" dirty="0" err="1" smtClean="0"/>
              <a:t>pralidoxime</a:t>
            </a:r>
            <a:endParaRPr lang="en-US" dirty="0" smtClean="0"/>
          </a:p>
          <a:p>
            <a:r>
              <a:rPr lang="en-US" dirty="0" smtClean="0"/>
              <a:t>Carbon monoxide – oxygen</a:t>
            </a:r>
          </a:p>
          <a:p>
            <a:r>
              <a:rPr lang="en-US" dirty="0" smtClean="0"/>
              <a:t>Cyanide  - sodium nitrite</a:t>
            </a:r>
          </a:p>
          <a:p>
            <a:r>
              <a:rPr lang="en-US" dirty="0" smtClean="0"/>
              <a:t>Heavy metals – chelating agents, </a:t>
            </a:r>
            <a:r>
              <a:rPr lang="en-US" dirty="0" err="1" smtClean="0"/>
              <a:t>deferioxamine</a:t>
            </a:r>
            <a:r>
              <a:rPr lang="en-US" dirty="0" smtClean="0"/>
              <a:t>, EDTA, </a:t>
            </a:r>
            <a:r>
              <a:rPr lang="en-US" dirty="0" err="1" smtClean="0"/>
              <a:t>dimercaprol</a:t>
            </a:r>
            <a:endParaRPr lang="en-US" dirty="0" smtClean="0"/>
          </a:p>
          <a:p>
            <a:r>
              <a:rPr lang="en-US" dirty="0" smtClean="0"/>
              <a:t>Hydrogen sulfide – sodium nitrite</a:t>
            </a:r>
            <a:endParaRPr lang="sw-KE" dirty="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L</a:t>
            </a:r>
            <a:r>
              <a:rPr lang="en-US" dirty="0" smtClean="0"/>
              <a:t>ow level exposure may cause subclinical neurodevelopmental deficits. </a:t>
            </a:r>
          </a:p>
          <a:p>
            <a:r>
              <a:rPr lang="en-US" dirty="0" err="1" smtClean="0"/>
              <a:t>Dimethylmercury</a:t>
            </a:r>
            <a:r>
              <a:rPr lang="en-US" dirty="0" smtClean="0"/>
              <a:t> is extremely neurotoxic even in small quantities.</a:t>
            </a:r>
          </a:p>
          <a:p>
            <a:r>
              <a:rPr lang="en-US" dirty="0" smtClean="0"/>
              <a:t>Diagnosis is by combination of history and physical findings with laboratory findings, or other evidence of exposure. Normal levels are &lt;5mcg/L in both urine and blood.</a:t>
            </a:r>
            <a:endParaRPr lang="en-US" dirty="0"/>
          </a:p>
        </p:txBody>
      </p:sp>
    </p:spTree>
    <p:extLst>
      <p:ext uri="{BB962C8B-B14F-4D97-AF65-F5344CB8AC3E}">
        <p14:creationId xmlns:p14="http://schemas.microsoft.com/office/powerpoint/2010/main" val="163153870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44544115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sp>
        <p:nvSpPr>
          <p:cNvPr id="3" name="Content Placeholder 2"/>
          <p:cNvSpPr>
            <a:spLocks noGrp="1"/>
          </p:cNvSpPr>
          <p:nvPr>
            <p:ph idx="1"/>
          </p:nvPr>
        </p:nvSpPr>
        <p:spPr/>
        <p:txBody>
          <a:bodyPr>
            <a:normAutofit lnSpcReduction="10000"/>
          </a:bodyPr>
          <a:lstStyle/>
          <a:p>
            <a:r>
              <a:rPr lang="en-US" dirty="0" smtClean="0"/>
              <a:t>ACUTE</a:t>
            </a:r>
          </a:p>
          <a:p>
            <a:r>
              <a:rPr lang="en-US" dirty="0" smtClean="0"/>
              <a:t>Intensive supportive care</a:t>
            </a:r>
          </a:p>
          <a:p>
            <a:r>
              <a:rPr lang="en-US" dirty="0" smtClean="0"/>
              <a:t>Prompt chelation with oral or IV </a:t>
            </a:r>
            <a:r>
              <a:rPr lang="en-US" dirty="0" err="1" smtClean="0"/>
              <a:t>unithiol</a:t>
            </a:r>
            <a:r>
              <a:rPr lang="en-US" dirty="0" smtClean="0"/>
              <a:t>, IM </a:t>
            </a:r>
            <a:r>
              <a:rPr lang="en-US" dirty="0" err="1" smtClean="0"/>
              <a:t>dimercaprol</a:t>
            </a:r>
            <a:r>
              <a:rPr lang="en-US" dirty="0" smtClean="0"/>
              <a:t>, or oral </a:t>
            </a:r>
            <a:r>
              <a:rPr lang="en-US" dirty="0" err="1" smtClean="0"/>
              <a:t>succimer</a:t>
            </a:r>
            <a:r>
              <a:rPr lang="en-US" dirty="0" smtClean="0"/>
              <a:t> for acute inorganic mercury salts exposure.</a:t>
            </a:r>
          </a:p>
          <a:p>
            <a:r>
              <a:rPr lang="en-US" dirty="0" smtClean="0"/>
              <a:t>Vigorous hydration helps to maintain urine output.</a:t>
            </a:r>
          </a:p>
          <a:p>
            <a:r>
              <a:rPr lang="en-US" dirty="0" smtClean="0"/>
              <a:t>If ARF occurs- hemodialysis or hemofiltration + chelation may be necessary. Treat promptly.</a:t>
            </a:r>
            <a:endParaRPr lang="en-US" dirty="0"/>
          </a:p>
        </p:txBody>
      </p:sp>
    </p:spTree>
    <p:extLst>
      <p:ext uri="{BB962C8B-B14F-4D97-AF65-F5344CB8AC3E}">
        <p14:creationId xmlns:p14="http://schemas.microsoft.com/office/powerpoint/2010/main" val="344562906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CHRONIC POISONING</a:t>
            </a:r>
          </a:p>
          <a:p>
            <a:r>
              <a:rPr lang="en-US" dirty="0" err="1" smtClean="0"/>
              <a:t>Unithiol</a:t>
            </a:r>
            <a:r>
              <a:rPr lang="en-US" dirty="0" smtClean="0"/>
              <a:t> and </a:t>
            </a:r>
            <a:r>
              <a:rPr lang="en-US" dirty="0" err="1" smtClean="0"/>
              <a:t>succimer</a:t>
            </a:r>
            <a:r>
              <a:rPr lang="en-US" dirty="0" smtClean="0"/>
              <a:t> increase urine excretion of mercury after acute or chronic elemental mercury inhalation.</a:t>
            </a:r>
          </a:p>
          <a:p>
            <a:r>
              <a:rPr lang="en-US" dirty="0" err="1" smtClean="0"/>
              <a:t>Succimer</a:t>
            </a:r>
            <a:r>
              <a:rPr lang="en-US" dirty="0" smtClean="0"/>
              <a:t>, </a:t>
            </a:r>
            <a:r>
              <a:rPr lang="en-US" dirty="0" err="1" smtClean="0"/>
              <a:t>unithiol</a:t>
            </a:r>
            <a:r>
              <a:rPr lang="en-US" dirty="0" smtClean="0"/>
              <a:t> and N-acetyl-L-cysteine (NAC) may enhance body clearance of </a:t>
            </a:r>
            <a:r>
              <a:rPr lang="en-US" dirty="0" err="1" smtClean="0"/>
              <a:t>methylmercury</a:t>
            </a:r>
            <a:r>
              <a:rPr lang="en-US" dirty="0" smtClean="0"/>
              <a:t>.</a:t>
            </a:r>
          </a:p>
          <a:p>
            <a:r>
              <a:rPr lang="en-US" dirty="0" err="1" smtClean="0"/>
              <a:t>Dimercaprol</a:t>
            </a:r>
            <a:r>
              <a:rPr lang="en-US" dirty="0" smtClean="0"/>
              <a:t> contraindicated.</a:t>
            </a:r>
            <a:endParaRPr lang="en-US" dirty="0"/>
          </a:p>
        </p:txBody>
      </p:sp>
    </p:spTree>
    <p:extLst>
      <p:ext uri="{BB962C8B-B14F-4D97-AF65-F5344CB8AC3E}">
        <p14:creationId xmlns:p14="http://schemas.microsoft.com/office/powerpoint/2010/main" val="148671446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74288643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CHELATORS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These are agents which prevent or reverse toxic effects of heavy metals on enzymes or other cellular target or to accelerate its elimination from the body.</a:t>
            </a:r>
          </a:p>
          <a:p>
            <a:r>
              <a:rPr lang="en-US" dirty="0" smtClean="0"/>
              <a:t>They are flexible molecules with 2 or more electronegative groups  that form stable coordinate covalent bonds with cationic metal atom. Some are </a:t>
            </a:r>
            <a:r>
              <a:rPr lang="en-US" dirty="0" err="1" smtClean="0"/>
              <a:t>prodrugs</a:t>
            </a:r>
            <a:r>
              <a:rPr lang="en-US" dirty="0" smtClean="0"/>
              <a:t> e.g. </a:t>
            </a:r>
            <a:r>
              <a:rPr lang="en-US" dirty="0" err="1" smtClean="0"/>
              <a:t>succimer</a:t>
            </a:r>
            <a:r>
              <a:rPr lang="en-US" dirty="0" smtClean="0"/>
              <a:t>. The </a:t>
            </a:r>
            <a:r>
              <a:rPr lang="en-US" dirty="0" err="1" smtClean="0"/>
              <a:t>chelator</a:t>
            </a:r>
            <a:r>
              <a:rPr lang="en-US" dirty="0" smtClean="0"/>
              <a:t> metal complexes are excreted by the body.</a:t>
            </a:r>
            <a:endParaRPr lang="en-US" dirty="0"/>
          </a:p>
        </p:txBody>
      </p:sp>
    </p:spTree>
    <p:extLst>
      <p:ext uri="{BB962C8B-B14F-4D97-AF65-F5344CB8AC3E}">
        <p14:creationId xmlns:p14="http://schemas.microsoft.com/office/powerpoint/2010/main" val="2595424048"/>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Its efficiency is partly determined by the number of ligand groups on the molecule available for metal binding. The greater the number the more stable the </a:t>
            </a:r>
            <a:r>
              <a:rPr lang="en-US" dirty="0" err="1" smtClean="0"/>
              <a:t>complex.It</a:t>
            </a:r>
            <a:r>
              <a:rPr lang="en-US" dirty="0" smtClean="0"/>
              <a:t> may be mono, bi-, or </a:t>
            </a:r>
            <a:r>
              <a:rPr lang="en-US" dirty="0" err="1" smtClean="0"/>
              <a:t>polydentate</a:t>
            </a:r>
            <a:r>
              <a:rPr lang="en-US" dirty="0" smtClean="0"/>
              <a:t>. The chelating ligand groups include –OH, -SH, -NH which donate electrons to the metal. This bonding prevents interaction with similar functional groups in enzymes, other proteins,</a:t>
            </a:r>
            <a:endParaRPr lang="en-US" dirty="0"/>
          </a:p>
        </p:txBody>
      </p:sp>
    </p:spTree>
    <p:extLst>
      <p:ext uri="{BB962C8B-B14F-4D97-AF65-F5344CB8AC3E}">
        <p14:creationId xmlns:p14="http://schemas.microsoft.com/office/powerpoint/2010/main" val="826596583"/>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Coenzymes, cellular nucleophiles and membranes.</a:t>
            </a:r>
          </a:p>
          <a:p>
            <a:r>
              <a:rPr lang="en-US" dirty="0" smtClean="0"/>
              <a:t>They should used as soon as possible after exposure.</a:t>
            </a:r>
            <a:endParaRPr lang="en-US" dirty="0"/>
          </a:p>
        </p:txBody>
      </p:sp>
    </p:spTree>
    <p:extLst>
      <p:ext uri="{BB962C8B-B14F-4D97-AF65-F5344CB8AC3E}">
        <p14:creationId xmlns:p14="http://schemas.microsoft.com/office/powerpoint/2010/main" val="126399141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DIMERCAPROL</a:t>
            </a:r>
            <a:endParaRPr lang="en-US" dirty="0"/>
          </a:p>
        </p:txBody>
      </p:sp>
      <p:sp>
        <p:nvSpPr>
          <p:cNvPr id="3" name="Content Placeholder 2"/>
          <p:cNvSpPr>
            <a:spLocks noGrp="1"/>
          </p:cNvSpPr>
          <p:nvPr>
            <p:ph idx="1"/>
          </p:nvPr>
        </p:nvSpPr>
        <p:spPr/>
        <p:txBody>
          <a:bodyPr/>
          <a:lstStyle/>
          <a:p>
            <a:r>
              <a:rPr lang="en-US" dirty="0" smtClean="0"/>
              <a:t>(2,3-DIMERCAPTOPROPANOL,BAL, anti-lewisite)</a:t>
            </a:r>
          </a:p>
          <a:p>
            <a:r>
              <a:rPr lang="en-US" dirty="0" smtClean="0"/>
              <a:t>An oily, colorless liquid, </a:t>
            </a:r>
            <a:r>
              <a:rPr lang="en-US" dirty="0" err="1" smtClean="0"/>
              <a:t>prpared</a:t>
            </a:r>
            <a:r>
              <a:rPr lang="en-US" dirty="0" smtClean="0"/>
              <a:t> as 10% solution in peanut oil, given IM.</a:t>
            </a:r>
          </a:p>
          <a:p>
            <a:r>
              <a:rPr lang="en-US" dirty="0" smtClean="0"/>
              <a:t>INDICATIONS</a:t>
            </a:r>
          </a:p>
          <a:p>
            <a:r>
              <a:rPr lang="en-US" dirty="0" smtClean="0"/>
              <a:t>Acute poisoning by arsenic,</a:t>
            </a:r>
          </a:p>
          <a:p>
            <a:r>
              <a:rPr lang="en-US" dirty="0" smtClean="0"/>
              <a:t>Inorganic mercury</a:t>
            </a:r>
          </a:p>
          <a:p>
            <a:r>
              <a:rPr lang="en-US" dirty="0" smtClean="0"/>
              <a:t>In conjunction with EDTA for severe lead </a:t>
            </a:r>
            <a:r>
              <a:rPr lang="en-US" dirty="0" err="1" smtClean="0"/>
              <a:t>pois</a:t>
            </a:r>
            <a:r>
              <a:rPr lang="en-US" dirty="0" smtClean="0"/>
              <a:t>.</a:t>
            </a:r>
            <a:endParaRPr lang="en-US" dirty="0"/>
          </a:p>
        </p:txBody>
      </p:sp>
    </p:spTree>
    <p:extLst>
      <p:ext uri="{BB962C8B-B14F-4D97-AF65-F5344CB8AC3E}">
        <p14:creationId xmlns:p14="http://schemas.microsoft.com/office/powerpoint/2010/main" val="4280854148"/>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Excreted in urine and also bile. Within 4-8 hours</a:t>
            </a:r>
          </a:p>
          <a:p>
            <a:r>
              <a:rPr lang="en-US" dirty="0" smtClean="0"/>
              <a:t>Adverse effects include hypertension, tachycardia, nausea, vomiting, lacrimation, salivation, fever (esp. in children) and pain at injection site.</a:t>
            </a:r>
            <a:endParaRPr lang="en-US" dirty="0"/>
          </a:p>
        </p:txBody>
      </p:sp>
    </p:spTree>
    <p:extLst>
      <p:ext uri="{BB962C8B-B14F-4D97-AF65-F5344CB8AC3E}">
        <p14:creationId xmlns:p14="http://schemas.microsoft.com/office/powerpoint/2010/main" val="547147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w-KE"/>
          </a:p>
        </p:txBody>
      </p:sp>
      <p:sp>
        <p:nvSpPr>
          <p:cNvPr id="3" name="Content Placeholder 2"/>
          <p:cNvSpPr>
            <a:spLocks noGrp="1"/>
          </p:cNvSpPr>
          <p:nvPr>
            <p:ph idx="1"/>
          </p:nvPr>
        </p:nvSpPr>
        <p:spPr/>
        <p:txBody>
          <a:bodyPr/>
          <a:lstStyle/>
          <a:p>
            <a:r>
              <a:rPr lang="en-US" dirty="0" err="1" smtClean="0"/>
              <a:t>Isoniazid</a:t>
            </a:r>
            <a:r>
              <a:rPr lang="en-US" dirty="0" smtClean="0"/>
              <a:t> – pyridoxine</a:t>
            </a:r>
          </a:p>
          <a:p>
            <a:r>
              <a:rPr lang="en-US" dirty="0" smtClean="0"/>
              <a:t>Methanol – ethanol</a:t>
            </a:r>
          </a:p>
          <a:p>
            <a:r>
              <a:rPr lang="en-US" dirty="0" smtClean="0"/>
              <a:t>Narcotics – </a:t>
            </a:r>
            <a:r>
              <a:rPr lang="en-US" dirty="0" err="1" smtClean="0"/>
              <a:t>naloxone</a:t>
            </a:r>
            <a:endParaRPr lang="en-US" dirty="0" smtClean="0"/>
          </a:p>
          <a:p>
            <a:r>
              <a:rPr lang="en-US" dirty="0" smtClean="0"/>
              <a:t>Snake venoms – specific antidotes</a:t>
            </a:r>
            <a:endParaRPr lang="sw-KE" dirty="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SUCCIMER</a:t>
            </a:r>
            <a:endParaRPr lang="en-US" dirty="0"/>
          </a:p>
        </p:txBody>
      </p:sp>
      <p:sp>
        <p:nvSpPr>
          <p:cNvPr id="3" name="Content Placeholder 2"/>
          <p:cNvSpPr>
            <a:spLocks noGrp="1"/>
          </p:cNvSpPr>
          <p:nvPr>
            <p:ph idx="1"/>
          </p:nvPr>
        </p:nvSpPr>
        <p:spPr/>
        <p:txBody>
          <a:bodyPr/>
          <a:lstStyle/>
          <a:p>
            <a:r>
              <a:rPr lang="en-US" dirty="0" err="1" smtClean="0"/>
              <a:t>Dimercaptosccinic</a:t>
            </a:r>
            <a:r>
              <a:rPr lang="en-US" dirty="0" smtClean="0"/>
              <a:t> acid, DMSA)</a:t>
            </a:r>
          </a:p>
          <a:p>
            <a:r>
              <a:rPr lang="en-US" dirty="0" smtClean="0"/>
              <a:t>A water soluble analogue of </a:t>
            </a:r>
            <a:r>
              <a:rPr lang="en-US" dirty="0" err="1" smtClean="0"/>
              <a:t>dimercaprol</a:t>
            </a:r>
            <a:endParaRPr lang="en-US" dirty="0" smtClean="0"/>
          </a:p>
          <a:p>
            <a:r>
              <a:rPr lang="en-US" dirty="0" smtClean="0"/>
              <a:t>Given both orally and IV</a:t>
            </a:r>
          </a:p>
          <a:p>
            <a:r>
              <a:rPr lang="en-US" dirty="0" smtClean="0"/>
              <a:t>Absorbed rapidly but variably orally. Elimination half life is 2-4 hours.</a:t>
            </a:r>
          </a:p>
          <a:p>
            <a:r>
              <a:rPr lang="en-US" dirty="0" smtClean="0"/>
              <a:t>Like </a:t>
            </a:r>
            <a:r>
              <a:rPr lang="en-US" dirty="0" err="1" smtClean="0"/>
              <a:t>dimercaprol</a:t>
            </a:r>
            <a:r>
              <a:rPr lang="en-US" dirty="0" smtClean="0"/>
              <a:t> protects sulfhydryl </a:t>
            </a:r>
            <a:r>
              <a:rPr lang="en-US" dirty="0" err="1" smtClean="0"/>
              <a:t>containg</a:t>
            </a:r>
            <a:r>
              <a:rPr lang="en-US" dirty="0" smtClean="0"/>
              <a:t> enzymes.</a:t>
            </a:r>
            <a:endParaRPr lang="en-US" dirty="0"/>
          </a:p>
        </p:txBody>
      </p:sp>
    </p:spTree>
    <p:extLst>
      <p:ext uri="{BB962C8B-B14F-4D97-AF65-F5344CB8AC3E}">
        <p14:creationId xmlns:p14="http://schemas.microsoft.com/office/powerpoint/2010/main" val="99460280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INDICATIONS</a:t>
            </a:r>
          </a:p>
          <a:p>
            <a:r>
              <a:rPr lang="en-US" dirty="0" smtClean="0"/>
              <a:t>Lead poisoning in children &gt;45mcg/</a:t>
            </a:r>
            <a:r>
              <a:rPr lang="en-US" dirty="0" err="1" smtClean="0"/>
              <a:t>dL</a:t>
            </a:r>
            <a:r>
              <a:rPr lang="en-US" dirty="0" smtClean="0"/>
              <a:t>, but also used in adults.</a:t>
            </a:r>
          </a:p>
          <a:p>
            <a:r>
              <a:rPr lang="en-US" dirty="0" smtClean="0"/>
              <a:t>ARSENIC POISONING</a:t>
            </a:r>
          </a:p>
          <a:p>
            <a:r>
              <a:rPr lang="en-US" dirty="0" smtClean="0"/>
              <a:t>Mercury poisoning</a:t>
            </a:r>
          </a:p>
          <a:p>
            <a:r>
              <a:rPr lang="en-US" dirty="0" smtClean="0"/>
              <a:t>Most common adverse effect is GIT symptoms, in &lt;10%. Also causes rashes in 5%, elevated liver enzymes in 6-10%, neutropenia.</a:t>
            </a:r>
            <a:endParaRPr lang="en-US" dirty="0"/>
          </a:p>
        </p:txBody>
      </p:sp>
    </p:spTree>
    <p:extLst>
      <p:ext uri="{BB962C8B-B14F-4D97-AF65-F5344CB8AC3E}">
        <p14:creationId xmlns:p14="http://schemas.microsoft.com/office/powerpoint/2010/main" val="2882615117"/>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EDETATE CALCIUM DISODIUM</a:t>
            </a:r>
            <a:endParaRPr lang="en-US" dirty="0"/>
          </a:p>
        </p:txBody>
      </p:sp>
      <p:sp>
        <p:nvSpPr>
          <p:cNvPr id="3" name="Content Placeholder 2"/>
          <p:cNvSpPr>
            <a:spLocks noGrp="1"/>
          </p:cNvSpPr>
          <p:nvPr>
            <p:ph idx="1"/>
          </p:nvPr>
        </p:nvSpPr>
        <p:spPr/>
        <p:txBody>
          <a:bodyPr>
            <a:normAutofit fontScale="92500"/>
          </a:bodyPr>
          <a:lstStyle/>
          <a:p>
            <a:r>
              <a:rPr lang="en-US" dirty="0" smtClean="0"/>
              <a:t>(</a:t>
            </a:r>
            <a:r>
              <a:rPr lang="en-US" dirty="0" err="1" smtClean="0"/>
              <a:t>Ethylenediamine</a:t>
            </a:r>
            <a:r>
              <a:rPr lang="en-US" dirty="0" smtClean="0"/>
              <a:t> </a:t>
            </a:r>
            <a:r>
              <a:rPr lang="en-US" dirty="0" err="1" smtClean="0"/>
              <a:t>tetraaceticacid</a:t>
            </a:r>
            <a:r>
              <a:rPr lang="en-US" dirty="0" smtClean="0"/>
              <a:t>, EDTA)</a:t>
            </a:r>
          </a:p>
          <a:p>
            <a:r>
              <a:rPr lang="en-US" dirty="0" smtClean="0"/>
              <a:t>An efficient </a:t>
            </a:r>
            <a:r>
              <a:rPr lang="en-US" dirty="0" err="1" smtClean="0"/>
              <a:t>chelatorof</a:t>
            </a:r>
            <a:r>
              <a:rPr lang="en-US" dirty="0" smtClean="0"/>
              <a:t> many divalent and trivalent metals. Only administered as calcium disodium salt.</a:t>
            </a:r>
          </a:p>
          <a:p>
            <a:r>
              <a:rPr lang="en-US" dirty="0" smtClean="0"/>
              <a:t>Chelate extracellular metals more efficiently as it poorly penetrates cell membranes. Given by IV infusion. Rapidly excreted by the kidneys by glomerular filtration, in normal kidneys. Mobilizes lead from tissues, enhancing excretion.</a:t>
            </a:r>
            <a:endParaRPr lang="en-US" dirty="0"/>
          </a:p>
        </p:txBody>
      </p:sp>
    </p:spTree>
    <p:extLst>
      <p:ext uri="{BB962C8B-B14F-4D97-AF65-F5344CB8AC3E}">
        <p14:creationId xmlns:p14="http://schemas.microsoft.com/office/powerpoint/2010/main" val="307372636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INDICATIONS</a:t>
            </a:r>
          </a:p>
          <a:p>
            <a:r>
              <a:rPr lang="en-US" dirty="0" smtClean="0"/>
              <a:t>Lead chelation</a:t>
            </a:r>
          </a:p>
          <a:p>
            <a:r>
              <a:rPr lang="en-US" dirty="0" smtClean="0"/>
              <a:t>May be used for zinc, manganese and some heavy radionuclides chelation.</a:t>
            </a:r>
          </a:p>
          <a:p>
            <a:r>
              <a:rPr lang="en-US" dirty="0" smtClean="0"/>
              <a:t>In renal failure, has been used together with dialysis and hemofiltration</a:t>
            </a:r>
          </a:p>
          <a:p>
            <a:r>
              <a:rPr lang="en-US" dirty="0" smtClean="0"/>
              <a:t>Nephrotoxicity by EDTA limited by maintaining high fluid intake, avoiding excess doses, and</a:t>
            </a:r>
            <a:endParaRPr lang="en-US" dirty="0"/>
          </a:p>
        </p:txBody>
      </p:sp>
    </p:spTree>
    <p:extLst>
      <p:ext uri="{BB962C8B-B14F-4D97-AF65-F5344CB8AC3E}">
        <p14:creationId xmlns:p14="http://schemas.microsoft.com/office/powerpoint/2010/main" val="358758659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Limiting treatment to 5 or less days.</a:t>
            </a:r>
            <a:endParaRPr lang="en-US" dirty="0"/>
          </a:p>
        </p:txBody>
      </p:sp>
    </p:spTree>
    <p:extLst>
      <p:ext uri="{BB962C8B-B14F-4D97-AF65-F5344CB8AC3E}">
        <p14:creationId xmlns:p14="http://schemas.microsoft.com/office/powerpoint/2010/main" val="3356673130"/>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UNITHIOL</a:t>
            </a:r>
            <a:endParaRPr lang="en-US" dirty="0"/>
          </a:p>
        </p:txBody>
      </p:sp>
      <p:sp>
        <p:nvSpPr>
          <p:cNvPr id="3" name="Content Placeholder 2"/>
          <p:cNvSpPr>
            <a:spLocks noGrp="1"/>
          </p:cNvSpPr>
          <p:nvPr>
            <p:ph idx="1"/>
          </p:nvPr>
        </p:nvSpPr>
        <p:spPr/>
        <p:txBody>
          <a:bodyPr>
            <a:normAutofit lnSpcReduction="10000"/>
          </a:bodyPr>
          <a:lstStyle/>
          <a:p>
            <a:r>
              <a:rPr lang="en-US" dirty="0" smtClean="0"/>
              <a:t>(</a:t>
            </a:r>
            <a:r>
              <a:rPr lang="en-US" dirty="0" err="1" smtClean="0"/>
              <a:t>Dimercaptopropanesulfonic</a:t>
            </a:r>
            <a:r>
              <a:rPr lang="en-US" dirty="0" smtClean="0"/>
              <a:t> acid, DMPS)</a:t>
            </a:r>
          </a:p>
          <a:p>
            <a:r>
              <a:rPr lang="en-US" dirty="0" smtClean="0"/>
              <a:t>A water soluble </a:t>
            </a:r>
            <a:r>
              <a:rPr lang="en-US" dirty="0" err="1" smtClean="0"/>
              <a:t>dimercapto</a:t>
            </a:r>
            <a:r>
              <a:rPr lang="en-US" dirty="0" smtClean="0"/>
              <a:t> chelating agent, </a:t>
            </a:r>
            <a:r>
              <a:rPr lang="en-US" dirty="0" err="1" smtClean="0"/>
              <a:t>aalogue</a:t>
            </a:r>
            <a:r>
              <a:rPr lang="en-US" dirty="0" smtClean="0"/>
              <a:t> of </a:t>
            </a:r>
            <a:r>
              <a:rPr lang="en-US" dirty="0" err="1" smtClean="0"/>
              <a:t>dimercaprol</a:t>
            </a:r>
            <a:r>
              <a:rPr lang="en-US" dirty="0" smtClean="0"/>
              <a:t>.</a:t>
            </a:r>
          </a:p>
          <a:p>
            <a:r>
              <a:rPr lang="en-US" dirty="0" smtClean="0"/>
              <a:t>Given orally or IV. Oral bioavailability of 50%. Over 80% excreted in urine mainly as cyclic DMPS sulfides. Elimination half life is 20 hours.</a:t>
            </a:r>
          </a:p>
          <a:p>
            <a:r>
              <a:rPr lang="en-US" dirty="0" smtClean="0"/>
              <a:t>Has protective effects against toxic actions of mercury and arsenic, increases excretion of</a:t>
            </a:r>
            <a:endParaRPr lang="en-US" dirty="0"/>
          </a:p>
        </p:txBody>
      </p:sp>
    </p:spTree>
    <p:extLst>
      <p:ext uri="{BB962C8B-B14F-4D97-AF65-F5344CB8AC3E}">
        <p14:creationId xmlns:p14="http://schemas.microsoft.com/office/powerpoint/2010/main" val="94754497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Mercury, arsenic and lead.</a:t>
            </a:r>
          </a:p>
          <a:p>
            <a:r>
              <a:rPr lang="en-US" dirty="0" smtClean="0"/>
              <a:t>INDICATIONS</a:t>
            </a:r>
          </a:p>
          <a:p>
            <a:r>
              <a:rPr lang="en-US" dirty="0" smtClean="0"/>
              <a:t>IV </a:t>
            </a:r>
            <a:r>
              <a:rPr lang="en-US" dirty="0" err="1" smtClean="0"/>
              <a:t>unithiol</a:t>
            </a:r>
            <a:r>
              <a:rPr lang="en-US" dirty="0" smtClean="0"/>
              <a:t> Superior to IM </a:t>
            </a:r>
            <a:r>
              <a:rPr lang="en-US" dirty="0" err="1" smtClean="0"/>
              <a:t>dimercaprol</a:t>
            </a:r>
            <a:r>
              <a:rPr lang="en-US" dirty="0" smtClean="0"/>
              <a:t> or oral </a:t>
            </a:r>
            <a:r>
              <a:rPr lang="en-US" dirty="0" err="1" smtClean="0"/>
              <a:t>succimer</a:t>
            </a:r>
            <a:r>
              <a:rPr lang="en-US" dirty="0" smtClean="0"/>
              <a:t> in the initial treatment of severe acute mercury and arsenic poisoning.</a:t>
            </a:r>
          </a:p>
          <a:p>
            <a:r>
              <a:rPr lang="en-US" dirty="0" smtClean="0"/>
              <a:t>Aqueous prep given as 3-5mg/kg every 4 hours by slow IV infusion over 20minutes. If patient improves, can change to oral prep</a:t>
            </a:r>
            <a:endParaRPr lang="en-US" dirty="0"/>
          </a:p>
        </p:txBody>
      </p:sp>
    </p:spTree>
    <p:extLst>
      <p:ext uri="{BB962C8B-B14F-4D97-AF65-F5344CB8AC3E}">
        <p14:creationId xmlns:p14="http://schemas.microsoft.com/office/powerpoint/2010/main" val="3265456934"/>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At 4-8mg/kg every 6-8hrs. Infuse slowly over 15 -20 minutes.</a:t>
            </a:r>
          </a:p>
          <a:p>
            <a:r>
              <a:rPr lang="en-US" dirty="0" smtClean="0"/>
              <a:t>Oral </a:t>
            </a:r>
            <a:r>
              <a:rPr lang="en-US" dirty="0" err="1" smtClean="0"/>
              <a:t>unithiol</a:t>
            </a:r>
            <a:r>
              <a:rPr lang="en-US" dirty="0" smtClean="0"/>
              <a:t> an alternative to oral </a:t>
            </a:r>
            <a:r>
              <a:rPr lang="en-US" dirty="0" err="1" smtClean="0"/>
              <a:t>succimer</a:t>
            </a:r>
            <a:r>
              <a:rPr lang="en-US" dirty="0" smtClean="0"/>
              <a:t> in treatment of lead poisoning.</a:t>
            </a:r>
          </a:p>
          <a:p>
            <a:r>
              <a:rPr lang="en-US" dirty="0" smtClean="0"/>
              <a:t>Incidence of adverse effects &lt; 4 %. </a:t>
            </a:r>
            <a:r>
              <a:rPr lang="en-US" dirty="0" err="1" smtClean="0"/>
              <a:t>Urticaria</a:t>
            </a:r>
            <a:r>
              <a:rPr lang="en-US" dirty="0" smtClean="0"/>
              <a:t>, exanthemas, rarely major allergic reactions.</a:t>
            </a:r>
            <a:endParaRPr lang="en-US" dirty="0"/>
          </a:p>
        </p:txBody>
      </p:sp>
    </p:spTree>
    <p:extLst>
      <p:ext uri="{BB962C8B-B14F-4D97-AF65-F5344CB8AC3E}">
        <p14:creationId xmlns:p14="http://schemas.microsoft.com/office/powerpoint/2010/main" val="216438801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OTHERS</a:t>
            </a:r>
            <a:endParaRPr lang="en-US" dirty="0"/>
          </a:p>
        </p:txBody>
      </p:sp>
      <p:sp>
        <p:nvSpPr>
          <p:cNvPr id="3" name="Content Placeholder 2"/>
          <p:cNvSpPr>
            <a:spLocks noGrp="1"/>
          </p:cNvSpPr>
          <p:nvPr>
            <p:ph idx="1"/>
          </p:nvPr>
        </p:nvSpPr>
        <p:spPr/>
        <p:txBody>
          <a:bodyPr/>
          <a:lstStyle/>
          <a:p>
            <a:r>
              <a:rPr lang="en-US" dirty="0" smtClean="0"/>
              <a:t>1. </a:t>
            </a:r>
            <a:r>
              <a:rPr lang="en-US" dirty="0" err="1" smtClean="0"/>
              <a:t>Penicillamine</a:t>
            </a:r>
            <a:r>
              <a:rPr lang="en-US" dirty="0" smtClean="0"/>
              <a:t> (D-</a:t>
            </a:r>
            <a:r>
              <a:rPr lang="en-US" dirty="0" err="1" smtClean="0"/>
              <a:t>dimethylcysteine</a:t>
            </a:r>
            <a:r>
              <a:rPr lang="en-US" dirty="0" smtClean="0"/>
              <a:t>) – for copper poisoning in Wilson’s </a:t>
            </a:r>
            <a:r>
              <a:rPr lang="en-US" dirty="0" err="1" smtClean="0"/>
              <a:t>disaease</a:t>
            </a:r>
            <a:r>
              <a:rPr lang="en-US" dirty="0" smtClean="0"/>
              <a:t>, severe rheumatoid arthritis, lead and mercury poisoning as </a:t>
            </a:r>
            <a:r>
              <a:rPr lang="en-US" dirty="0" err="1" smtClean="0"/>
              <a:t>oupatient</a:t>
            </a:r>
            <a:r>
              <a:rPr lang="en-US" dirty="0" smtClean="0"/>
              <a:t>,</a:t>
            </a:r>
          </a:p>
          <a:p>
            <a:r>
              <a:rPr lang="en-US" dirty="0" smtClean="0"/>
              <a:t>2. </a:t>
            </a:r>
            <a:r>
              <a:rPr lang="en-US" dirty="0" err="1" smtClean="0"/>
              <a:t>Deferoxamine</a:t>
            </a:r>
            <a:r>
              <a:rPr lang="en-US" dirty="0" smtClean="0"/>
              <a:t> – for iron poisoning</a:t>
            </a:r>
          </a:p>
          <a:p>
            <a:r>
              <a:rPr lang="en-US" dirty="0" smtClean="0"/>
              <a:t>May also be used for </a:t>
            </a:r>
            <a:r>
              <a:rPr lang="en-US" dirty="0" err="1" smtClean="0"/>
              <a:t>aluminium</a:t>
            </a:r>
            <a:r>
              <a:rPr lang="en-US" dirty="0" smtClean="0"/>
              <a:t> poisoning</a:t>
            </a:r>
          </a:p>
          <a:p>
            <a:r>
              <a:rPr lang="en-US" dirty="0" smtClean="0"/>
              <a:t>3. </a:t>
            </a:r>
            <a:r>
              <a:rPr lang="en-US" dirty="0" err="1" smtClean="0"/>
              <a:t>Deferasirox</a:t>
            </a:r>
            <a:r>
              <a:rPr lang="en-US" dirty="0" smtClean="0"/>
              <a:t> – for  iron poisoning. Used orally</a:t>
            </a:r>
          </a:p>
          <a:p>
            <a:r>
              <a:rPr lang="en-US" dirty="0" smtClean="0"/>
              <a:t>4. Prussian blue (Ferric </a:t>
            </a:r>
            <a:r>
              <a:rPr lang="en-US" dirty="0" err="1" smtClean="0"/>
              <a:t>hexacyanoferrate</a:t>
            </a:r>
            <a:r>
              <a:rPr lang="en-US" dirty="0" smtClean="0"/>
              <a:t>) -</a:t>
            </a:r>
            <a:endParaRPr lang="en-US" dirty="0"/>
          </a:p>
        </p:txBody>
      </p:sp>
    </p:spTree>
    <p:extLst>
      <p:ext uri="{BB962C8B-B14F-4D97-AF65-F5344CB8AC3E}">
        <p14:creationId xmlns:p14="http://schemas.microsoft.com/office/powerpoint/2010/main" val="4266491242"/>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For radioactive cesium(137Cs) and for intoxication with thallium salts.</a:t>
            </a:r>
            <a:endParaRPr lang="en-US" dirty="0"/>
          </a:p>
        </p:txBody>
      </p:sp>
    </p:spTree>
    <p:extLst>
      <p:ext uri="{BB962C8B-B14F-4D97-AF65-F5344CB8AC3E}">
        <p14:creationId xmlns:p14="http://schemas.microsoft.com/office/powerpoint/2010/main" val="40918368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PARACETAMOL POISONING</a:t>
            </a:r>
            <a:endParaRPr lang="sw-KE" dirty="0"/>
          </a:p>
        </p:txBody>
      </p:sp>
      <p:sp>
        <p:nvSpPr>
          <p:cNvPr id="3" name="Content Placeholder 2"/>
          <p:cNvSpPr>
            <a:spLocks noGrp="1"/>
          </p:cNvSpPr>
          <p:nvPr>
            <p:ph idx="1"/>
          </p:nvPr>
        </p:nvSpPr>
        <p:spPr/>
        <p:txBody>
          <a:bodyPr>
            <a:normAutofit fontScale="92500" lnSpcReduction="10000"/>
          </a:bodyPr>
          <a:lstStyle/>
          <a:p>
            <a:r>
              <a:rPr lang="en-US" dirty="0" smtClean="0"/>
              <a:t>Tabs 500mg.</a:t>
            </a:r>
          </a:p>
          <a:p>
            <a:r>
              <a:rPr lang="en-US" dirty="0" smtClean="0"/>
              <a:t>Ingestion of 150mg/kg(10-20g or 15-20 tabs) or more in a single dose, or within 24 hours may cause liver necrosis within 12 hrs, but s/s may not appear till 24-48hrs.  Rarely causes renal tubular necrosis. Nausea /vomiting settle within 24hrs.</a:t>
            </a:r>
          </a:p>
          <a:p>
            <a:r>
              <a:rPr lang="en-US" dirty="0" smtClean="0"/>
              <a:t>Peak plasma levels occur at 4 or more hours</a:t>
            </a:r>
          </a:p>
          <a:p>
            <a:r>
              <a:rPr lang="en-US" dirty="0" smtClean="0"/>
              <a:t>Plasma levels of 150mcg/ml is at risk of liver necrosis. Chronic alcohol intake results in toxicity at lower doses, e.g. 5g/d</a:t>
            </a:r>
            <a:endParaRPr lang="sw-KE"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w-KE"/>
          </a:p>
        </p:txBody>
      </p:sp>
      <p:sp>
        <p:nvSpPr>
          <p:cNvPr id="3" name="Content Placeholder 2"/>
          <p:cNvSpPr>
            <a:spLocks noGrp="1"/>
          </p:cNvSpPr>
          <p:nvPr>
            <p:ph idx="1"/>
          </p:nvPr>
        </p:nvSpPr>
        <p:spPr/>
        <p:txBody>
          <a:bodyPr>
            <a:normAutofit lnSpcReduction="10000"/>
          </a:bodyPr>
          <a:lstStyle/>
          <a:p>
            <a:r>
              <a:rPr lang="en-US" dirty="0" smtClean="0"/>
              <a:t>N-hydroxylation produces N-acetyl </a:t>
            </a:r>
            <a:r>
              <a:rPr lang="en-US" dirty="0" err="1" smtClean="0"/>
              <a:t>benzoquinone</a:t>
            </a:r>
            <a:r>
              <a:rPr lang="en-US" dirty="0" smtClean="0"/>
              <a:t>, a reactive metabolite, reacts with </a:t>
            </a:r>
            <a:r>
              <a:rPr lang="en-US" dirty="0" err="1" smtClean="0"/>
              <a:t>sulfhydryl</a:t>
            </a:r>
            <a:r>
              <a:rPr lang="en-US" dirty="0" smtClean="0"/>
              <a:t> groups in proteins. Glutathione normally </a:t>
            </a:r>
            <a:r>
              <a:rPr lang="en-US" dirty="0" err="1" smtClean="0"/>
              <a:t>neutrolizes</a:t>
            </a:r>
            <a:r>
              <a:rPr lang="en-US" dirty="0" smtClean="0"/>
              <a:t> small quantities. If a lot, its overcome.</a:t>
            </a:r>
          </a:p>
          <a:p>
            <a:r>
              <a:rPr lang="en-US" dirty="0" smtClean="0"/>
              <a:t>Liver damage is maximal at 3-4 days after ingestion and may lead to encephalopathy, hemorrhage, hypoglycemia, cerebral edema and death. They should all be admitted.</a:t>
            </a:r>
            <a:endParaRPr lang="sw-KE"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sw-KE" dirty="0"/>
          </a:p>
        </p:txBody>
      </p:sp>
      <p:sp>
        <p:nvSpPr>
          <p:cNvPr id="3" name="Content Placeholder 2"/>
          <p:cNvSpPr>
            <a:spLocks noGrp="1"/>
          </p:cNvSpPr>
          <p:nvPr>
            <p:ph idx="1"/>
          </p:nvPr>
        </p:nvSpPr>
        <p:spPr/>
        <p:txBody>
          <a:bodyPr/>
          <a:lstStyle/>
          <a:p>
            <a:r>
              <a:rPr lang="en-US" dirty="0" smtClean="0"/>
              <a:t>Start treatment immediately if 4 hour level &gt;150mcg/ml. Doubtful value if started at &gt;12 hours</a:t>
            </a:r>
          </a:p>
          <a:p>
            <a:r>
              <a:rPr lang="en-US" dirty="0" smtClean="0"/>
              <a:t>1. Remove drug – emesis, gastric lavage, activated charcoal</a:t>
            </a:r>
          </a:p>
          <a:p>
            <a:r>
              <a:rPr lang="en-US" dirty="0" smtClean="0"/>
              <a:t>2. Specific antidote – </a:t>
            </a:r>
            <a:r>
              <a:rPr lang="en-US" dirty="0" err="1" smtClean="0"/>
              <a:t>acetylcysteine</a:t>
            </a:r>
            <a:r>
              <a:rPr lang="en-US" dirty="0" smtClean="0"/>
              <a:t>(</a:t>
            </a:r>
            <a:r>
              <a:rPr lang="en-US" dirty="0" err="1" smtClean="0"/>
              <a:t>pervolex</a:t>
            </a:r>
            <a:r>
              <a:rPr lang="en-US" dirty="0" smtClean="0"/>
              <a:t>)</a:t>
            </a:r>
          </a:p>
          <a:p>
            <a:r>
              <a:rPr lang="en-US" dirty="0" smtClean="0"/>
              <a:t>A)140mg/kg orally of a 20% solution diluted to 5% in fruit juice or soda as a loading dose.</a:t>
            </a:r>
            <a:endParaRPr lang="sw-KE"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w-KE"/>
          </a:p>
        </p:txBody>
      </p:sp>
      <p:sp>
        <p:nvSpPr>
          <p:cNvPr id="3" name="Content Placeholder 2"/>
          <p:cNvSpPr>
            <a:spLocks noGrp="1"/>
          </p:cNvSpPr>
          <p:nvPr>
            <p:ph idx="1"/>
          </p:nvPr>
        </p:nvSpPr>
        <p:spPr/>
        <p:txBody>
          <a:bodyPr>
            <a:normAutofit lnSpcReduction="10000"/>
          </a:bodyPr>
          <a:lstStyle/>
          <a:p>
            <a:r>
              <a:rPr lang="en-US" dirty="0" smtClean="0"/>
              <a:t>Then 70mg/kg orally 4 hourly for 3 days or until </a:t>
            </a:r>
            <a:r>
              <a:rPr lang="en-US" dirty="0" err="1" smtClean="0"/>
              <a:t>paracetamol</a:t>
            </a:r>
            <a:r>
              <a:rPr lang="en-US" dirty="0" smtClean="0"/>
              <a:t> levels are 0.</a:t>
            </a:r>
          </a:p>
          <a:p>
            <a:r>
              <a:rPr lang="en-US" dirty="0" smtClean="0"/>
              <a:t>If dose vomited within one hour, repeat. If vomiting persists, NG tube or duodenal tube, with or without anti-emetics</a:t>
            </a:r>
          </a:p>
          <a:p>
            <a:r>
              <a:rPr lang="en-US" dirty="0" smtClean="0"/>
              <a:t>B) IV </a:t>
            </a:r>
            <a:r>
              <a:rPr lang="en-US" dirty="0" err="1" smtClean="0"/>
              <a:t>acetylcysteine</a:t>
            </a:r>
            <a:r>
              <a:rPr lang="en-US" dirty="0" smtClean="0"/>
              <a:t> – in glucose solution. 150mg/kg in 200mls over 15mins, then 50mg/kg in 500mls, over 4 hours, then 100mg/kg in 1000mls over 6hrs.</a:t>
            </a:r>
            <a:endParaRPr lang="sw-KE"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w-KE"/>
          </a:p>
        </p:txBody>
      </p:sp>
      <p:sp>
        <p:nvSpPr>
          <p:cNvPr id="3" name="Content Placeholder 2"/>
          <p:cNvSpPr>
            <a:spLocks noGrp="1"/>
          </p:cNvSpPr>
          <p:nvPr>
            <p:ph idx="1"/>
          </p:nvPr>
        </p:nvSpPr>
        <p:spPr/>
        <p:txBody>
          <a:bodyPr/>
          <a:lstStyle/>
          <a:p>
            <a:r>
              <a:rPr lang="en-US" dirty="0" smtClean="0"/>
              <a:t>C) </a:t>
            </a:r>
            <a:r>
              <a:rPr lang="en-US" dirty="0" err="1" smtClean="0"/>
              <a:t>Methionine</a:t>
            </a:r>
            <a:r>
              <a:rPr lang="en-US" dirty="0" smtClean="0"/>
              <a:t> – 2.5gm orally within 12 hours, repeat 4 hourly for 3 doses.</a:t>
            </a:r>
            <a:endParaRPr lang="sw-KE"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SALICYLATES POISONING</a:t>
            </a:r>
            <a:endParaRPr lang="sw-KE" dirty="0"/>
          </a:p>
        </p:txBody>
      </p:sp>
      <p:sp>
        <p:nvSpPr>
          <p:cNvPr id="3" name="Content Placeholder 2"/>
          <p:cNvSpPr>
            <a:spLocks noGrp="1"/>
          </p:cNvSpPr>
          <p:nvPr>
            <p:ph idx="1"/>
          </p:nvPr>
        </p:nvSpPr>
        <p:spPr/>
        <p:txBody>
          <a:bodyPr/>
          <a:lstStyle/>
          <a:p>
            <a:r>
              <a:rPr lang="en-US" dirty="0" smtClean="0"/>
              <a:t>Most commonly due to ASA poisoning.</a:t>
            </a:r>
          </a:p>
          <a:p>
            <a:r>
              <a:rPr lang="en-US" dirty="0" smtClean="0"/>
              <a:t>Patient presents with:</a:t>
            </a:r>
          </a:p>
          <a:p>
            <a:r>
              <a:rPr lang="en-US" dirty="0" smtClean="0"/>
              <a:t>Acid base disturbances</a:t>
            </a:r>
          </a:p>
          <a:p>
            <a:r>
              <a:rPr lang="en-US" dirty="0" err="1" smtClean="0"/>
              <a:t>Hypoprothrombinemia</a:t>
            </a:r>
            <a:endParaRPr lang="en-US" dirty="0" smtClean="0"/>
          </a:p>
          <a:p>
            <a:r>
              <a:rPr lang="en-US" dirty="0" smtClean="0"/>
              <a:t>Hyperthermia</a:t>
            </a:r>
          </a:p>
          <a:p>
            <a:r>
              <a:rPr lang="en-US" dirty="0" smtClean="0"/>
              <a:t>Pulmonary/cerebral edema and GE</a:t>
            </a:r>
          </a:p>
          <a:p>
            <a:r>
              <a:rPr lang="en-US" dirty="0" smtClean="0"/>
              <a:t>Acid base balances the most dangerous.</a:t>
            </a:r>
            <a:endParaRPr lang="sw-KE"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w-KE"/>
          </a:p>
        </p:txBody>
      </p:sp>
      <p:sp>
        <p:nvSpPr>
          <p:cNvPr id="3" name="Content Placeholder 2"/>
          <p:cNvSpPr>
            <a:spLocks noGrp="1"/>
          </p:cNvSpPr>
          <p:nvPr>
            <p:ph idx="1"/>
          </p:nvPr>
        </p:nvSpPr>
        <p:spPr/>
        <p:txBody>
          <a:bodyPr>
            <a:normAutofit/>
          </a:bodyPr>
          <a:lstStyle/>
          <a:p>
            <a:r>
              <a:rPr lang="en-US" dirty="0" smtClean="0"/>
              <a:t>Respiratory alkalosis first, later metabolic acidosis.</a:t>
            </a:r>
          </a:p>
          <a:p>
            <a:r>
              <a:rPr lang="en-US" dirty="0" smtClean="0"/>
              <a:t>In severe poisoning, levels 100mg/dl. MLD 150 mg/kg. It stimulates respiratory centre, interferes with carbohydrate metabolism which results in accumulation of fixed acids and </a:t>
            </a:r>
            <a:r>
              <a:rPr lang="en-US" dirty="0" err="1" smtClean="0"/>
              <a:t>ketones</a:t>
            </a:r>
            <a:endParaRPr lang="en-US" dirty="0" smtClean="0"/>
          </a:p>
          <a:p>
            <a:r>
              <a:rPr lang="en-US" dirty="0" smtClean="0"/>
              <a:t>Diagnosis depends on determination of :</a:t>
            </a:r>
            <a:endParaRPr lang="sw-KE"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DIAGNOSIS</a:t>
            </a:r>
            <a:endParaRPr lang="sw-KE" dirty="0"/>
          </a:p>
        </p:txBody>
      </p:sp>
      <p:sp>
        <p:nvSpPr>
          <p:cNvPr id="3" name="Content Placeholder 2"/>
          <p:cNvSpPr>
            <a:spLocks noGrp="1"/>
          </p:cNvSpPr>
          <p:nvPr>
            <p:ph idx="1"/>
          </p:nvPr>
        </p:nvSpPr>
        <p:spPr/>
        <p:txBody>
          <a:bodyPr/>
          <a:lstStyle/>
          <a:p>
            <a:r>
              <a:rPr lang="en-US" dirty="0" smtClean="0"/>
              <a:t>3 categories</a:t>
            </a:r>
          </a:p>
          <a:p>
            <a:r>
              <a:rPr lang="en-US" dirty="0" smtClean="0"/>
              <a:t>Exposure to known poison</a:t>
            </a:r>
          </a:p>
          <a:p>
            <a:r>
              <a:rPr lang="en-US" dirty="0" smtClean="0"/>
              <a:t>Exposure to unknown substance</a:t>
            </a:r>
          </a:p>
          <a:p>
            <a:r>
              <a:rPr lang="en-US" dirty="0" smtClean="0"/>
              <a:t>Disease of unknown cause and poisoning is a differential</a:t>
            </a:r>
          </a:p>
          <a:p>
            <a:r>
              <a:rPr lang="en-US" dirty="0" smtClean="0"/>
              <a:t>3 steps to diagnosis:</a:t>
            </a:r>
          </a:p>
          <a:p>
            <a:r>
              <a:rPr lang="en-US" dirty="0" smtClean="0"/>
              <a:t>Question patient, relatives, room mate, co-workers</a:t>
            </a:r>
            <a:endParaRPr lang="sw-KE"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w-KE"/>
          </a:p>
        </p:txBody>
      </p:sp>
      <p:sp>
        <p:nvSpPr>
          <p:cNvPr id="3" name="Content Placeholder 2"/>
          <p:cNvSpPr>
            <a:spLocks noGrp="1"/>
          </p:cNvSpPr>
          <p:nvPr>
            <p:ph idx="1"/>
          </p:nvPr>
        </p:nvSpPr>
        <p:spPr/>
        <p:txBody>
          <a:bodyPr/>
          <a:lstStyle/>
          <a:p>
            <a:r>
              <a:rPr lang="en-US" dirty="0" smtClean="0"/>
              <a:t>Serum CO2, K, Na, </a:t>
            </a:r>
            <a:r>
              <a:rPr lang="en-US" dirty="0" err="1" smtClean="0"/>
              <a:t>Cl</a:t>
            </a:r>
            <a:r>
              <a:rPr lang="en-US" dirty="0" smtClean="0"/>
              <a:t> and arterial </a:t>
            </a:r>
            <a:r>
              <a:rPr lang="en-US" dirty="0" err="1" smtClean="0"/>
              <a:t>pH.</a:t>
            </a:r>
            <a:r>
              <a:rPr lang="en-US" dirty="0" smtClean="0"/>
              <a:t> Na and K are low.</a:t>
            </a:r>
          </a:p>
          <a:p>
            <a:r>
              <a:rPr lang="en-US" dirty="0" smtClean="0"/>
              <a:t>False positive tests seen with </a:t>
            </a:r>
            <a:r>
              <a:rPr lang="en-US" dirty="0" err="1" smtClean="0"/>
              <a:t>ketonuria</a:t>
            </a:r>
            <a:r>
              <a:rPr lang="en-US" dirty="0" smtClean="0"/>
              <a:t>, </a:t>
            </a:r>
            <a:r>
              <a:rPr lang="en-US" dirty="0" err="1" smtClean="0"/>
              <a:t>glycosuria</a:t>
            </a:r>
            <a:r>
              <a:rPr lang="en-US" dirty="0" smtClean="0"/>
              <a:t>. Ferric chloride test (</a:t>
            </a:r>
            <a:r>
              <a:rPr lang="en-US" dirty="0" err="1" smtClean="0"/>
              <a:t>Phenistix</a:t>
            </a:r>
            <a:r>
              <a:rPr lang="en-US" dirty="0" smtClean="0"/>
              <a:t> test) helps to tell.</a:t>
            </a:r>
          </a:p>
          <a:p>
            <a:r>
              <a:rPr lang="en-US" dirty="0" smtClean="0"/>
              <a:t>PTI may be prolonged.</a:t>
            </a:r>
            <a:endParaRPr lang="sw-KE"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Chronic poisoning</a:t>
            </a:r>
            <a:endParaRPr lang="sw-KE" dirty="0"/>
          </a:p>
        </p:txBody>
      </p:sp>
      <p:sp>
        <p:nvSpPr>
          <p:cNvPr id="3" name="Content Placeholder 2"/>
          <p:cNvSpPr>
            <a:spLocks noGrp="1"/>
          </p:cNvSpPr>
          <p:nvPr>
            <p:ph idx="1"/>
          </p:nvPr>
        </p:nvSpPr>
        <p:spPr/>
        <p:txBody>
          <a:bodyPr/>
          <a:lstStyle/>
          <a:p>
            <a:r>
              <a:rPr lang="en-US" dirty="0" smtClean="0"/>
              <a:t>Clinically presents:</a:t>
            </a:r>
          </a:p>
          <a:p>
            <a:r>
              <a:rPr lang="en-US" dirty="0" smtClean="0"/>
              <a:t>With a history of ASA ingestion</a:t>
            </a:r>
          </a:p>
          <a:p>
            <a:r>
              <a:rPr lang="en-US" dirty="0" smtClean="0"/>
              <a:t>Hyperpnoea, hyperthermia, tinnitus, vomiting, dehydration, spontaneous bleeding, convulsions, pulmonary edema, uremia, coma</a:t>
            </a:r>
            <a:endParaRPr lang="sw-KE"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sw-KE" dirty="0"/>
          </a:p>
        </p:txBody>
      </p:sp>
      <p:sp>
        <p:nvSpPr>
          <p:cNvPr id="3" name="Content Placeholder 2"/>
          <p:cNvSpPr>
            <a:spLocks noGrp="1"/>
          </p:cNvSpPr>
          <p:nvPr>
            <p:ph idx="1"/>
          </p:nvPr>
        </p:nvSpPr>
        <p:spPr/>
        <p:txBody>
          <a:bodyPr/>
          <a:lstStyle/>
          <a:p>
            <a:r>
              <a:rPr lang="en-US" dirty="0" smtClean="0"/>
              <a:t>1. Emergency</a:t>
            </a:r>
          </a:p>
          <a:p>
            <a:r>
              <a:rPr lang="en-US" dirty="0" smtClean="0"/>
              <a:t>Induce emesis</a:t>
            </a:r>
          </a:p>
          <a:p>
            <a:r>
              <a:rPr lang="en-US" dirty="0" smtClean="0"/>
              <a:t>Gastric lavage, 2-4litres water plus activated charcoal, </a:t>
            </a:r>
          </a:p>
          <a:p>
            <a:r>
              <a:rPr lang="en-US" dirty="0" smtClean="0"/>
              <a:t>Activated charcoal</a:t>
            </a:r>
          </a:p>
          <a:p>
            <a:r>
              <a:rPr lang="en-US" dirty="0" err="1" smtClean="0"/>
              <a:t>Carthasis</a:t>
            </a:r>
            <a:endParaRPr lang="en-US" dirty="0" smtClean="0"/>
          </a:p>
          <a:p>
            <a:r>
              <a:rPr lang="en-US" dirty="0" smtClean="0"/>
              <a:t>2. General measures </a:t>
            </a:r>
            <a:endParaRPr lang="sw-KE"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w-KE"/>
          </a:p>
        </p:txBody>
      </p:sp>
      <p:sp>
        <p:nvSpPr>
          <p:cNvPr id="3" name="Content Placeholder 2"/>
          <p:cNvSpPr>
            <a:spLocks noGrp="1"/>
          </p:cNvSpPr>
          <p:nvPr>
            <p:ph idx="1"/>
          </p:nvPr>
        </p:nvSpPr>
        <p:spPr/>
        <p:txBody>
          <a:bodyPr/>
          <a:lstStyle/>
          <a:p>
            <a:r>
              <a:rPr lang="en-US" dirty="0" smtClean="0"/>
              <a:t>Hydration in first hour- 400ml/m</a:t>
            </a:r>
            <a:r>
              <a:rPr lang="en-US" baseline="30000" dirty="0" smtClean="0"/>
              <a:t>2</a:t>
            </a:r>
            <a:r>
              <a:rPr lang="en-US" dirty="0" smtClean="0"/>
              <a:t> . IV fluids prepared thus:</a:t>
            </a:r>
          </a:p>
          <a:p>
            <a:r>
              <a:rPr lang="en-US" dirty="0" smtClean="0"/>
              <a:t>To each </a:t>
            </a:r>
            <a:r>
              <a:rPr lang="en-US" dirty="0" err="1" smtClean="0"/>
              <a:t>litre</a:t>
            </a:r>
            <a:r>
              <a:rPr lang="en-US" dirty="0" smtClean="0"/>
              <a:t> of 5% dextrose add 50 </a:t>
            </a:r>
            <a:r>
              <a:rPr lang="en-US" dirty="0" err="1" smtClean="0"/>
              <a:t>meq</a:t>
            </a:r>
            <a:r>
              <a:rPr lang="en-US" dirty="0" smtClean="0"/>
              <a:t> </a:t>
            </a:r>
            <a:r>
              <a:rPr lang="en-US" dirty="0" err="1" smtClean="0"/>
              <a:t>NaCl</a:t>
            </a:r>
            <a:r>
              <a:rPr lang="en-US" dirty="0" smtClean="0"/>
              <a:t>(17mls of 3 </a:t>
            </a:r>
            <a:r>
              <a:rPr lang="en-US" dirty="0" err="1" smtClean="0"/>
              <a:t>meq</a:t>
            </a:r>
            <a:r>
              <a:rPr lang="en-US" dirty="0" smtClean="0"/>
              <a:t>/ml and 25 </a:t>
            </a:r>
            <a:r>
              <a:rPr lang="en-US" dirty="0" err="1" smtClean="0"/>
              <a:t>meq</a:t>
            </a:r>
            <a:r>
              <a:rPr lang="en-US" dirty="0" smtClean="0"/>
              <a:t> NaHCO3 ( 28mls of 7.5%).</a:t>
            </a:r>
          </a:p>
          <a:p>
            <a:r>
              <a:rPr lang="en-US" dirty="0" smtClean="0"/>
              <a:t>Then modify according to electrolyte needs. Maintain urine flow of 100-200ml/hr.</a:t>
            </a:r>
          </a:p>
          <a:p>
            <a:r>
              <a:rPr lang="en-US" dirty="0" smtClean="0"/>
              <a:t>K deficit correct by giving K orally or IV</a:t>
            </a:r>
            <a:endParaRPr lang="sw-KE"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w-KE"/>
          </a:p>
        </p:txBody>
      </p:sp>
      <p:sp>
        <p:nvSpPr>
          <p:cNvPr id="3" name="Content Placeholder 2"/>
          <p:cNvSpPr>
            <a:spLocks noGrp="1"/>
          </p:cNvSpPr>
          <p:nvPr>
            <p:ph idx="1"/>
          </p:nvPr>
        </p:nvSpPr>
        <p:spPr/>
        <p:txBody>
          <a:bodyPr/>
          <a:lstStyle/>
          <a:p>
            <a:r>
              <a:rPr lang="en-US" dirty="0" err="1" smtClean="0"/>
              <a:t>Vit</a:t>
            </a:r>
            <a:r>
              <a:rPr lang="en-US" dirty="0" smtClean="0"/>
              <a:t> K 0.1 mg/kg stat IM</a:t>
            </a:r>
          </a:p>
          <a:p>
            <a:r>
              <a:rPr lang="en-US" dirty="0" smtClean="0"/>
              <a:t>Cold water sponge baths if fever high</a:t>
            </a:r>
          </a:p>
          <a:p>
            <a:r>
              <a:rPr lang="en-US" dirty="0" err="1" smtClean="0"/>
              <a:t>Hemodialysis</a:t>
            </a:r>
            <a:r>
              <a:rPr lang="en-US" dirty="0" smtClean="0"/>
              <a:t> if critically ill, with high serum </a:t>
            </a:r>
            <a:r>
              <a:rPr lang="en-US" dirty="0" err="1" smtClean="0"/>
              <a:t>salicylates</a:t>
            </a:r>
            <a:r>
              <a:rPr lang="en-US" dirty="0" smtClean="0"/>
              <a:t>, intractable acidosis or electrolyte abnormalities, persistent convulsions or renal failure.</a:t>
            </a:r>
            <a:endParaRPr lang="sw-KE"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CARBON MONOXIDE POISONING</a:t>
            </a:r>
            <a:endParaRPr lang="sw-KE" dirty="0"/>
          </a:p>
        </p:txBody>
      </p:sp>
      <p:sp>
        <p:nvSpPr>
          <p:cNvPr id="3" name="Content Placeholder 2"/>
          <p:cNvSpPr>
            <a:spLocks noGrp="1"/>
          </p:cNvSpPr>
          <p:nvPr>
            <p:ph idx="1"/>
          </p:nvPr>
        </p:nvSpPr>
        <p:spPr/>
        <p:txBody>
          <a:bodyPr/>
          <a:lstStyle/>
          <a:p>
            <a:r>
              <a:rPr lang="en-US" dirty="0" smtClean="0"/>
              <a:t>Hemoglobin more avidly binds to CO than oxygen, producing </a:t>
            </a:r>
            <a:r>
              <a:rPr lang="en-US" dirty="0" err="1" smtClean="0"/>
              <a:t>carboxyhemoglobin</a:t>
            </a:r>
            <a:r>
              <a:rPr lang="en-US" dirty="0" smtClean="0"/>
              <a:t>. Tissues are robbed of oxygen, presents as a state of tissue hypoxia.</a:t>
            </a:r>
            <a:endParaRPr lang="sw-KE"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sw-KE" dirty="0"/>
          </a:p>
        </p:txBody>
      </p:sp>
      <p:sp>
        <p:nvSpPr>
          <p:cNvPr id="3" name="Content Placeholder 2"/>
          <p:cNvSpPr>
            <a:spLocks noGrp="1"/>
          </p:cNvSpPr>
          <p:nvPr>
            <p:ph idx="1"/>
          </p:nvPr>
        </p:nvSpPr>
        <p:spPr/>
        <p:txBody>
          <a:bodyPr>
            <a:normAutofit fontScale="92500" lnSpcReduction="10000"/>
          </a:bodyPr>
          <a:lstStyle/>
          <a:p>
            <a:r>
              <a:rPr lang="en-US" dirty="0" smtClean="0"/>
              <a:t>1. Removal  of contamination</a:t>
            </a:r>
          </a:p>
          <a:p>
            <a:r>
              <a:rPr lang="en-US" dirty="0" smtClean="0"/>
              <a:t>2. 100% oxygen</a:t>
            </a:r>
          </a:p>
          <a:p>
            <a:r>
              <a:rPr lang="en-US" dirty="0" smtClean="0"/>
              <a:t>3. Hyperbaric oxygen</a:t>
            </a:r>
          </a:p>
          <a:p>
            <a:r>
              <a:rPr lang="en-US" dirty="0" smtClean="0"/>
              <a:t>4. Artificial respiration given as necessary</a:t>
            </a:r>
          </a:p>
          <a:p>
            <a:pPr>
              <a:buNone/>
            </a:pPr>
            <a:r>
              <a:rPr lang="en-US" dirty="0" smtClean="0"/>
              <a:t>And continued till spontaneous breathing starts or stopped only if persistent and efficient treatment of cardiac arrest has failed.</a:t>
            </a:r>
          </a:p>
          <a:p>
            <a:pPr>
              <a:buNone/>
            </a:pPr>
            <a:r>
              <a:rPr lang="en-US" dirty="0" smtClean="0"/>
              <a:t>Admit as complications may arise after a delay of hours  days.</a:t>
            </a:r>
            <a:endParaRPr lang="sw-KE"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w-KE"/>
          </a:p>
        </p:txBody>
      </p:sp>
      <p:sp>
        <p:nvSpPr>
          <p:cNvPr id="3" name="Content Placeholder 2"/>
          <p:cNvSpPr>
            <a:spLocks noGrp="1"/>
          </p:cNvSpPr>
          <p:nvPr>
            <p:ph idx="1"/>
          </p:nvPr>
        </p:nvSpPr>
        <p:spPr/>
        <p:txBody>
          <a:bodyPr/>
          <a:lstStyle/>
          <a:p>
            <a:r>
              <a:rPr lang="en-US" dirty="0" smtClean="0"/>
              <a:t>Hyperbaric oxygen given if patient </a:t>
            </a:r>
            <a:r>
              <a:rPr lang="en-US" dirty="0" err="1" smtClean="0"/>
              <a:t>unconcious</a:t>
            </a:r>
            <a:r>
              <a:rPr lang="en-US" dirty="0" smtClean="0"/>
              <a:t> or if blood </a:t>
            </a:r>
            <a:r>
              <a:rPr lang="en-US" dirty="0" err="1" smtClean="0"/>
              <a:t>carboxyhemoglobin</a:t>
            </a:r>
            <a:r>
              <a:rPr lang="en-US" dirty="0" smtClean="0"/>
              <a:t> is over 40%</a:t>
            </a:r>
          </a:p>
          <a:p>
            <a:r>
              <a:rPr lang="en-US" dirty="0" err="1" smtClean="0"/>
              <a:t>Mannitol</a:t>
            </a:r>
            <a:r>
              <a:rPr lang="en-US" dirty="0" smtClean="0"/>
              <a:t> is used in brain edema</a:t>
            </a:r>
            <a:endParaRPr lang="sw-KE"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CYANIDE POISONING</a:t>
            </a:r>
            <a:endParaRPr lang="sw-KE" dirty="0"/>
          </a:p>
        </p:txBody>
      </p:sp>
      <p:sp>
        <p:nvSpPr>
          <p:cNvPr id="3" name="Content Placeholder 2"/>
          <p:cNvSpPr>
            <a:spLocks noGrp="1"/>
          </p:cNvSpPr>
          <p:nvPr>
            <p:ph idx="1"/>
          </p:nvPr>
        </p:nvSpPr>
        <p:spPr/>
        <p:txBody>
          <a:bodyPr/>
          <a:lstStyle/>
          <a:p>
            <a:r>
              <a:rPr lang="en-US" dirty="0" smtClean="0"/>
              <a:t>Cyanide is hydrocyanic acid. It causes death by inactivating the respiratory enzymes, preventing oxygen utilization by tissues.</a:t>
            </a:r>
          </a:p>
          <a:p>
            <a:r>
              <a:rPr lang="en-US" dirty="0" smtClean="0"/>
              <a:t> Patient presents with cyanosis, asphyxia and odor of bitter almonds in breathe, lavage fluid or vomitus is diagnostic.</a:t>
            </a:r>
          </a:p>
          <a:p>
            <a:r>
              <a:rPr lang="en-US" dirty="0" smtClean="0"/>
              <a:t>Respiration is first stimulated then depressed. A marked drop in BP may occur. MLD 0.05g.</a:t>
            </a:r>
            <a:endParaRPr lang="sw-KE"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sw-KE" dirty="0"/>
          </a:p>
        </p:txBody>
      </p:sp>
      <p:sp>
        <p:nvSpPr>
          <p:cNvPr id="3" name="Content Placeholder 2"/>
          <p:cNvSpPr>
            <a:spLocks noGrp="1"/>
          </p:cNvSpPr>
          <p:nvPr>
            <p:ph idx="1"/>
          </p:nvPr>
        </p:nvSpPr>
        <p:spPr/>
        <p:txBody>
          <a:bodyPr/>
          <a:lstStyle/>
          <a:p>
            <a:r>
              <a:rPr lang="en-US" dirty="0" smtClean="0"/>
              <a:t>1. Emergency – act quickly</a:t>
            </a:r>
          </a:p>
          <a:p>
            <a:r>
              <a:rPr lang="en-US" dirty="0" smtClean="0"/>
              <a:t>Give nitrites to form </a:t>
            </a:r>
            <a:r>
              <a:rPr lang="en-US" dirty="0" err="1" smtClean="0"/>
              <a:t>methemoglobin</a:t>
            </a:r>
            <a:r>
              <a:rPr lang="en-US" dirty="0" smtClean="0"/>
              <a:t>. Amyl nitrite inhalations for 15-30 seconds every 2 minutes till IV antidote given. </a:t>
            </a:r>
            <a:r>
              <a:rPr lang="en-US" dirty="0" err="1" smtClean="0"/>
              <a:t>Methemoglobin</a:t>
            </a:r>
            <a:r>
              <a:rPr lang="en-US" dirty="0" smtClean="0"/>
              <a:t> plus cyanide forms less toxic </a:t>
            </a:r>
            <a:r>
              <a:rPr lang="en-US" dirty="0" err="1" smtClean="0"/>
              <a:t>cyanmethemoglobin</a:t>
            </a:r>
            <a:r>
              <a:rPr lang="en-US" dirty="0" smtClean="0"/>
              <a:t>.</a:t>
            </a:r>
          </a:p>
          <a:p>
            <a:r>
              <a:rPr lang="en-US" dirty="0" smtClean="0"/>
              <a:t>Then give Na nitrite followed by </a:t>
            </a:r>
            <a:r>
              <a:rPr lang="en-US" dirty="0" err="1" smtClean="0"/>
              <a:t>thiosulfate</a:t>
            </a:r>
            <a:r>
              <a:rPr lang="en-US" dirty="0" smtClean="0"/>
              <a:t>. Converts cyanide to </a:t>
            </a:r>
            <a:r>
              <a:rPr lang="en-US" dirty="0" err="1" smtClean="0"/>
              <a:t>thiocyanate</a:t>
            </a:r>
            <a:endParaRPr lang="sw-KE"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w-KE"/>
          </a:p>
        </p:txBody>
      </p:sp>
      <p:sp>
        <p:nvSpPr>
          <p:cNvPr id="3" name="Content Placeholder 2"/>
          <p:cNvSpPr>
            <a:spLocks noGrp="1"/>
          </p:cNvSpPr>
          <p:nvPr>
            <p:ph idx="1"/>
          </p:nvPr>
        </p:nvSpPr>
        <p:spPr/>
        <p:txBody>
          <a:bodyPr/>
          <a:lstStyle/>
          <a:p>
            <a:r>
              <a:rPr lang="en-US" dirty="0" smtClean="0"/>
              <a:t>Physical examination</a:t>
            </a:r>
          </a:p>
          <a:p>
            <a:r>
              <a:rPr lang="en-US" dirty="0" smtClean="0"/>
              <a:t>Take samples for evaluation and identification of poison</a:t>
            </a:r>
          </a:p>
          <a:p>
            <a:r>
              <a:rPr lang="en-US" dirty="0" smtClean="0"/>
              <a:t> </a:t>
            </a:r>
            <a:endParaRPr lang="sw-KE"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w-KE"/>
          </a:p>
        </p:txBody>
      </p:sp>
      <p:sp>
        <p:nvSpPr>
          <p:cNvPr id="3" name="Content Placeholder 2"/>
          <p:cNvSpPr>
            <a:spLocks noGrp="1"/>
          </p:cNvSpPr>
          <p:nvPr>
            <p:ph idx="1"/>
          </p:nvPr>
        </p:nvSpPr>
        <p:spPr/>
        <p:txBody>
          <a:bodyPr/>
          <a:lstStyle/>
          <a:p>
            <a:r>
              <a:rPr lang="en-US" dirty="0" smtClean="0"/>
              <a:t>A) poisoning by inhalation</a:t>
            </a:r>
          </a:p>
          <a:p>
            <a:r>
              <a:rPr lang="en-US" dirty="0" smtClean="0"/>
              <a:t>Place patient in open air in recumbent position. </a:t>
            </a:r>
          </a:p>
          <a:p>
            <a:r>
              <a:rPr lang="en-US" dirty="0" smtClean="0"/>
              <a:t>Remove contaminated clothes.</a:t>
            </a:r>
          </a:p>
          <a:p>
            <a:r>
              <a:rPr lang="en-US" dirty="0" smtClean="0"/>
              <a:t> Give artificial respiration</a:t>
            </a:r>
          </a:p>
          <a:p>
            <a:r>
              <a:rPr lang="en-US" dirty="0" smtClean="0"/>
              <a:t>B) Poisoning by ingestion</a:t>
            </a:r>
          </a:p>
          <a:p>
            <a:r>
              <a:rPr lang="en-US" dirty="0" smtClean="0"/>
              <a:t>Induce vomiting by fingers down the throat. Don’t wait, death may occur in minutes</a:t>
            </a:r>
            <a:endParaRPr lang="sw-KE"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w-KE"/>
          </a:p>
        </p:txBody>
      </p:sp>
      <p:sp>
        <p:nvSpPr>
          <p:cNvPr id="3" name="Content Placeholder 2"/>
          <p:cNvSpPr>
            <a:spLocks noGrp="1"/>
          </p:cNvSpPr>
          <p:nvPr>
            <p:ph idx="1"/>
          </p:nvPr>
        </p:nvSpPr>
        <p:spPr/>
        <p:txBody>
          <a:bodyPr>
            <a:normAutofit lnSpcReduction="10000"/>
          </a:bodyPr>
          <a:lstStyle/>
          <a:p>
            <a:r>
              <a:rPr lang="en-US" dirty="0" smtClean="0"/>
              <a:t>2. Antidote- sodium nitrite, </a:t>
            </a:r>
            <a:r>
              <a:rPr lang="en-US" dirty="0" err="1" smtClean="0"/>
              <a:t>dicobalt</a:t>
            </a:r>
            <a:r>
              <a:rPr lang="en-US" dirty="0" smtClean="0"/>
              <a:t> </a:t>
            </a:r>
            <a:r>
              <a:rPr lang="en-US" dirty="0" err="1" smtClean="0"/>
              <a:t>edetate</a:t>
            </a:r>
            <a:r>
              <a:rPr lang="en-US" dirty="0" smtClean="0"/>
              <a:t> or </a:t>
            </a:r>
            <a:r>
              <a:rPr lang="en-US" dirty="0" err="1" smtClean="0"/>
              <a:t>hydoxocobalamine</a:t>
            </a:r>
            <a:r>
              <a:rPr lang="en-US" dirty="0" smtClean="0"/>
              <a:t>.</a:t>
            </a:r>
          </a:p>
          <a:p>
            <a:r>
              <a:rPr lang="en-US" dirty="0" smtClean="0"/>
              <a:t>At </a:t>
            </a:r>
            <a:r>
              <a:rPr lang="en-US" dirty="0" err="1" smtClean="0"/>
              <a:t>Hb</a:t>
            </a:r>
            <a:r>
              <a:rPr lang="en-US" dirty="0" smtClean="0"/>
              <a:t> 14g/dl- give 0.4 ml/kg of 3% sodium nitrite IV and 1-2 </a:t>
            </a:r>
            <a:r>
              <a:rPr lang="en-US" dirty="0" err="1" smtClean="0"/>
              <a:t>mls</a:t>
            </a:r>
            <a:r>
              <a:rPr lang="en-US" dirty="0" smtClean="0"/>
              <a:t>/kg of sodium </a:t>
            </a:r>
            <a:r>
              <a:rPr lang="en-US" dirty="0" err="1" smtClean="0"/>
              <a:t>thiosulfate</a:t>
            </a:r>
            <a:r>
              <a:rPr lang="en-US" dirty="0" smtClean="0"/>
              <a:t> IV ( or 25mls of 50% sol. In water over 10 min)</a:t>
            </a:r>
          </a:p>
          <a:p>
            <a:r>
              <a:rPr lang="en-US" dirty="0" smtClean="0"/>
              <a:t>At lower </a:t>
            </a:r>
            <a:r>
              <a:rPr lang="en-US" dirty="0" err="1" smtClean="0"/>
              <a:t>Hbs</a:t>
            </a:r>
            <a:r>
              <a:rPr lang="en-US" dirty="0" smtClean="0"/>
              <a:t> reduce drug dose in exact proportion</a:t>
            </a:r>
          </a:p>
          <a:p>
            <a:r>
              <a:rPr lang="en-US" dirty="0" smtClean="0"/>
              <a:t>Further administration of Na nitrite should not produce </a:t>
            </a:r>
            <a:r>
              <a:rPr lang="en-US" dirty="0" err="1" smtClean="0"/>
              <a:t>methemoglobin</a:t>
            </a:r>
            <a:r>
              <a:rPr lang="en-US" dirty="0" smtClean="0"/>
              <a:t> levels exceeding 40%</a:t>
            </a:r>
            <a:endParaRPr lang="sw-KE"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w-KE"/>
          </a:p>
        </p:txBody>
      </p:sp>
      <p:sp>
        <p:nvSpPr>
          <p:cNvPr id="3" name="Content Placeholder 2"/>
          <p:cNvSpPr>
            <a:spLocks noGrp="1"/>
          </p:cNvSpPr>
          <p:nvPr>
            <p:ph idx="1"/>
          </p:nvPr>
        </p:nvSpPr>
        <p:spPr/>
        <p:txBody>
          <a:bodyPr/>
          <a:lstStyle/>
          <a:p>
            <a:r>
              <a:rPr lang="en-US" dirty="0" smtClean="0"/>
              <a:t>Inject Na nitrite over 10-15min while monitoring BP, in water for injection.</a:t>
            </a:r>
          </a:p>
          <a:p>
            <a:r>
              <a:rPr lang="en-US" dirty="0" smtClean="0"/>
              <a:t>3. 100% oxygen may be useful as may hyperbaric chambers.</a:t>
            </a:r>
          </a:p>
          <a:p>
            <a:r>
              <a:rPr lang="en-US" dirty="0" smtClean="0"/>
              <a:t>4. </a:t>
            </a:r>
            <a:r>
              <a:rPr lang="en-US" dirty="0" err="1" smtClean="0"/>
              <a:t>Dicobalt</a:t>
            </a:r>
            <a:r>
              <a:rPr lang="en-US" dirty="0" smtClean="0"/>
              <a:t> </a:t>
            </a:r>
            <a:r>
              <a:rPr lang="en-US" dirty="0" err="1" smtClean="0"/>
              <a:t>edetate</a:t>
            </a:r>
            <a:r>
              <a:rPr lang="en-US" dirty="0" smtClean="0"/>
              <a:t> – IV 300mg(20mls) over 1 minute followed by 50mls of 50% dextrose. Repeat if necessary. A reserve treatment.</a:t>
            </a:r>
            <a:endParaRPr lang="sw-KE"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ACID AND ALKALI POISONING</a:t>
            </a:r>
            <a:endParaRPr lang="sw-KE" dirty="0"/>
          </a:p>
        </p:txBody>
      </p:sp>
      <p:sp>
        <p:nvSpPr>
          <p:cNvPr id="3" name="Content Placeholder 2"/>
          <p:cNvSpPr>
            <a:spLocks noGrp="1"/>
          </p:cNvSpPr>
          <p:nvPr>
            <p:ph idx="1"/>
          </p:nvPr>
        </p:nvSpPr>
        <p:spPr/>
        <p:txBody>
          <a:bodyPr/>
          <a:lstStyle/>
          <a:p>
            <a:r>
              <a:rPr lang="en-US" dirty="0" smtClean="0"/>
              <a:t>Usually burning, difficult to take</a:t>
            </a:r>
          </a:p>
          <a:p>
            <a:r>
              <a:rPr lang="en-US" dirty="0" smtClean="0"/>
              <a:t>ACIDS</a:t>
            </a:r>
          </a:p>
          <a:p>
            <a:r>
              <a:rPr lang="en-US" dirty="0" smtClean="0"/>
              <a:t>Use water</a:t>
            </a:r>
          </a:p>
          <a:p>
            <a:r>
              <a:rPr lang="en-US" dirty="0" smtClean="0"/>
              <a:t>Charcoal tablets – 50g adults,20g child</a:t>
            </a:r>
          </a:p>
          <a:p>
            <a:r>
              <a:rPr lang="en-US" dirty="0" smtClean="0"/>
              <a:t>Bicarbonate</a:t>
            </a:r>
          </a:p>
          <a:p>
            <a:r>
              <a:rPr lang="en-US" dirty="0" smtClean="0"/>
              <a:t>For active removal of poisons, both acid and alkali, 50g carbon tabs stat, then 25g every 4 hours.</a:t>
            </a:r>
            <a:endParaRPr lang="sw-KE"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w-KE"/>
          </a:p>
        </p:txBody>
      </p:sp>
      <p:sp>
        <p:nvSpPr>
          <p:cNvPr id="3" name="Content Placeholder 2"/>
          <p:cNvSpPr>
            <a:spLocks noGrp="1"/>
          </p:cNvSpPr>
          <p:nvPr>
            <p:ph idx="1"/>
          </p:nvPr>
        </p:nvSpPr>
        <p:spPr/>
        <p:txBody>
          <a:bodyPr>
            <a:normAutofit/>
          </a:bodyPr>
          <a:lstStyle/>
          <a:p>
            <a:r>
              <a:rPr lang="en-US" dirty="0" smtClean="0"/>
              <a:t>ALKALI</a:t>
            </a:r>
          </a:p>
          <a:p>
            <a:r>
              <a:rPr lang="en-US" dirty="0" smtClean="0"/>
              <a:t>Water 200mls or milk</a:t>
            </a:r>
          </a:p>
          <a:p>
            <a:r>
              <a:rPr lang="en-US" dirty="0" smtClean="0"/>
              <a:t>Charcoal</a:t>
            </a:r>
          </a:p>
          <a:p>
            <a:r>
              <a:rPr lang="en-US" dirty="0" smtClean="0"/>
              <a:t>For acid and alkali do:</a:t>
            </a:r>
          </a:p>
          <a:p>
            <a:r>
              <a:rPr lang="en-US" dirty="0" smtClean="0"/>
              <a:t>X-ray, </a:t>
            </a:r>
          </a:p>
          <a:p>
            <a:r>
              <a:rPr lang="en-US" dirty="0" smtClean="0"/>
              <a:t>OGD</a:t>
            </a:r>
          </a:p>
          <a:p>
            <a:r>
              <a:rPr lang="en-US" dirty="0" smtClean="0"/>
              <a:t>Give </a:t>
            </a:r>
            <a:r>
              <a:rPr lang="en-US" dirty="0" err="1" smtClean="0"/>
              <a:t>anaelgesics</a:t>
            </a:r>
            <a:endParaRPr lang="sw-KE"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w-KE"/>
          </a:p>
        </p:txBody>
      </p:sp>
      <p:sp>
        <p:nvSpPr>
          <p:cNvPr id="3" name="Content Placeholder 2"/>
          <p:cNvSpPr>
            <a:spLocks noGrp="1"/>
          </p:cNvSpPr>
          <p:nvPr>
            <p:ph idx="1"/>
          </p:nvPr>
        </p:nvSpPr>
        <p:spPr/>
        <p:txBody>
          <a:bodyPr/>
          <a:lstStyle/>
          <a:p>
            <a:r>
              <a:rPr lang="en-US" dirty="0" smtClean="0"/>
              <a:t>Bleeding/perforation may need surgery</a:t>
            </a:r>
          </a:p>
          <a:p>
            <a:r>
              <a:rPr lang="en-US" dirty="0" smtClean="0"/>
              <a:t>If fluorine acid burns – MgSO4 or calcium </a:t>
            </a:r>
            <a:r>
              <a:rPr lang="en-US" dirty="0" err="1" smtClean="0"/>
              <a:t>gluconate</a:t>
            </a:r>
            <a:endParaRPr lang="sw-KE"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BARBITURATE POISONING</a:t>
            </a:r>
            <a:endParaRPr lang="sw-KE" dirty="0"/>
          </a:p>
        </p:txBody>
      </p:sp>
      <p:sp>
        <p:nvSpPr>
          <p:cNvPr id="3" name="Content Placeholder 2"/>
          <p:cNvSpPr>
            <a:spLocks noGrp="1"/>
          </p:cNvSpPr>
          <p:nvPr>
            <p:ph idx="1"/>
          </p:nvPr>
        </p:nvSpPr>
        <p:spPr/>
        <p:txBody>
          <a:bodyPr/>
          <a:lstStyle/>
          <a:p>
            <a:r>
              <a:rPr lang="en-US" dirty="0" smtClean="0"/>
              <a:t>Sedative hypnotics the most common offenders in accidental and suicidal poisoning. Multiple drugs, e.g. alcohol may be involved.</a:t>
            </a:r>
          </a:p>
          <a:p>
            <a:r>
              <a:rPr lang="en-US" dirty="0" smtClean="0"/>
              <a:t>Take history when possible</a:t>
            </a:r>
          </a:p>
          <a:p>
            <a:r>
              <a:rPr lang="en-US" dirty="0" smtClean="0"/>
              <a:t>Signs and symptoms are variable depending on the stage of intoxication. </a:t>
            </a:r>
            <a:endParaRPr lang="sw-KE"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Mild poisoning</a:t>
            </a:r>
            <a:endParaRPr lang="sw-KE" dirty="0"/>
          </a:p>
        </p:txBody>
      </p:sp>
      <p:sp>
        <p:nvSpPr>
          <p:cNvPr id="3" name="Content Placeholder 2"/>
          <p:cNvSpPr>
            <a:spLocks noGrp="1"/>
          </p:cNvSpPr>
          <p:nvPr>
            <p:ph idx="1"/>
          </p:nvPr>
        </p:nvSpPr>
        <p:spPr/>
        <p:txBody>
          <a:bodyPr/>
          <a:lstStyle/>
          <a:p>
            <a:r>
              <a:rPr lang="en-US" dirty="0" smtClean="0"/>
              <a:t>Initially there is </a:t>
            </a:r>
            <a:r>
              <a:rPr lang="en-US" dirty="0" err="1" smtClean="0"/>
              <a:t>disinhibition</a:t>
            </a:r>
            <a:r>
              <a:rPr lang="en-US" dirty="0" smtClean="0"/>
              <a:t>,</a:t>
            </a:r>
          </a:p>
          <a:p>
            <a:r>
              <a:rPr lang="en-US" dirty="0" smtClean="0"/>
              <a:t> rowdiness, </a:t>
            </a:r>
          </a:p>
          <a:p>
            <a:r>
              <a:rPr lang="en-US" dirty="0" smtClean="0"/>
              <a:t>drowsiness, </a:t>
            </a:r>
          </a:p>
          <a:p>
            <a:r>
              <a:rPr lang="en-US" dirty="0" smtClean="0"/>
              <a:t>mental confusion and </a:t>
            </a:r>
          </a:p>
          <a:p>
            <a:r>
              <a:rPr lang="en-US" dirty="0" err="1" smtClean="0"/>
              <a:t>nystagmus</a:t>
            </a:r>
            <a:r>
              <a:rPr lang="en-US" dirty="0" smtClean="0"/>
              <a:t>. </a:t>
            </a:r>
          </a:p>
          <a:p>
            <a:r>
              <a:rPr lang="en-US" dirty="0" smtClean="0"/>
              <a:t>There may be euphoria or irritability.</a:t>
            </a:r>
            <a:endParaRPr lang="sw-KE"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Moderate to severe poisoning</a:t>
            </a:r>
            <a:endParaRPr lang="sw-KE" dirty="0"/>
          </a:p>
        </p:txBody>
      </p:sp>
      <p:sp>
        <p:nvSpPr>
          <p:cNvPr id="3" name="Content Placeholder 2"/>
          <p:cNvSpPr>
            <a:spLocks noGrp="1"/>
          </p:cNvSpPr>
          <p:nvPr>
            <p:ph idx="1"/>
          </p:nvPr>
        </p:nvSpPr>
        <p:spPr/>
        <p:txBody>
          <a:bodyPr/>
          <a:lstStyle/>
          <a:p>
            <a:r>
              <a:rPr lang="en-US" dirty="0" smtClean="0"/>
              <a:t>Lethargy, stupor, shallow respirations</a:t>
            </a:r>
          </a:p>
          <a:p>
            <a:r>
              <a:rPr lang="en-US" dirty="0" smtClean="0"/>
              <a:t>They have hypotension due to depressed VMC, myocardium and sympathetic block. Later circulatory collapse</a:t>
            </a:r>
          </a:p>
          <a:p>
            <a:r>
              <a:rPr lang="en-US" dirty="0" smtClean="0"/>
              <a:t>Cold clammy skin and reduced urine output</a:t>
            </a:r>
          </a:p>
          <a:p>
            <a:r>
              <a:rPr lang="en-US" dirty="0" smtClean="0"/>
              <a:t>Hypothermia</a:t>
            </a:r>
          </a:p>
          <a:p>
            <a:r>
              <a:rPr lang="en-US" dirty="0" smtClean="0"/>
              <a:t>They have respiratory depression, may have cyanosis, and pulmonary edema.</a:t>
            </a:r>
            <a:endParaRPr lang="sw-KE"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w-KE"/>
          </a:p>
        </p:txBody>
      </p:sp>
      <p:sp>
        <p:nvSpPr>
          <p:cNvPr id="3" name="Content Placeholder 2"/>
          <p:cNvSpPr>
            <a:spLocks noGrp="1"/>
          </p:cNvSpPr>
          <p:nvPr>
            <p:ph idx="1"/>
          </p:nvPr>
        </p:nvSpPr>
        <p:spPr/>
        <p:txBody>
          <a:bodyPr/>
          <a:lstStyle/>
          <a:p>
            <a:r>
              <a:rPr lang="en-US" dirty="0" smtClean="0"/>
              <a:t>There is reduced peristalsis and bowel sounds in deep coma</a:t>
            </a:r>
          </a:p>
          <a:p>
            <a:r>
              <a:rPr lang="en-US" dirty="0" smtClean="0"/>
              <a:t>Muscle tone is usually flaccid</a:t>
            </a:r>
          </a:p>
          <a:p>
            <a:r>
              <a:rPr lang="en-US" dirty="0" smtClean="0"/>
              <a:t>Eventually they have dilated, non reacting pupils, </a:t>
            </a:r>
            <a:r>
              <a:rPr lang="en-US" dirty="0" err="1" smtClean="0"/>
              <a:t>hyporeflexia</a:t>
            </a:r>
            <a:r>
              <a:rPr lang="en-US" dirty="0" smtClean="0"/>
              <a:t>, coma and death.</a:t>
            </a:r>
          </a:p>
          <a:p>
            <a:r>
              <a:rPr lang="en-US" dirty="0" smtClean="0"/>
              <a:t>They may have </a:t>
            </a:r>
            <a:r>
              <a:rPr lang="en-US" dirty="0" err="1" smtClean="0"/>
              <a:t>hyperalgesia</a:t>
            </a:r>
            <a:r>
              <a:rPr lang="en-US" dirty="0" smtClean="0"/>
              <a:t> and intermittent </a:t>
            </a:r>
            <a:r>
              <a:rPr lang="en-US" dirty="0" err="1" smtClean="0"/>
              <a:t>porphyria</a:t>
            </a:r>
            <a:r>
              <a:rPr lang="en-US" dirty="0" smtClean="0"/>
              <a:t> attack.</a:t>
            </a:r>
            <a:endParaRPr lang="sw-K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tests</a:t>
            </a:r>
            <a:endParaRPr lang="sw-KE" dirty="0"/>
          </a:p>
        </p:txBody>
      </p:sp>
      <p:sp>
        <p:nvSpPr>
          <p:cNvPr id="3" name="Content Placeholder 2"/>
          <p:cNvSpPr>
            <a:spLocks noGrp="1"/>
          </p:cNvSpPr>
          <p:nvPr>
            <p:ph idx="1"/>
          </p:nvPr>
        </p:nvSpPr>
        <p:spPr/>
        <p:txBody>
          <a:bodyPr/>
          <a:lstStyle/>
          <a:p>
            <a:r>
              <a:rPr lang="en-US" dirty="0" smtClean="0"/>
              <a:t>1. urine occult blood positive</a:t>
            </a:r>
          </a:p>
          <a:p>
            <a:r>
              <a:rPr lang="en-US" dirty="0" smtClean="0"/>
              <a:t>2. urine </a:t>
            </a:r>
            <a:r>
              <a:rPr lang="en-US" dirty="0" err="1" smtClean="0"/>
              <a:t>phenistix</a:t>
            </a:r>
            <a:r>
              <a:rPr lang="en-US" dirty="0" smtClean="0"/>
              <a:t> positive</a:t>
            </a:r>
          </a:p>
          <a:p>
            <a:r>
              <a:rPr lang="en-US" dirty="0" smtClean="0"/>
              <a:t>3. urine oxalate crystals</a:t>
            </a:r>
          </a:p>
          <a:p>
            <a:r>
              <a:rPr lang="en-US" dirty="0" smtClean="0"/>
              <a:t>4. ECG</a:t>
            </a:r>
          </a:p>
          <a:p>
            <a:r>
              <a:rPr lang="en-US" dirty="0" smtClean="0"/>
              <a:t>5. X-rays of abdomen</a:t>
            </a:r>
            <a:endParaRPr lang="sw-KE"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sw-KE" dirty="0"/>
          </a:p>
        </p:txBody>
      </p:sp>
      <p:sp>
        <p:nvSpPr>
          <p:cNvPr id="3" name="Content Placeholder 2"/>
          <p:cNvSpPr>
            <a:spLocks noGrp="1"/>
          </p:cNvSpPr>
          <p:nvPr>
            <p:ph idx="1"/>
          </p:nvPr>
        </p:nvSpPr>
        <p:spPr/>
        <p:txBody>
          <a:bodyPr>
            <a:normAutofit/>
          </a:bodyPr>
          <a:lstStyle/>
          <a:p>
            <a:r>
              <a:rPr lang="en-US" dirty="0" smtClean="0"/>
              <a:t>1. Mild poisoning</a:t>
            </a:r>
          </a:p>
          <a:p>
            <a:r>
              <a:rPr lang="en-US" dirty="0" smtClean="0"/>
              <a:t>Emesis</a:t>
            </a:r>
          </a:p>
          <a:p>
            <a:r>
              <a:rPr lang="en-US" dirty="0" smtClean="0"/>
              <a:t>Lavage</a:t>
            </a:r>
          </a:p>
          <a:p>
            <a:r>
              <a:rPr lang="en-US" dirty="0" smtClean="0"/>
              <a:t>Symptomatic/supportive care</a:t>
            </a:r>
          </a:p>
          <a:p>
            <a:r>
              <a:rPr lang="en-US" dirty="0" smtClean="0"/>
              <a:t>Activated charcoal</a:t>
            </a:r>
          </a:p>
          <a:p>
            <a:r>
              <a:rPr lang="en-US" dirty="0" smtClean="0"/>
              <a:t>Keep under observation till danger over, 3 days</a:t>
            </a:r>
          </a:p>
          <a:p>
            <a:pPr>
              <a:buNone/>
            </a:pPr>
            <a:endParaRPr lang="sw-KE"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w-KE"/>
          </a:p>
        </p:txBody>
      </p:sp>
      <p:sp>
        <p:nvSpPr>
          <p:cNvPr id="3" name="Content Placeholder 2"/>
          <p:cNvSpPr>
            <a:spLocks noGrp="1"/>
          </p:cNvSpPr>
          <p:nvPr>
            <p:ph idx="1"/>
          </p:nvPr>
        </p:nvSpPr>
        <p:spPr/>
        <p:txBody>
          <a:bodyPr/>
          <a:lstStyle/>
          <a:p>
            <a:r>
              <a:rPr lang="en-US" dirty="0" smtClean="0"/>
              <a:t>Suicidal patients place under psychiatric care</a:t>
            </a:r>
          </a:p>
          <a:p>
            <a:r>
              <a:rPr lang="en-US" dirty="0" smtClean="0"/>
              <a:t>Avoid fluid overload.</a:t>
            </a:r>
          </a:p>
          <a:p>
            <a:r>
              <a:rPr lang="en-US" dirty="0" smtClean="0"/>
              <a:t>2. Moderate to severe poisoning</a:t>
            </a:r>
          </a:p>
          <a:p>
            <a:r>
              <a:rPr lang="en-US" dirty="0" smtClean="0"/>
              <a:t>Should be in ICU to monitor vital signs, tissue perfusion, state of consciousness and reflexes</a:t>
            </a:r>
          </a:p>
          <a:p>
            <a:r>
              <a:rPr lang="en-US" dirty="0" smtClean="0"/>
              <a:t>Protect airway – cuffed ET tube. May need mechanical ventilation.</a:t>
            </a:r>
          </a:p>
          <a:p>
            <a:endParaRPr lang="sw-KE"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w-KE"/>
          </a:p>
        </p:txBody>
      </p:sp>
      <p:sp>
        <p:nvSpPr>
          <p:cNvPr id="3" name="Content Placeholder 2"/>
          <p:cNvSpPr>
            <a:spLocks noGrp="1"/>
          </p:cNvSpPr>
          <p:nvPr>
            <p:ph idx="1"/>
          </p:nvPr>
        </p:nvSpPr>
        <p:spPr/>
        <p:txBody>
          <a:bodyPr/>
          <a:lstStyle/>
          <a:p>
            <a:r>
              <a:rPr lang="en-US" dirty="0" smtClean="0"/>
              <a:t>Inspired oxygen less than 50% unless sPO2 &lt;90% (PO2 55mmHg) with </a:t>
            </a:r>
            <a:r>
              <a:rPr lang="en-US" dirty="0" err="1" smtClean="0"/>
              <a:t>ventilatory</a:t>
            </a:r>
            <a:r>
              <a:rPr lang="en-US" dirty="0" smtClean="0"/>
              <a:t> assistance.</a:t>
            </a:r>
          </a:p>
          <a:p>
            <a:r>
              <a:rPr lang="en-US" dirty="0" err="1" smtClean="0"/>
              <a:t>Dobutamine</a:t>
            </a:r>
            <a:r>
              <a:rPr lang="en-US" dirty="0" smtClean="0"/>
              <a:t> or dopamine if low BP persistent with IV fluids</a:t>
            </a:r>
          </a:p>
          <a:p>
            <a:r>
              <a:rPr lang="en-US" dirty="0" smtClean="0"/>
              <a:t>Repeated activated charcoal may enhance removal of </a:t>
            </a:r>
            <a:r>
              <a:rPr lang="en-US" dirty="0" err="1" smtClean="0"/>
              <a:t>phenobarbital</a:t>
            </a:r>
            <a:r>
              <a:rPr lang="en-US" dirty="0" smtClean="0"/>
              <a:t>. 20-30g every 3-4 hours in </a:t>
            </a:r>
            <a:r>
              <a:rPr lang="en-US" dirty="0" err="1" smtClean="0"/>
              <a:t>sorbital</a:t>
            </a:r>
            <a:r>
              <a:rPr lang="en-US" dirty="0" smtClean="0"/>
              <a:t> solution(70%) or water</a:t>
            </a:r>
            <a:endParaRPr lang="sw-KE"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w-KE"/>
          </a:p>
        </p:txBody>
      </p:sp>
      <p:sp>
        <p:nvSpPr>
          <p:cNvPr id="3" name="Content Placeholder 2"/>
          <p:cNvSpPr>
            <a:spLocks noGrp="1"/>
          </p:cNvSpPr>
          <p:nvPr>
            <p:ph idx="1"/>
          </p:nvPr>
        </p:nvSpPr>
        <p:spPr/>
        <p:txBody>
          <a:bodyPr/>
          <a:lstStyle/>
          <a:p>
            <a:r>
              <a:rPr lang="en-US" dirty="0" err="1" smtClean="0"/>
              <a:t>Hemodialysis</a:t>
            </a:r>
            <a:r>
              <a:rPr lang="en-US" dirty="0" smtClean="0"/>
              <a:t>, </a:t>
            </a:r>
            <a:r>
              <a:rPr lang="en-US" dirty="0" err="1" smtClean="0"/>
              <a:t>hemoperfusion</a:t>
            </a:r>
            <a:r>
              <a:rPr lang="en-US" dirty="0" smtClean="0"/>
              <a:t> only if severe intoxication and unstable vital signs and supportive measures not stabilizing patient.</a:t>
            </a:r>
          </a:p>
          <a:p>
            <a:r>
              <a:rPr lang="en-US" dirty="0" smtClean="0"/>
              <a:t>Forced </a:t>
            </a:r>
            <a:r>
              <a:rPr lang="en-US" dirty="0" err="1" smtClean="0"/>
              <a:t>diuresis</a:t>
            </a:r>
            <a:endParaRPr lang="sw-KE"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OPIATE POISONING</a:t>
            </a:r>
            <a:endParaRPr lang="en-US" dirty="0"/>
          </a:p>
        </p:txBody>
      </p:sp>
      <p:sp>
        <p:nvSpPr>
          <p:cNvPr id="3" name="Content Placeholder 2"/>
          <p:cNvSpPr>
            <a:spLocks noGrp="1"/>
          </p:cNvSpPr>
          <p:nvPr>
            <p:ph idx="1"/>
          </p:nvPr>
        </p:nvSpPr>
        <p:spPr/>
        <p:txBody>
          <a:bodyPr/>
          <a:lstStyle/>
          <a:p>
            <a:r>
              <a:rPr lang="en-US" dirty="0" smtClean="0"/>
              <a:t>Cardinal signs of poisoning:</a:t>
            </a:r>
          </a:p>
          <a:p>
            <a:r>
              <a:rPr lang="en-US" dirty="0" smtClean="0"/>
              <a:t>Coma</a:t>
            </a:r>
          </a:p>
          <a:p>
            <a:r>
              <a:rPr lang="en-US" dirty="0" smtClean="0"/>
              <a:t>Pinpoint pupils</a:t>
            </a:r>
          </a:p>
          <a:p>
            <a:r>
              <a:rPr lang="en-US" dirty="0" smtClean="0"/>
              <a:t>Respiratory depression</a:t>
            </a:r>
          </a:p>
          <a:p>
            <a:r>
              <a:rPr lang="en-US" dirty="0" smtClean="0"/>
              <a:t>Soon after appearance of toxicity, the skin is clammy and pale, later cyanotic. Respiration is shallow and irregular, HR slow, BP low, shock comes terminally. </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Skeletal muscles are relaxed, jaw falls. Tongue may fall back blocking airway. Patient may have fits. Shock comes terminally.</a:t>
            </a:r>
          </a:p>
          <a:p>
            <a:r>
              <a:rPr lang="en-US" dirty="0" smtClean="0"/>
              <a:t>COMPLICATIONS</a:t>
            </a:r>
          </a:p>
          <a:p>
            <a:r>
              <a:rPr lang="en-US" dirty="0" smtClean="0"/>
              <a:t>1. Death from respiratory failure</a:t>
            </a:r>
          </a:p>
          <a:p>
            <a:r>
              <a:rPr lang="en-US" dirty="0" smtClean="0"/>
              <a:t>2.Pneumonia</a:t>
            </a:r>
          </a:p>
          <a:p>
            <a:r>
              <a:rPr lang="en-US" dirty="0" smtClean="0"/>
              <a:t>3. Shock</a:t>
            </a:r>
          </a:p>
          <a:p>
            <a:r>
              <a:rPr lang="en-US" dirty="0" smtClean="0"/>
              <a:t>4. Pulmonary edema seen with morphine, methadone, </a:t>
            </a:r>
            <a:r>
              <a:rPr lang="en-US" dirty="0" err="1" smtClean="0"/>
              <a:t>propoxyphene</a:t>
            </a:r>
            <a:r>
              <a:rPr lang="en-US" dirty="0" smtClean="0"/>
              <a:t>, heroin</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5.Seizures seen with </a:t>
            </a:r>
            <a:r>
              <a:rPr lang="en-US" dirty="0" err="1" smtClean="0"/>
              <a:t>meperidine</a:t>
            </a:r>
            <a:r>
              <a:rPr lang="en-US" dirty="0" smtClean="0"/>
              <a:t>, </a:t>
            </a:r>
            <a:r>
              <a:rPr lang="en-US" dirty="0" err="1" smtClean="0"/>
              <a:t>propoxyphene</a:t>
            </a:r>
            <a:endParaRPr lang="en-US" dirty="0" smtClean="0"/>
          </a:p>
          <a:p>
            <a:r>
              <a:rPr lang="en-US" dirty="0" smtClean="0"/>
              <a:t>6. Withdrawal s/s – seen with dependents. So start low dose antagonists and increase if no change. It presents with features of autonomic hyperactivity.</a:t>
            </a:r>
          </a:p>
          <a:p>
            <a:r>
              <a:rPr lang="en-US" dirty="0" smtClean="0"/>
              <a:t>Begins 8-10 hours after heroin. </a:t>
            </a:r>
            <a:r>
              <a:rPr lang="en-US" dirty="0" err="1" smtClean="0"/>
              <a:t>Lacrimation</a:t>
            </a:r>
            <a:r>
              <a:rPr lang="en-US" dirty="0" smtClean="0"/>
              <a:t>, </a:t>
            </a:r>
            <a:r>
              <a:rPr lang="en-US" dirty="0" err="1" smtClean="0"/>
              <a:t>rhinorhea</a:t>
            </a:r>
            <a:r>
              <a:rPr lang="en-US" dirty="0" smtClean="0"/>
              <a:t>, yawning, Sweating.</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Then restless sleep, weakness, chills, gooseflesh, nausea, vomiting, muscle aches, involuntary movements, hyperpnoea, hyperthermia, hypertension occur later.  May last 7-10 days.</a:t>
            </a:r>
          </a:p>
          <a:p>
            <a:r>
              <a:rPr lang="en-US" dirty="0" smtClean="0"/>
              <a:t>A second phase of protracted abstinence lasts 26-30 weeks characterized by hypotension, </a:t>
            </a:r>
            <a:r>
              <a:rPr lang="en-US" dirty="0" err="1" smtClean="0"/>
              <a:t>bradycardia</a:t>
            </a:r>
            <a:r>
              <a:rPr lang="en-US" dirty="0" smtClean="0"/>
              <a:t>, hypothermia, </a:t>
            </a:r>
            <a:r>
              <a:rPr lang="en-US" dirty="0" err="1" smtClean="0"/>
              <a:t>mydriasis</a:t>
            </a:r>
            <a:r>
              <a:rPr lang="en-US" dirty="0" smtClean="0"/>
              <a:t>, decreased response to CO2.</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Upper limit of toxicity – methadone 40-60 mg, morphine 120 mg</a:t>
            </a:r>
          </a:p>
          <a:p>
            <a:r>
              <a:rPr lang="en-US" dirty="0" smtClean="0"/>
              <a:t>More than these, severe toxicity.</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sp>
        <p:nvSpPr>
          <p:cNvPr id="3" name="Content Placeholder 2"/>
          <p:cNvSpPr>
            <a:spLocks noGrp="1"/>
          </p:cNvSpPr>
          <p:nvPr>
            <p:ph idx="1"/>
          </p:nvPr>
        </p:nvSpPr>
        <p:spPr/>
        <p:txBody>
          <a:bodyPr/>
          <a:lstStyle/>
          <a:p>
            <a:r>
              <a:rPr lang="en-US" dirty="0" smtClean="0"/>
              <a:t>1. </a:t>
            </a:r>
            <a:r>
              <a:rPr lang="en-US" dirty="0" err="1" smtClean="0"/>
              <a:t>Naloxone</a:t>
            </a:r>
            <a:r>
              <a:rPr lang="en-US" dirty="0" smtClean="0"/>
              <a:t> – Half life 1-2 hrs. Action duration 2-3 hrs. Dose 0.8 – 2 mg IV every 2-3 minutes to a maximum of 10mg if respiration doesn’t improve.</a:t>
            </a:r>
          </a:p>
          <a:p>
            <a:r>
              <a:rPr lang="en-US" dirty="0" smtClean="0"/>
              <a:t>Continue </a:t>
            </a:r>
            <a:r>
              <a:rPr lang="en-US" dirty="0" err="1" smtClean="0"/>
              <a:t>naloxone</a:t>
            </a:r>
            <a:r>
              <a:rPr lang="en-US" dirty="0" smtClean="0"/>
              <a:t> for 24-72 hours. Keep close watch on patient for relapse</a:t>
            </a:r>
          </a:p>
          <a:p>
            <a:r>
              <a:rPr lang="en-US" dirty="0" err="1" smtClean="0"/>
              <a:t>Pentazocine</a:t>
            </a:r>
            <a:r>
              <a:rPr lang="en-US" dirty="0" smtClean="0"/>
              <a:t> and other mixed action </a:t>
            </a:r>
            <a:r>
              <a:rPr lang="en-US" dirty="0" err="1" smtClean="0"/>
              <a:t>opioids</a:t>
            </a:r>
            <a:r>
              <a:rPr lang="en-US" dirty="0" smtClean="0"/>
              <a:t> need higher doses of </a:t>
            </a:r>
            <a:r>
              <a:rPr lang="en-US" dirty="0" err="1" smtClean="0"/>
              <a:t>naloxone</a:t>
            </a:r>
            <a:r>
              <a:rPr lang="en-US" dirty="0" smtClean="0"/>
              <a: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lab tests</a:t>
            </a:r>
            <a:endParaRPr lang="sw-KE" dirty="0"/>
          </a:p>
        </p:txBody>
      </p:sp>
      <p:sp>
        <p:nvSpPr>
          <p:cNvPr id="3" name="Content Placeholder 2"/>
          <p:cNvSpPr>
            <a:spLocks noGrp="1"/>
          </p:cNvSpPr>
          <p:nvPr>
            <p:ph idx="1"/>
          </p:nvPr>
        </p:nvSpPr>
        <p:spPr/>
        <p:txBody>
          <a:bodyPr>
            <a:normAutofit lnSpcReduction="10000"/>
          </a:bodyPr>
          <a:lstStyle/>
          <a:p>
            <a:r>
              <a:rPr lang="en-US" dirty="0" smtClean="0"/>
              <a:t>Blood</a:t>
            </a:r>
          </a:p>
          <a:p>
            <a:r>
              <a:rPr lang="en-US" dirty="0"/>
              <a:t> </a:t>
            </a:r>
            <a:r>
              <a:rPr lang="en-US" dirty="0" smtClean="0"/>
              <a:t>urine</a:t>
            </a:r>
          </a:p>
          <a:p>
            <a:r>
              <a:rPr lang="en-US" dirty="0" smtClean="0"/>
              <a:t>For drugs recommended for immediate test:</a:t>
            </a:r>
          </a:p>
          <a:p>
            <a:r>
              <a:rPr lang="en-US" dirty="0" smtClean="0"/>
              <a:t>Acetaminophen</a:t>
            </a:r>
          </a:p>
          <a:p>
            <a:r>
              <a:rPr lang="en-US" dirty="0" smtClean="0"/>
              <a:t>Co</a:t>
            </a:r>
          </a:p>
          <a:p>
            <a:r>
              <a:rPr lang="en-US" dirty="0" smtClean="0"/>
              <a:t>Digitalis</a:t>
            </a:r>
          </a:p>
          <a:p>
            <a:r>
              <a:rPr lang="en-US" dirty="0" smtClean="0"/>
              <a:t>Ethanol</a:t>
            </a:r>
          </a:p>
          <a:p>
            <a:r>
              <a:rPr lang="en-US" dirty="0" smtClean="0"/>
              <a:t>Ethylene glycol</a:t>
            </a:r>
            <a:endParaRPr lang="sw-KE"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Newborns – 5-10mcg/kg. If necessary, give a second dose, </a:t>
            </a:r>
            <a:r>
              <a:rPr lang="en-US" dirty="0" err="1" smtClean="0"/>
              <a:t>upto</a:t>
            </a:r>
            <a:r>
              <a:rPr lang="en-US" dirty="0" smtClean="0"/>
              <a:t> maximum 25 mcg/kg</a:t>
            </a:r>
          </a:p>
          <a:p>
            <a:r>
              <a:rPr lang="en-US" dirty="0" smtClean="0"/>
              <a:t>2. </a:t>
            </a:r>
            <a:r>
              <a:rPr lang="en-US" dirty="0" err="1" smtClean="0"/>
              <a:t>Naltrexone</a:t>
            </a:r>
            <a:r>
              <a:rPr lang="en-US" dirty="0" smtClean="0"/>
              <a:t> – half life 10 hours. Given orally 100mg. Duration of effects about 48 hours.</a:t>
            </a:r>
          </a:p>
          <a:p>
            <a:r>
              <a:rPr lang="en-US" dirty="0" smtClean="0"/>
              <a:t>3. </a:t>
            </a:r>
            <a:r>
              <a:rPr lang="en-US" dirty="0" err="1" smtClean="0"/>
              <a:t>Nalmefene</a:t>
            </a:r>
            <a:r>
              <a:rPr lang="en-US" dirty="0" smtClean="0"/>
              <a:t> – a derivative of </a:t>
            </a:r>
            <a:r>
              <a:rPr lang="en-US" dirty="0" err="1" smtClean="0"/>
              <a:t>naltrexone</a:t>
            </a:r>
            <a:r>
              <a:rPr lang="en-US" dirty="0" smtClean="0"/>
              <a:t>, given IV. Half life 8-10 hrs. Reverses morphine effects within 1-2 minutes.</a:t>
            </a:r>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HEAVY METAL POISONING</a:t>
            </a:r>
            <a:endParaRPr lang="en-US" dirty="0"/>
          </a:p>
        </p:txBody>
      </p:sp>
      <p:sp>
        <p:nvSpPr>
          <p:cNvPr id="3" name="Content Placeholder 2"/>
          <p:cNvSpPr>
            <a:spLocks noGrp="1"/>
          </p:cNvSpPr>
          <p:nvPr>
            <p:ph idx="1"/>
          </p:nvPr>
        </p:nvSpPr>
        <p:spPr/>
        <p:txBody>
          <a:bodyPr>
            <a:normAutofit fontScale="92500"/>
          </a:bodyPr>
          <a:lstStyle/>
          <a:p>
            <a:r>
              <a:rPr lang="en-US" dirty="0" smtClean="0"/>
              <a:t>The heavy metals considered are:</a:t>
            </a:r>
          </a:p>
          <a:p>
            <a:r>
              <a:rPr lang="en-US" dirty="0" smtClean="0"/>
              <a:t>Arsenic</a:t>
            </a:r>
          </a:p>
          <a:p>
            <a:r>
              <a:rPr lang="en-US" dirty="0" smtClean="0"/>
              <a:t>Lead</a:t>
            </a:r>
          </a:p>
          <a:p>
            <a:r>
              <a:rPr lang="en-US" dirty="0" smtClean="0"/>
              <a:t>Mercury</a:t>
            </a:r>
          </a:p>
          <a:p>
            <a:r>
              <a:rPr lang="en-US" dirty="0" smtClean="0"/>
              <a:t>Iron</a:t>
            </a:r>
          </a:p>
          <a:p>
            <a:r>
              <a:rPr lang="en-US" dirty="0" smtClean="0"/>
              <a:t>Iron is essential for life, while the others serve no known useful biological function in man. They are associated with disease and death in high </a:t>
            </a:r>
            <a:r>
              <a:rPr lang="en-US" dirty="0" err="1" smtClean="0"/>
              <a:t>concs</a:t>
            </a:r>
            <a:r>
              <a:rPr lang="en-US" dirty="0" smtClean="0"/>
              <a:t>.</a:t>
            </a:r>
            <a:endParaRPr lang="en-US" dirty="0"/>
          </a:p>
        </p:txBody>
      </p:sp>
    </p:spTree>
    <p:extLst>
      <p:ext uri="{BB962C8B-B14F-4D97-AF65-F5344CB8AC3E}">
        <p14:creationId xmlns:p14="http://schemas.microsoft.com/office/powerpoint/2010/main" val="172786688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a:t>
            </a:r>
            <a:endParaRPr lang="en-US" dirty="0"/>
          </a:p>
        </p:txBody>
      </p:sp>
      <p:sp>
        <p:nvSpPr>
          <p:cNvPr id="3" name="Content Placeholder 2"/>
          <p:cNvSpPr>
            <a:spLocks noGrp="1"/>
          </p:cNvSpPr>
          <p:nvPr>
            <p:ph idx="1"/>
          </p:nvPr>
        </p:nvSpPr>
        <p:spPr/>
        <p:txBody>
          <a:bodyPr/>
          <a:lstStyle/>
          <a:p>
            <a:r>
              <a:rPr lang="en-US" dirty="0" smtClean="0"/>
              <a:t>Lead poisoning one of the oldest occupational and environmental diseases.</a:t>
            </a:r>
          </a:p>
          <a:p>
            <a:r>
              <a:rPr lang="en-US" dirty="0" smtClean="0"/>
              <a:t>It continues to have widespread commercial application. Its distributed in air, water and food, but environmental exposure has declined in the last few decades, as used less in gasoline and other applications.</a:t>
            </a:r>
          </a:p>
          <a:p>
            <a:r>
              <a:rPr lang="en-US" dirty="0" smtClean="0"/>
              <a:t>No safe levels demonstrated so far.</a:t>
            </a:r>
            <a:endParaRPr lang="en-US" dirty="0"/>
          </a:p>
        </p:txBody>
      </p:sp>
    </p:spTree>
    <p:extLst>
      <p:ext uri="{BB962C8B-B14F-4D97-AF65-F5344CB8AC3E}">
        <p14:creationId xmlns:p14="http://schemas.microsoft.com/office/powerpoint/2010/main" val="350397812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3372870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PHARMACOKINETICS</a:t>
            </a:r>
            <a:endParaRPr lang="en-US" dirty="0"/>
          </a:p>
        </p:txBody>
      </p:sp>
      <p:sp>
        <p:nvSpPr>
          <p:cNvPr id="3" name="Content Placeholder 2"/>
          <p:cNvSpPr>
            <a:spLocks noGrp="1"/>
          </p:cNvSpPr>
          <p:nvPr>
            <p:ph idx="1"/>
          </p:nvPr>
        </p:nvSpPr>
        <p:spPr/>
        <p:txBody>
          <a:bodyPr/>
          <a:lstStyle/>
          <a:p>
            <a:r>
              <a:rPr lang="en-US" dirty="0" smtClean="0"/>
              <a:t>Inorganic lead slowly but consistently absorbed through respiratory system and GIT</a:t>
            </a:r>
          </a:p>
          <a:p>
            <a:r>
              <a:rPr lang="en-US" dirty="0" smtClean="0"/>
              <a:t>Inorganic lead poorly absorbed through skin, but organic lead well absorbed.</a:t>
            </a:r>
          </a:p>
          <a:p>
            <a:r>
              <a:rPr lang="en-US" dirty="0" smtClean="0"/>
              <a:t>Absorption through respiratory system the most common cause of industrial poisoning.</a:t>
            </a:r>
          </a:p>
          <a:p>
            <a:r>
              <a:rPr lang="en-US" dirty="0" smtClean="0"/>
              <a:t>GIT is the primary route for non-industrial exposure. Adults absorb about 10%, </a:t>
            </a:r>
            <a:endParaRPr lang="en-US" dirty="0"/>
          </a:p>
        </p:txBody>
      </p:sp>
    </p:spTree>
    <p:extLst>
      <p:ext uri="{BB962C8B-B14F-4D97-AF65-F5344CB8AC3E}">
        <p14:creationId xmlns:p14="http://schemas.microsoft.com/office/powerpoint/2010/main" val="38458689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Children up to 50%.</a:t>
            </a:r>
          </a:p>
          <a:p>
            <a:r>
              <a:rPr lang="en-US" dirty="0" smtClean="0"/>
              <a:t>Low dietary calcium, iron deficiency and ingestion on an empty stomach, all associated with increased absorption.</a:t>
            </a:r>
          </a:p>
          <a:p>
            <a:r>
              <a:rPr lang="en-US" dirty="0" smtClean="0"/>
              <a:t>Absorbed lead is bound to RBCs and widely distributed initially to soft tissues like bone marrow, brain, kidney, liver, muscle and gonads; then to </a:t>
            </a:r>
            <a:r>
              <a:rPr lang="en-US" dirty="0" err="1" smtClean="0"/>
              <a:t>subperiosteal</a:t>
            </a:r>
            <a:r>
              <a:rPr lang="en-US" dirty="0" smtClean="0"/>
              <a:t> surface of bones and later to bone matrix.</a:t>
            </a:r>
            <a:endParaRPr lang="en-US" dirty="0"/>
          </a:p>
        </p:txBody>
      </p:sp>
    </p:spTree>
    <p:extLst>
      <p:ext uri="{BB962C8B-B14F-4D97-AF65-F5344CB8AC3E}">
        <p14:creationId xmlns:p14="http://schemas.microsoft.com/office/powerpoint/2010/main" val="21731573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Half life in soft tissues is 1-2 months, skeleton years to decades.</a:t>
            </a:r>
          </a:p>
          <a:p>
            <a:r>
              <a:rPr lang="en-US" dirty="0" smtClean="0"/>
              <a:t>70% of the excreted lead appears in urine. Lesser amounts excreted in bile, skin, hair, nails, sweat and breast milk.</a:t>
            </a:r>
          </a:p>
          <a:p>
            <a:r>
              <a:rPr lang="en-US" dirty="0" smtClean="0"/>
              <a:t>About half of the absorbed lead not excreted may be incorporated into the skeleton, which has 90% of the total lead in the body in adults.</a:t>
            </a:r>
            <a:endParaRPr lang="en-US" dirty="0"/>
          </a:p>
        </p:txBody>
      </p:sp>
    </p:spTree>
    <p:extLst>
      <p:ext uri="{BB962C8B-B14F-4D97-AF65-F5344CB8AC3E}">
        <p14:creationId xmlns:p14="http://schemas.microsoft.com/office/powerpoint/2010/main" val="211629083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 those with high body load, slow release from the skeleton, may elevate blood levels for years after exposure ceases.</a:t>
            </a:r>
          </a:p>
          <a:p>
            <a:r>
              <a:rPr lang="en-US" dirty="0" smtClean="0"/>
              <a:t>Pathologic states which cause high bone turnover like hyperthyroidism, prolonged immobilization, may cause frank lead intoxication.</a:t>
            </a:r>
            <a:endParaRPr lang="en-US" dirty="0"/>
          </a:p>
        </p:txBody>
      </p:sp>
    </p:spTree>
    <p:extLst>
      <p:ext uri="{BB962C8B-B14F-4D97-AF65-F5344CB8AC3E}">
        <p14:creationId xmlns:p14="http://schemas.microsoft.com/office/powerpoint/2010/main" val="109676667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PHARMACODYNAMICS</a:t>
            </a:r>
            <a:endParaRPr lang="en-US" dirty="0"/>
          </a:p>
        </p:txBody>
      </p:sp>
      <p:sp>
        <p:nvSpPr>
          <p:cNvPr id="3" name="Content Placeholder 2"/>
          <p:cNvSpPr>
            <a:spLocks noGrp="1"/>
          </p:cNvSpPr>
          <p:nvPr>
            <p:ph idx="1"/>
          </p:nvPr>
        </p:nvSpPr>
        <p:spPr/>
        <p:txBody>
          <a:bodyPr>
            <a:normAutofit lnSpcReduction="10000"/>
          </a:bodyPr>
          <a:lstStyle/>
          <a:p>
            <a:r>
              <a:rPr lang="en-US" dirty="0" smtClean="0"/>
              <a:t>1. CNS- Fetus and young child most sensitive</a:t>
            </a:r>
          </a:p>
          <a:p>
            <a:r>
              <a:rPr lang="en-US" dirty="0" smtClean="0"/>
              <a:t>Less than 5mcg/dl in blood causes </a:t>
            </a:r>
            <a:r>
              <a:rPr lang="en-US" dirty="0" err="1" smtClean="0"/>
              <a:t>neurocognittive</a:t>
            </a:r>
            <a:r>
              <a:rPr lang="en-US" dirty="0" smtClean="0"/>
              <a:t> deficits in young children.</a:t>
            </a:r>
          </a:p>
          <a:p>
            <a:r>
              <a:rPr lang="en-US" dirty="0" smtClean="0"/>
              <a:t>Hearing acuity decreased</a:t>
            </a:r>
          </a:p>
          <a:p>
            <a:r>
              <a:rPr lang="en-US" dirty="0" smtClean="0"/>
              <a:t>In adults 30mcg/dl concentrations cause </a:t>
            </a:r>
            <a:r>
              <a:rPr lang="en-US" dirty="0" err="1" smtClean="0"/>
              <a:t>behavoral</a:t>
            </a:r>
            <a:r>
              <a:rPr lang="en-US" dirty="0" smtClean="0"/>
              <a:t> and </a:t>
            </a:r>
            <a:r>
              <a:rPr lang="en-US" dirty="0" err="1" smtClean="0"/>
              <a:t>neurocognitive</a:t>
            </a:r>
            <a:r>
              <a:rPr lang="en-US" dirty="0" smtClean="0"/>
              <a:t> deficits- initially irritability, fatigue, decreased libido, anorexia, sleep disturbances, impaired visual-motor coordination, slowed reaction time.</a:t>
            </a:r>
            <a:endParaRPr lang="en-US" dirty="0"/>
          </a:p>
        </p:txBody>
      </p:sp>
    </p:spTree>
    <p:extLst>
      <p:ext uri="{BB962C8B-B14F-4D97-AF65-F5344CB8AC3E}">
        <p14:creationId xmlns:p14="http://schemas.microsoft.com/office/powerpoint/2010/main" val="233716304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Other frequent complaints are headaches, </a:t>
            </a:r>
            <a:r>
              <a:rPr lang="en-GB" dirty="0" err="1" smtClean="0"/>
              <a:t>arthralgias</a:t>
            </a:r>
            <a:r>
              <a:rPr lang="en-GB" dirty="0" smtClean="0"/>
              <a:t>, </a:t>
            </a:r>
            <a:r>
              <a:rPr lang="en-GB" dirty="0" err="1" smtClean="0"/>
              <a:t>myalgias</a:t>
            </a:r>
            <a:r>
              <a:rPr lang="en-GB" dirty="0" smtClean="0"/>
              <a:t>. Tremors are less common</a:t>
            </a:r>
          </a:p>
          <a:p>
            <a:r>
              <a:rPr lang="en-GB" dirty="0" smtClean="0"/>
              <a:t>Lead encephalopathy occurs at levels &gt;100mcg/dl- Increased ICP, ataxia, stupor, coma, convulsions and death</a:t>
            </a:r>
          </a:p>
          <a:p>
            <a:r>
              <a:rPr lang="en-GB" dirty="0" smtClean="0"/>
              <a:t>Lead accentuates age related decline in cognitive dysfunction.</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w-KE"/>
          </a:p>
        </p:txBody>
      </p:sp>
      <p:sp>
        <p:nvSpPr>
          <p:cNvPr id="3" name="Content Placeholder 2"/>
          <p:cNvSpPr>
            <a:spLocks noGrp="1"/>
          </p:cNvSpPr>
          <p:nvPr>
            <p:ph idx="1"/>
          </p:nvPr>
        </p:nvSpPr>
        <p:spPr/>
        <p:txBody>
          <a:bodyPr/>
          <a:lstStyle/>
          <a:p>
            <a:r>
              <a:rPr lang="en-US" dirty="0" smtClean="0"/>
              <a:t>Iron</a:t>
            </a:r>
          </a:p>
          <a:p>
            <a:r>
              <a:rPr lang="en-US" dirty="0" smtClean="0"/>
              <a:t>Lithium</a:t>
            </a:r>
          </a:p>
          <a:p>
            <a:r>
              <a:rPr lang="en-US" dirty="0" smtClean="0"/>
              <a:t>Methanol</a:t>
            </a:r>
          </a:p>
          <a:p>
            <a:r>
              <a:rPr lang="en-US" dirty="0" err="1" smtClean="0"/>
              <a:t>Methemoglobins</a:t>
            </a:r>
            <a:endParaRPr lang="en-US" dirty="0" smtClean="0"/>
          </a:p>
          <a:p>
            <a:r>
              <a:rPr lang="en-US" dirty="0" err="1" smtClean="0"/>
              <a:t>Salicylates</a:t>
            </a:r>
            <a:r>
              <a:rPr lang="en-US" dirty="0" smtClean="0"/>
              <a:t>, </a:t>
            </a:r>
            <a:r>
              <a:rPr lang="en-US" dirty="0" err="1" smtClean="0"/>
              <a:t>theophylline</a:t>
            </a:r>
            <a:endParaRPr lang="sw-KE"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There is a wide individual variation in levels causing injury</a:t>
            </a:r>
          </a:p>
          <a:p>
            <a:r>
              <a:rPr lang="en-GB" dirty="0" smtClean="0"/>
              <a:t>Peripheral neuropathy occurs in chronic poisoning. Presents as mainly motor, </a:t>
            </a:r>
            <a:r>
              <a:rPr lang="en-GB" dirty="0" err="1" smtClean="0"/>
              <a:t>pailess</a:t>
            </a:r>
            <a:r>
              <a:rPr lang="en-GB" dirty="0" smtClean="0"/>
              <a:t> weakness of extensors, especially in upper limbs</a:t>
            </a:r>
            <a:endParaRPr lang="en-GB"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2. Blood – </a:t>
            </a:r>
            <a:r>
              <a:rPr lang="en-GB" dirty="0" err="1" smtClean="0"/>
              <a:t>Anemia</a:t>
            </a:r>
            <a:r>
              <a:rPr lang="en-GB" dirty="0" smtClean="0"/>
              <a:t> NN or HM</a:t>
            </a:r>
          </a:p>
          <a:p>
            <a:r>
              <a:rPr lang="en-GB" dirty="0" smtClean="0"/>
              <a:t>Inhibits several enzymes in </a:t>
            </a:r>
            <a:r>
              <a:rPr lang="en-GB" dirty="0" err="1" smtClean="0"/>
              <a:t>heme</a:t>
            </a:r>
            <a:r>
              <a:rPr lang="en-GB" dirty="0" smtClean="0"/>
              <a:t> synthesis</a:t>
            </a:r>
          </a:p>
          <a:p>
            <a:r>
              <a:rPr lang="en-GB" dirty="0" smtClean="0"/>
              <a:t>Increases red cell membrane stability decreasing life span.</a:t>
            </a:r>
          </a:p>
          <a:p>
            <a:r>
              <a:rPr lang="en-GB" dirty="0" smtClean="0"/>
              <a:t>There is basophilic stippling in peripheral blood</a:t>
            </a:r>
            <a:endParaRPr lang="en-GB"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3. Kidneys – nephropathy</a:t>
            </a:r>
          </a:p>
          <a:p>
            <a:r>
              <a:rPr lang="en-GB" dirty="0" smtClean="0"/>
              <a:t>Alters uric acid excretion – gout</a:t>
            </a:r>
          </a:p>
          <a:p>
            <a:r>
              <a:rPr lang="en-GB" dirty="0" smtClean="0"/>
              <a:t>Transient </a:t>
            </a:r>
            <a:r>
              <a:rPr lang="en-GB" dirty="0" err="1" smtClean="0"/>
              <a:t>azotemia</a:t>
            </a:r>
            <a:endParaRPr lang="en-GB" dirty="0" smtClean="0"/>
          </a:p>
          <a:p>
            <a:r>
              <a:rPr lang="en-GB" dirty="0" smtClean="0"/>
              <a:t>4. Reproductive organs-</a:t>
            </a:r>
          </a:p>
          <a:p>
            <a:r>
              <a:rPr lang="en-GB" dirty="0" smtClean="0"/>
              <a:t> still birth, spontaneous abortion low birth weight</a:t>
            </a:r>
          </a:p>
          <a:p>
            <a:r>
              <a:rPr lang="en-GB" dirty="0" smtClean="0"/>
              <a:t>Diminished and aberrant sperm production</a:t>
            </a:r>
            <a:endParaRPr lang="en-GB"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5. GIT</a:t>
            </a:r>
          </a:p>
          <a:p>
            <a:r>
              <a:rPr lang="en-GB" dirty="0" smtClean="0"/>
              <a:t>anorexia</a:t>
            </a:r>
          </a:p>
          <a:p>
            <a:r>
              <a:rPr lang="en-GB" dirty="0" smtClean="0"/>
              <a:t>Constipation, </a:t>
            </a:r>
            <a:r>
              <a:rPr lang="en-GB" dirty="0" err="1" smtClean="0"/>
              <a:t>diarrhea</a:t>
            </a:r>
            <a:endParaRPr lang="en-GB" dirty="0" smtClean="0"/>
          </a:p>
          <a:p>
            <a:r>
              <a:rPr lang="en-GB" dirty="0" smtClean="0"/>
              <a:t>In poor dental hygiene, black deposits at gingival margins</a:t>
            </a:r>
          </a:p>
          <a:p>
            <a:r>
              <a:rPr lang="en-GB" dirty="0" smtClean="0"/>
              <a:t>6. CVS – Increased BP</a:t>
            </a:r>
            <a:endParaRPr lang="en-GB"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INORGANIC LEAD</a:t>
            </a:r>
            <a:endParaRPr lang="en-GB" dirty="0"/>
          </a:p>
        </p:txBody>
      </p:sp>
      <p:sp>
        <p:nvSpPr>
          <p:cNvPr id="3" name="Content Placeholder 2"/>
          <p:cNvSpPr>
            <a:spLocks noGrp="1"/>
          </p:cNvSpPr>
          <p:nvPr>
            <p:ph idx="1"/>
          </p:nvPr>
        </p:nvSpPr>
        <p:spPr/>
        <p:txBody>
          <a:bodyPr>
            <a:normAutofit lnSpcReduction="10000"/>
          </a:bodyPr>
          <a:lstStyle/>
          <a:p>
            <a:r>
              <a:rPr lang="en-GB" dirty="0" smtClean="0"/>
              <a:t>ACUTE POISONING</a:t>
            </a:r>
          </a:p>
          <a:p>
            <a:r>
              <a:rPr lang="en-GB" dirty="0" smtClean="0"/>
              <a:t> Uncommon today. Mainly  from industrial inhalation, or in children large oral dose of lead paints or contaminated food or drink.</a:t>
            </a:r>
          </a:p>
          <a:p>
            <a:r>
              <a:rPr lang="en-GB" dirty="0" smtClean="0"/>
              <a:t>Symptoms usually after several days or weeks of recurrent exposure</a:t>
            </a:r>
          </a:p>
          <a:p>
            <a:r>
              <a:rPr lang="en-GB" dirty="0" smtClean="0"/>
              <a:t>Symptoms of encephalopathy or colic. </a:t>
            </a:r>
            <a:r>
              <a:rPr lang="en-GB" dirty="0" err="1" smtClean="0"/>
              <a:t>Hemolytic</a:t>
            </a:r>
            <a:r>
              <a:rPr lang="en-GB" dirty="0" smtClean="0"/>
              <a:t> </a:t>
            </a:r>
            <a:r>
              <a:rPr lang="en-GB" dirty="0" err="1" smtClean="0"/>
              <a:t>anemia</a:t>
            </a:r>
            <a:r>
              <a:rPr lang="en-GB" dirty="0" smtClean="0"/>
              <a:t> or elevated liver enzymes may be present</a:t>
            </a:r>
            <a:endParaRPr lang="en-GB"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Can be easily mistaken for other conditions like appendicitis, PUD, pancreatitis, meningitis</a:t>
            </a:r>
          </a:p>
          <a:p>
            <a:r>
              <a:rPr lang="en-GB" dirty="0" smtClean="0"/>
              <a:t>The headache, fatigue, abdominal cramps, </a:t>
            </a:r>
            <a:r>
              <a:rPr lang="en-GB" dirty="0" err="1" smtClean="0"/>
              <a:t>myalgias</a:t>
            </a:r>
            <a:r>
              <a:rPr lang="en-GB" dirty="0" smtClean="0"/>
              <a:t> and </a:t>
            </a:r>
            <a:r>
              <a:rPr lang="en-GB" dirty="0" err="1" smtClean="0"/>
              <a:t>arthralgias</a:t>
            </a:r>
            <a:r>
              <a:rPr lang="en-GB" dirty="0" smtClean="0"/>
              <a:t> can be mistaken for flu</a:t>
            </a:r>
          </a:p>
          <a:p>
            <a:r>
              <a:rPr lang="en-GB" dirty="0" smtClean="0"/>
              <a:t>Abdominal </a:t>
            </a:r>
            <a:r>
              <a:rPr lang="en-GB" dirty="0" err="1" smtClean="0"/>
              <a:t>xrays</a:t>
            </a:r>
            <a:r>
              <a:rPr lang="en-GB" dirty="0" smtClean="0"/>
              <a:t> may show </a:t>
            </a:r>
            <a:r>
              <a:rPr lang="en-GB" dirty="0" err="1" smtClean="0"/>
              <a:t>radiopacities</a:t>
            </a:r>
            <a:endParaRPr lang="en-GB"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CHRONIC POISONING</a:t>
            </a:r>
          </a:p>
          <a:p>
            <a:r>
              <a:rPr lang="en-GB" dirty="0" smtClean="0"/>
              <a:t>Presents with multisystem findings with constitutional symptoms of anorexia, fatigue, malaise, neurologic symptoms </a:t>
            </a:r>
            <a:r>
              <a:rPr lang="en-GB" dirty="0" err="1" smtClean="0"/>
              <a:t>includingheadache</a:t>
            </a:r>
            <a:r>
              <a:rPr lang="en-GB" dirty="0" smtClean="0"/>
              <a:t> and </a:t>
            </a:r>
            <a:r>
              <a:rPr lang="en-GB" dirty="0" err="1" smtClean="0"/>
              <a:t>dificulty</a:t>
            </a:r>
            <a:r>
              <a:rPr lang="en-GB" dirty="0" smtClean="0"/>
              <a:t> concentrating, irritability, depressed mood, weakness, </a:t>
            </a:r>
            <a:r>
              <a:rPr lang="en-GB" dirty="0" err="1" smtClean="0"/>
              <a:t>myalgias</a:t>
            </a:r>
            <a:r>
              <a:rPr lang="en-GB" dirty="0" smtClean="0"/>
              <a:t> or </a:t>
            </a:r>
            <a:r>
              <a:rPr lang="en-GB" dirty="0" err="1" smtClean="0"/>
              <a:t>arthralgias</a:t>
            </a:r>
            <a:r>
              <a:rPr lang="en-GB" dirty="0" smtClean="0"/>
              <a:t>, GIT symptoms.</a:t>
            </a:r>
            <a:endParaRPr lang="en-GB"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Children will have </a:t>
            </a:r>
            <a:r>
              <a:rPr lang="en-GB" dirty="0" err="1" smtClean="0"/>
              <a:t>neurocognitive</a:t>
            </a:r>
            <a:r>
              <a:rPr lang="en-GB" dirty="0" smtClean="0"/>
              <a:t> deficits, growth retardation or developmental delay</a:t>
            </a:r>
          </a:p>
          <a:p>
            <a:r>
              <a:rPr lang="en-GB" dirty="0" smtClean="0"/>
              <a:t>DIAGNOSIS</a:t>
            </a:r>
          </a:p>
          <a:p>
            <a:r>
              <a:rPr lang="en-GB" dirty="0" smtClean="0"/>
              <a:t>Lead in whole blood, normally 1.45mcg/dl</a:t>
            </a:r>
          </a:p>
          <a:p>
            <a:r>
              <a:rPr lang="en-GB" dirty="0" smtClean="0"/>
              <a:t>X-ray fluorescence bone levels</a:t>
            </a:r>
          </a:p>
          <a:p>
            <a:r>
              <a:rPr lang="en-GB" dirty="0" smtClean="0"/>
              <a:t>Lead in urine following a single chelating agent dose.</a:t>
            </a:r>
            <a:endParaRPr lang="en-GB"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ORGANO LEAD PISONING</a:t>
            </a:r>
            <a:endParaRPr lang="en-GB" dirty="0"/>
          </a:p>
        </p:txBody>
      </p:sp>
      <p:sp>
        <p:nvSpPr>
          <p:cNvPr id="3" name="Content Placeholder 2"/>
          <p:cNvSpPr>
            <a:spLocks noGrp="1"/>
          </p:cNvSpPr>
          <p:nvPr>
            <p:ph idx="1"/>
          </p:nvPr>
        </p:nvSpPr>
        <p:spPr/>
        <p:txBody>
          <a:bodyPr/>
          <a:lstStyle/>
          <a:p>
            <a:r>
              <a:rPr lang="en-GB" dirty="0" smtClean="0"/>
              <a:t>In gasoline is tetraethyl and </a:t>
            </a:r>
            <a:r>
              <a:rPr lang="en-GB" dirty="0" err="1" smtClean="0"/>
              <a:t>tetramethyl</a:t>
            </a:r>
            <a:r>
              <a:rPr lang="en-GB" dirty="0" smtClean="0"/>
              <a:t> lead. Now rare</a:t>
            </a:r>
          </a:p>
          <a:p>
            <a:r>
              <a:rPr lang="en-GB" dirty="0" smtClean="0"/>
              <a:t>Lead </a:t>
            </a:r>
            <a:r>
              <a:rPr lang="en-GB" dirty="0" err="1" smtClean="0"/>
              <a:t>stearate</a:t>
            </a:r>
            <a:r>
              <a:rPr lang="en-GB" dirty="0" smtClean="0"/>
              <a:t> or lead </a:t>
            </a:r>
            <a:r>
              <a:rPr lang="en-GB" dirty="0" err="1" smtClean="0"/>
              <a:t>naphthenate</a:t>
            </a:r>
            <a:r>
              <a:rPr lang="en-GB" dirty="0" smtClean="0"/>
              <a:t> poisoning still occur. They are volatile and lipid soluble, easily absorbed through skin</a:t>
            </a:r>
          </a:p>
          <a:p>
            <a:r>
              <a:rPr lang="en-GB" dirty="0" smtClean="0"/>
              <a:t>Targets mainly CNS producing dose dependent effects: </a:t>
            </a:r>
            <a:r>
              <a:rPr lang="en-GB" dirty="0" err="1" smtClean="0"/>
              <a:t>neurocognitive</a:t>
            </a:r>
            <a:r>
              <a:rPr lang="en-GB" dirty="0" smtClean="0"/>
              <a:t> </a:t>
            </a:r>
            <a:r>
              <a:rPr lang="en-GB" dirty="0" err="1" smtClean="0"/>
              <a:t>deficits,insomnia</a:t>
            </a:r>
            <a:r>
              <a:rPr lang="en-GB" dirty="0" smtClean="0"/>
              <a:t>, delirium, hallucinations, tremor, fits, death.</a:t>
            </a:r>
          </a:p>
          <a:p>
            <a:endParaRPr lang="en-GB" dirty="0" smtClean="0"/>
          </a:p>
          <a:p>
            <a:endParaRPr lang="en-GB"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TREATMENT</a:t>
            </a:r>
            <a:endParaRPr lang="en-GB" dirty="0"/>
          </a:p>
        </p:txBody>
      </p:sp>
      <p:sp>
        <p:nvSpPr>
          <p:cNvPr id="3" name="Content Placeholder 2"/>
          <p:cNvSpPr>
            <a:spLocks noGrp="1"/>
          </p:cNvSpPr>
          <p:nvPr>
            <p:ph idx="1"/>
          </p:nvPr>
        </p:nvSpPr>
        <p:spPr/>
        <p:txBody>
          <a:bodyPr>
            <a:normAutofit lnSpcReduction="10000"/>
          </a:bodyPr>
          <a:lstStyle/>
          <a:p>
            <a:r>
              <a:rPr lang="en-GB" dirty="0" smtClean="0"/>
              <a:t>Terminate </a:t>
            </a:r>
            <a:r>
              <a:rPr lang="en-GB" dirty="0" err="1" smtClean="0"/>
              <a:t>xeposure</a:t>
            </a:r>
            <a:endParaRPr lang="en-GB" dirty="0" smtClean="0"/>
          </a:p>
          <a:p>
            <a:r>
              <a:rPr lang="en-GB" dirty="0" smtClean="0"/>
              <a:t>Supportive care</a:t>
            </a:r>
          </a:p>
          <a:p>
            <a:r>
              <a:rPr lang="en-GB" dirty="0" err="1" smtClean="0"/>
              <a:t>Chelation</a:t>
            </a:r>
            <a:r>
              <a:rPr lang="en-GB" dirty="0" smtClean="0"/>
              <a:t> therapy</a:t>
            </a:r>
          </a:p>
          <a:p>
            <a:r>
              <a:rPr lang="en-GB" dirty="0" err="1" smtClean="0"/>
              <a:t>Mannitol</a:t>
            </a:r>
            <a:r>
              <a:rPr lang="en-GB" dirty="0" smtClean="0"/>
              <a:t>, steroids for brain </a:t>
            </a:r>
            <a:r>
              <a:rPr lang="en-GB" dirty="0" err="1" smtClean="0"/>
              <a:t>edema</a:t>
            </a:r>
            <a:endParaRPr lang="en-GB" dirty="0" smtClean="0"/>
          </a:p>
          <a:p>
            <a:r>
              <a:rPr lang="en-GB" dirty="0" smtClean="0"/>
              <a:t>Anticonvulsants for convulsions</a:t>
            </a:r>
          </a:p>
          <a:p>
            <a:r>
              <a:rPr lang="en-GB" dirty="0" err="1" smtClean="0"/>
              <a:t>Carthasis</a:t>
            </a:r>
            <a:r>
              <a:rPr lang="en-GB" dirty="0" smtClean="0"/>
              <a:t> if in abdomen</a:t>
            </a:r>
          </a:p>
          <a:p>
            <a:r>
              <a:rPr lang="en-GB" dirty="0" smtClean="0"/>
              <a:t>Hydrate adequately</a:t>
            </a:r>
          </a:p>
          <a:p>
            <a:r>
              <a:rPr lang="en-GB" dirty="0" smtClean="0"/>
              <a:t>IV calcium/sodium EDTA</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OF TREATMENT</a:t>
            </a:r>
            <a:endParaRPr lang="sw-KE" dirty="0"/>
          </a:p>
        </p:txBody>
      </p:sp>
      <p:sp>
        <p:nvSpPr>
          <p:cNvPr id="3" name="Content Placeholder 2"/>
          <p:cNvSpPr>
            <a:spLocks noGrp="1"/>
          </p:cNvSpPr>
          <p:nvPr>
            <p:ph idx="1"/>
          </p:nvPr>
        </p:nvSpPr>
        <p:spPr/>
        <p:txBody>
          <a:bodyPr/>
          <a:lstStyle/>
          <a:p>
            <a:r>
              <a:rPr lang="en-US" dirty="0" smtClean="0"/>
              <a:t>ABCDEF</a:t>
            </a:r>
          </a:p>
          <a:p>
            <a:r>
              <a:rPr lang="en-US" dirty="0" smtClean="0"/>
              <a:t>Support vital functions- airway, respiration, shock, stop fits</a:t>
            </a:r>
          </a:p>
          <a:p>
            <a:r>
              <a:rPr lang="en-US" dirty="0" smtClean="0"/>
              <a:t>Large intravenous access, take blood samples</a:t>
            </a:r>
          </a:p>
          <a:p>
            <a:r>
              <a:rPr lang="en-US" dirty="0" smtClean="0"/>
              <a:t>Give specific antidotes if exists</a:t>
            </a:r>
          </a:p>
          <a:p>
            <a:r>
              <a:rPr lang="en-US" dirty="0" smtClean="0"/>
              <a:t>Remove poisons- decontaminate, emesis, </a:t>
            </a:r>
            <a:r>
              <a:rPr lang="en-US" dirty="0" err="1" smtClean="0"/>
              <a:t>carthasis</a:t>
            </a:r>
            <a:r>
              <a:rPr lang="en-US" dirty="0" smtClean="0"/>
              <a:t>, lavage, activated charcoal, dialysis</a:t>
            </a:r>
          </a:p>
          <a:p>
            <a:r>
              <a:rPr lang="en-US" dirty="0" smtClean="0"/>
              <a:t>Monitor and follow up.</a:t>
            </a:r>
            <a:endParaRPr lang="sw-KE"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1000-1500mg/m2/d by continuous iv infusion for 5 days or</a:t>
            </a:r>
          </a:p>
          <a:p>
            <a:r>
              <a:rPr lang="en-GB" dirty="0" smtClean="0"/>
              <a:t>In encephalopathy IM </a:t>
            </a:r>
            <a:r>
              <a:rPr lang="en-GB" dirty="0" err="1" smtClean="0"/>
              <a:t>dimercaprol</a:t>
            </a:r>
            <a:r>
              <a:rPr lang="en-GB" dirty="0" smtClean="0"/>
              <a:t> stat then after 4 hrs together with EDTA for 5 days. </a:t>
            </a:r>
          </a:p>
          <a:p>
            <a:r>
              <a:rPr lang="en-GB" dirty="0" smtClean="0"/>
              <a:t>These followed by oral </a:t>
            </a:r>
            <a:r>
              <a:rPr lang="en-GB" dirty="0" err="1" smtClean="0"/>
              <a:t>succimer</a:t>
            </a:r>
            <a:r>
              <a:rPr lang="en-GB" dirty="0" smtClean="0"/>
              <a:t> till patient ok</a:t>
            </a:r>
            <a:endParaRPr lang="en-GB"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ARSENIC</a:t>
            </a:r>
            <a:endParaRPr lang="en-GB" dirty="0"/>
          </a:p>
        </p:txBody>
      </p:sp>
      <p:sp>
        <p:nvSpPr>
          <p:cNvPr id="3" name="Content Placeholder 2"/>
          <p:cNvSpPr>
            <a:spLocks noGrp="1"/>
          </p:cNvSpPr>
          <p:nvPr>
            <p:ph idx="1"/>
          </p:nvPr>
        </p:nvSpPr>
        <p:spPr/>
        <p:txBody>
          <a:bodyPr/>
          <a:lstStyle/>
          <a:p>
            <a:r>
              <a:rPr lang="en-GB" dirty="0" smtClean="0"/>
              <a:t>A naturally occurring element. For long used as:</a:t>
            </a:r>
          </a:p>
          <a:p>
            <a:r>
              <a:rPr lang="en-GB" dirty="0" smtClean="0"/>
              <a:t>Constituent of commercial and industrial products</a:t>
            </a:r>
          </a:p>
          <a:p>
            <a:r>
              <a:rPr lang="en-GB" dirty="0" smtClean="0"/>
              <a:t>A component in pharmaceuticals</a:t>
            </a:r>
          </a:p>
          <a:p>
            <a:r>
              <a:rPr lang="en-GB" dirty="0" smtClean="0"/>
              <a:t>An agent of deliberate poisoning</a:t>
            </a:r>
          </a:p>
          <a:p>
            <a:r>
              <a:rPr lang="en-GB" dirty="0" smtClean="0"/>
              <a:t>Recent commercial applications: manufacture of semiconductors, wood preservative</a:t>
            </a:r>
          </a:p>
          <a:p>
            <a:endParaRPr lang="en-GB"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Non-ferrous alloys, glass, gel-based insecticidal ant baits, veterinary pharmaceuticals</a:t>
            </a:r>
          </a:p>
          <a:p>
            <a:r>
              <a:rPr lang="en-US" dirty="0" smtClean="0"/>
              <a:t>Arsine, a hydride gas with potent hemolytic effects is manufactured for use in semiconductors industry, and can be generated accidentally when arsenic containing ores come in contact with acidic solutions.</a:t>
            </a:r>
            <a:endParaRPr lang="en-US" dirty="0"/>
          </a:p>
        </p:txBody>
      </p:sp>
    </p:spTree>
    <p:extLst>
      <p:ext uri="{BB962C8B-B14F-4D97-AF65-F5344CB8AC3E}">
        <p14:creationId xmlns:p14="http://schemas.microsoft.com/office/powerpoint/2010/main" val="29082187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Fowler’s solution which contains 1% potassium </a:t>
            </a:r>
            <a:r>
              <a:rPr lang="en-US" dirty="0" err="1" smtClean="0"/>
              <a:t>arsenite</a:t>
            </a:r>
            <a:r>
              <a:rPr lang="en-US" dirty="0" smtClean="0"/>
              <a:t>, was widely used as medicine in 18</a:t>
            </a:r>
            <a:r>
              <a:rPr lang="en-US" baseline="30000" dirty="0" smtClean="0"/>
              <a:t>th</a:t>
            </a:r>
            <a:r>
              <a:rPr lang="en-US" dirty="0" smtClean="0"/>
              <a:t> –mid twentieth century</a:t>
            </a:r>
          </a:p>
          <a:p>
            <a:r>
              <a:rPr lang="en-US" dirty="0" smtClean="0"/>
              <a:t>Organic arsenicals were the first </a:t>
            </a:r>
            <a:r>
              <a:rPr lang="en-US" dirty="0" err="1" smtClean="0"/>
              <a:t>antibiotis</a:t>
            </a:r>
            <a:r>
              <a:rPr lang="en-US" dirty="0" smtClean="0"/>
              <a:t>, used until discovery of </a:t>
            </a:r>
            <a:r>
              <a:rPr lang="en-US" dirty="0" err="1" smtClean="0"/>
              <a:t>penicillins</a:t>
            </a:r>
            <a:r>
              <a:rPr lang="en-US" dirty="0" smtClean="0"/>
              <a:t> and other antibiotics</a:t>
            </a:r>
          </a:p>
          <a:p>
            <a:r>
              <a:rPr lang="en-US" dirty="0" smtClean="0"/>
              <a:t>Other </a:t>
            </a:r>
            <a:r>
              <a:rPr lang="en-US" dirty="0" err="1" smtClean="0"/>
              <a:t>organoarsenicals</a:t>
            </a:r>
            <a:r>
              <a:rPr lang="en-US" dirty="0" smtClean="0"/>
              <a:t> like lewisite (</a:t>
            </a:r>
            <a:r>
              <a:rPr lang="en-US" dirty="0" err="1" smtClean="0"/>
              <a:t>dichloro</a:t>
            </a:r>
            <a:r>
              <a:rPr lang="en-US" dirty="0" smtClean="0"/>
              <a:t>[2-chlorvinyl]arsine) were developed as chemical warfare agents in early 20</a:t>
            </a:r>
            <a:r>
              <a:rPr lang="en-US" baseline="30000" dirty="0" smtClean="0"/>
              <a:t>th</a:t>
            </a:r>
            <a:r>
              <a:rPr lang="en-US" dirty="0" smtClean="0"/>
              <a:t> cent.</a:t>
            </a:r>
            <a:endParaRPr lang="en-US" dirty="0"/>
          </a:p>
        </p:txBody>
      </p:sp>
    </p:spTree>
    <p:extLst>
      <p:ext uri="{BB962C8B-B14F-4D97-AF65-F5344CB8AC3E}">
        <p14:creationId xmlns:p14="http://schemas.microsoft.com/office/powerpoint/2010/main" val="357186403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Arsenic trioxide was introduced in the US in 2000 as an orphan drug for treatment of relapsed acute </a:t>
            </a:r>
            <a:r>
              <a:rPr lang="en-US" dirty="0" err="1" smtClean="0"/>
              <a:t>promyelocytic</a:t>
            </a:r>
            <a:r>
              <a:rPr lang="en-US" dirty="0" smtClean="0"/>
              <a:t> leukemia, and is now in several cancer treatment protocols.</a:t>
            </a:r>
          </a:p>
          <a:p>
            <a:r>
              <a:rPr lang="en-US" dirty="0" err="1" smtClean="0"/>
              <a:t>Melarsoprol</a:t>
            </a:r>
            <a:r>
              <a:rPr lang="en-US" dirty="0" smtClean="0"/>
              <a:t> (Mel B), a trivalent arsenical compound is used for treatment of advanced African </a:t>
            </a:r>
            <a:r>
              <a:rPr lang="en-US" dirty="0" err="1" smtClean="0"/>
              <a:t>trypansomiasis</a:t>
            </a:r>
            <a:r>
              <a:rPr lang="en-US" dirty="0" smtClean="0"/>
              <a:t>.</a:t>
            </a:r>
            <a:endParaRPr lang="en-US" dirty="0"/>
          </a:p>
        </p:txBody>
      </p:sp>
    </p:spTree>
    <p:extLst>
      <p:ext uri="{BB962C8B-B14F-4D97-AF65-F5344CB8AC3E}">
        <p14:creationId xmlns:p14="http://schemas.microsoft.com/office/powerpoint/2010/main" val="232071297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PHARMACOKINETICS</a:t>
            </a:r>
            <a:endParaRPr lang="en-US" dirty="0"/>
          </a:p>
        </p:txBody>
      </p:sp>
      <p:sp>
        <p:nvSpPr>
          <p:cNvPr id="3" name="Content Placeholder 2"/>
          <p:cNvSpPr>
            <a:spLocks noGrp="1"/>
          </p:cNvSpPr>
          <p:nvPr>
            <p:ph idx="1"/>
          </p:nvPr>
        </p:nvSpPr>
        <p:spPr/>
        <p:txBody>
          <a:bodyPr/>
          <a:lstStyle/>
          <a:p>
            <a:r>
              <a:rPr lang="en-US" dirty="0" smtClean="0"/>
              <a:t>Soluble arsenical compounds are well absorbed in the respiratory tract and GIT. Skin absorption is limited but may be significant if there is heavy exposure to high concentrations of arsenic reagents.</a:t>
            </a:r>
          </a:p>
          <a:p>
            <a:r>
              <a:rPr lang="en-US" dirty="0" smtClean="0"/>
              <a:t>Most of the absorbed inorganic arsenic is methylated mainly in the liver to mono- </a:t>
            </a:r>
            <a:r>
              <a:rPr lang="en-US" dirty="0" err="1" smtClean="0"/>
              <a:t>methylarsonic</a:t>
            </a:r>
            <a:r>
              <a:rPr lang="en-US" dirty="0" smtClean="0"/>
              <a:t> acid and </a:t>
            </a:r>
            <a:r>
              <a:rPr lang="en-US" dirty="0" err="1" smtClean="0"/>
              <a:t>dimethylarsinic</a:t>
            </a:r>
            <a:r>
              <a:rPr lang="en-US" dirty="0" smtClean="0"/>
              <a:t> acid.</a:t>
            </a:r>
            <a:endParaRPr lang="en-US" dirty="0"/>
          </a:p>
        </p:txBody>
      </p:sp>
    </p:spTree>
    <p:extLst>
      <p:ext uri="{BB962C8B-B14F-4D97-AF65-F5344CB8AC3E}">
        <p14:creationId xmlns:p14="http://schemas.microsoft.com/office/powerpoint/2010/main" val="220506666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These together with residual inorganic arsenic are excreted in the urine.</a:t>
            </a:r>
          </a:p>
          <a:p>
            <a:r>
              <a:rPr lang="en-US" dirty="0"/>
              <a:t>When chronic daily absorption is less than 1000mcg of soluble inorganic arsenic, about 2/3 of the absorbed dose is excreted in the urine. When massive doses are ingested, elimination half life is prolonged</a:t>
            </a:r>
          </a:p>
          <a:p>
            <a:r>
              <a:rPr lang="en-US" dirty="0"/>
              <a:t>Inhalation of low solubility arsenics may result in prolonged retention in the lungs, and may not be reflected in the urine </a:t>
            </a:r>
            <a:r>
              <a:rPr lang="en-US" dirty="0" smtClean="0"/>
              <a:t>levels.</a:t>
            </a:r>
            <a:endParaRPr lang="en-US" dirty="0"/>
          </a:p>
        </p:txBody>
      </p:sp>
    </p:spTree>
    <p:extLst>
      <p:ext uri="{BB962C8B-B14F-4D97-AF65-F5344CB8AC3E}">
        <p14:creationId xmlns:p14="http://schemas.microsoft.com/office/powerpoint/2010/main" val="244606843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GB" dirty="0"/>
              <a:t>Arsenic binds to sulfhydryl groups in keratinized tissues, making hair, nails and skin to have high concentrations even long after urine values have returned to </a:t>
            </a:r>
            <a:r>
              <a:rPr lang="en-GB" dirty="0" smtClean="0"/>
              <a:t>normal.</a:t>
            </a:r>
            <a:endParaRPr lang="en-US" dirty="0"/>
          </a:p>
        </p:txBody>
      </p:sp>
    </p:spTree>
    <p:extLst>
      <p:ext uri="{BB962C8B-B14F-4D97-AF65-F5344CB8AC3E}">
        <p14:creationId xmlns:p14="http://schemas.microsoft.com/office/powerpoint/2010/main" val="35816175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PHARMACODYNAMICS</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Toxic effects thought to be exerted by:</a:t>
            </a:r>
          </a:p>
          <a:p>
            <a:r>
              <a:rPr lang="en-GB" dirty="0" smtClean="0"/>
              <a:t>1.Interference of enzymatic action by trivalent arsenics binding to sulfhydryl groups or substituting phosphate</a:t>
            </a:r>
          </a:p>
          <a:p>
            <a:r>
              <a:rPr lang="en-GB" dirty="0" smtClean="0"/>
              <a:t>2.Inorganic arsenic or its metabolites may exert oxidative stress, alter gene expression and interfere with cell signal transduction</a:t>
            </a:r>
          </a:p>
          <a:p>
            <a:r>
              <a:rPr lang="en-GB" dirty="0" smtClean="0"/>
              <a:t>Inorganic trivalent arsenic (As</a:t>
            </a:r>
            <a:r>
              <a:rPr lang="en-GB" baseline="30000" dirty="0" smtClean="0"/>
              <a:t>3+</a:t>
            </a:r>
            <a:r>
              <a:rPr lang="en-GB" dirty="0" smtClean="0"/>
              <a:t>,arsenite) is 2-10 times more toxic than inorganic </a:t>
            </a:r>
            <a:r>
              <a:rPr lang="en-GB" dirty="0" err="1" smtClean="0"/>
              <a:t>pentavalent</a:t>
            </a:r>
            <a:r>
              <a:rPr lang="en-GB" dirty="0" smtClean="0"/>
              <a:t> arsenic (As</a:t>
            </a:r>
            <a:r>
              <a:rPr lang="en-GB" baseline="30000" dirty="0" smtClean="0"/>
              <a:t>5+</a:t>
            </a:r>
            <a:r>
              <a:rPr lang="en-GB" dirty="0" smtClean="0"/>
              <a:t>, arsenate).</a:t>
            </a:r>
            <a:endParaRPr lang="en-GB"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Trivalent form of methylated metabolites </a:t>
            </a:r>
            <a:r>
              <a:rPr lang="en-US" dirty="0" err="1" smtClean="0"/>
              <a:t>e.g</a:t>
            </a:r>
            <a:r>
              <a:rPr lang="en-US" dirty="0" smtClean="0"/>
              <a:t> </a:t>
            </a:r>
            <a:r>
              <a:rPr lang="en-US" dirty="0" err="1" smtClean="0"/>
              <a:t>monomethylarsonous</a:t>
            </a:r>
            <a:r>
              <a:rPr lang="en-US" dirty="0" smtClean="0"/>
              <a:t> acid(MMA) now thought to be more toxic than inorganic parent compounds.</a:t>
            </a:r>
          </a:p>
          <a:p>
            <a:r>
              <a:rPr lang="en-US" dirty="0" smtClean="0"/>
              <a:t>Arsine gas is has </a:t>
            </a:r>
            <a:r>
              <a:rPr lang="en-US" dirty="0" err="1" smtClean="0"/>
              <a:t>apotent</a:t>
            </a:r>
            <a:r>
              <a:rPr lang="en-US" dirty="0" smtClean="0"/>
              <a:t> hemolytic effect, but also disrupts cellular respiration in other tissues</a:t>
            </a:r>
          </a:p>
          <a:p>
            <a:r>
              <a:rPr lang="en-US" dirty="0" smtClean="0"/>
              <a:t>Arsenic is a human carcinogen associated with </a:t>
            </a:r>
            <a:endParaRPr lang="en-US" dirty="0"/>
          </a:p>
        </p:txBody>
      </p:sp>
    </p:spTree>
    <p:extLst>
      <p:ext uri="{BB962C8B-B14F-4D97-AF65-F5344CB8AC3E}">
        <p14:creationId xmlns:p14="http://schemas.microsoft.com/office/powerpoint/2010/main" val="3489258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SUPPORTIVE AND SYMPTOMATIC MEASURES</a:t>
            </a:r>
            <a:endParaRPr lang="sw-KE" dirty="0"/>
          </a:p>
        </p:txBody>
      </p:sp>
      <p:sp>
        <p:nvSpPr>
          <p:cNvPr id="3" name="Content Placeholder 2"/>
          <p:cNvSpPr>
            <a:spLocks noGrp="1"/>
          </p:cNvSpPr>
          <p:nvPr>
            <p:ph idx="1"/>
          </p:nvPr>
        </p:nvSpPr>
        <p:spPr/>
        <p:txBody>
          <a:bodyPr/>
          <a:lstStyle/>
          <a:p>
            <a:r>
              <a:rPr lang="en-US" dirty="0" smtClean="0"/>
              <a:t>Surveillance , admission</a:t>
            </a:r>
          </a:p>
          <a:p>
            <a:r>
              <a:rPr lang="en-US" dirty="0" smtClean="0"/>
              <a:t>Respiratory abnormalities- airway obstruction, depression, </a:t>
            </a:r>
            <a:r>
              <a:rPr lang="en-US" dirty="0" err="1" smtClean="0"/>
              <a:t>methemoglobinemia</a:t>
            </a:r>
            <a:endParaRPr lang="en-US" dirty="0" smtClean="0"/>
          </a:p>
          <a:p>
            <a:r>
              <a:rPr lang="en-US" dirty="0" smtClean="0"/>
              <a:t>Circulatory failure, ECG monitor</a:t>
            </a:r>
          </a:p>
          <a:p>
            <a:r>
              <a:rPr lang="en-US" dirty="0" smtClean="0"/>
              <a:t>Shock, pulmonary edema</a:t>
            </a:r>
          </a:p>
          <a:p>
            <a:r>
              <a:rPr lang="en-US" dirty="0" smtClean="0"/>
              <a:t>Coma- EEG monitor</a:t>
            </a:r>
          </a:p>
          <a:p>
            <a:r>
              <a:rPr lang="en-US" dirty="0" smtClean="0"/>
              <a:t>Convulsions- diazepam, </a:t>
            </a:r>
            <a:r>
              <a:rPr lang="en-US" dirty="0" err="1" smtClean="0"/>
              <a:t>phenytoin</a:t>
            </a:r>
            <a:r>
              <a:rPr lang="en-US" dirty="0" smtClean="0"/>
              <a:t>, </a:t>
            </a:r>
            <a:r>
              <a:rPr lang="en-US" dirty="0" err="1" smtClean="0"/>
              <a:t>phenobab</a:t>
            </a:r>
            <a:r>
              <a:rPr lang="en-US" dirty="0" smtClean="0"/>
              <a:t>, neuromuscular paralysis</a:t>
            </a:r>
            <a:endParaRPr lang="sw-KE"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r>
              <a:rPr lang="en-GB" dirty="0" smtClean="0"/>
              <a:t>Lung, skin and bladder cancer</a:t>
            </a:r>
          </a:p>
          <a:p>
            <a:r>
              <a:rPr lang="en-GB" dirty="0" smtClean="0"/>
              <a:t>Marine organisms contain large amounts of well absorbed </a:t>
            </a:r>
            <a:r>
              <a:rPr lang="en-GB" dirty="0" err="1" smtClean="0"/>
              <a:t>trimethylated</a:t>
            </a:r>
            <a:r>
              <a:rPr lang="en-GB" dirty="0" smtClean="0"/>
              <a:t> </a:t>
            </a:r>
            <a:r>
              <a:rPr lang="en-GB" dirty="0" err="1" smtClean="0"/>
              <a:t>organoarsenic</a:t>
            </a:r>
            <a:r>
              <a:rPr lang="en-GB" dirty="0" smtClean="0"/>
              <a:t>, </a:t>
            </a:r>
            <a:r>
              <a:rPr lang="en-GB" dirty="0" err="1" smtClean="0"/>
              <a:t>arsenobetaine</a:t>
            </a:r>
            <a:r>
              <a:rPr lang="en-GB" dirty="0" smtClean="0"/>
              <a:t> and a variety of </a:t>
            </a:r>
            <a:r>
              <a:rPr lang="en-GB" dirty="0" err="1" smtClean="0"/>
              <a:t>organosugars</a:t>
            </a:r>
            <a:r>
              <a:rPr lang="en-GB" dirty="0" smtClean="0"/>
              <a:t>.</a:t>
            </a:r>
          </a:p>
          <a:p>
            <a:r>
              <a:rPr lang="en-GB" dirty="0" err="1" smtClean="0"/>
              <a:t>Arsenobetaine</a:t>
            </a:r>
            <a:r>
              <a:rPr lang="en-GB" dirty="0" smtClean="0"/>
              <a:t> has no known toxic effects in mammals and is excreted unchanged in urine.</a:t>
            </a:r>
          </a:p>
          <a:p>
            <a:r>
              <a:rPr lang="en-GB" dirty="0" err="1" smtClean="0"/>
              <a:t>Arsenosugars</a:t>
            </a:r>
            <a:r>
              <a:rPr lang="en-GB" dirty="0" smtClean="0"/>
              <a:t> are partially metabolized to </a:t>
            </a:r>
            <a:r>
              <a:rPr lang="en-GB" dirty="0" err="1" smtClean="0"/>
              <a:t>dimethylarsinic</a:t>
            </a:r>
            <a:r>
              <a:rPr lang="en-GB" smtClean="0"/>
              <a:t> acid.</a:t>
            </a:r>
            <a:endParaRPr lang="en-GB"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MAJOR FORMS OF INTOXICATION1</a:t>
            </a:r>
            <a:endParaRPr lang="en-GB" dirty="0"/>
          </a:p>
        </p:txBody>
      </p:sp>
      <p:sp>
        <p:nvSpPr>
          <p:cNvPr id="3" name="Content Placeholder 2"/>
          <p:cNvSpPr>
            <a:spLocks noGrp="1"/>
          </p:cNvSpPr>
          <p:nvPr>
            <p:ph idx="1"/>
          </p:nvPr>
        </p:nvSpPr>
        <p:spPr/>
        <p:txBody>
          <a:bodyPr/>
          <a:lstStyle/>
          <a:p>
            <a:r>
              <a:rPr lang="en-GB" b="1" dirty="0" smtClean="0"/>
              <a:t>1.ACUTE INORGANIC ARSENIC POISONING</a:t>
            </a:r>
          </a:p>
          <a:p>
            <a:r>
              <a:rPr lang="en-GB" dirty="0" smtClean="0"/>
              <a:t>MANY SYSTEMS ARE affected within minutes of exposure to high doses of soluble inorganic arsenic compounds.</a:t>
            </a:r>
          </a:p>
          <a:p>
            <a:r>
              <a:rPr lang="en-GB" dirty="0" smtClean="0"/>
              <a:t>Initial GIT symptoms are nausea, vomiting, diarrhoea and abdominal pain</a:t>
            </a:r>
          </a:p>
          <a:p>
            <a:r>
              <a:rPr lang="en-GB" dirty="0" smtClean="0"/>
              <a:t>Diffuse capillary leak, with GIT fluid loss may result in hypotension, shock and death.</a:t>
            </a:r>
            <a:endParaRPr lang="en-GB" dirty="0" smtClean="0"/>
          </a:p>
          <a:p>
            <a:endParaRPr lang="en-GB"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lnSpcReduction="10000"/>
          </a:bodyPr>
          <a:lstStyle/>
          <a:p>
            <a:r>
              <a:rPr lang="en-GB" dirty="0" smtClean="0"/>
              <a:t>Cardiopulmonary toxicity- congestive cardiomyopathy, cardiogenic or non-cardiogenic pulmonary </a:t>
            </a:r>
            <a:r>
              <a:rPr lang="en-GB" dirty="0" err="1" smtClean="0"/>
              <a:t>edema</a:t>
            </a:r>
            <a:r>
              <a:rPr lang="en-GB" dirty="0" smtClean="0"/>
              <a:t> and ventricular arrhythmias may occur promptly or delay for several days</a:t>
            </a:r>
          </a:p>
          <a:p>
            <a:r>
              <a:rPr lang="en-GB" dirty="0" smtClean="0"/>
              <a:t>Pancytopenia develops within a week. Basophilic stippling of RBCs may soon follow.</a:t>
            </a:r>
          </a:p>
          <a:p>
            <a:r>
              <a:rPr lang="en-GB" dirty="0" smtClean="0"/>
              <a:t>CNS – delirium, encephalopathy and coma may occur within the first few days.</a:t>
            </a:r>
            <a:endParaRPr lang="en-GB"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lnSpcReduction="10000"/>
          </a:bodyPr>
          <a:lstStyle/>
          <a:p>
            <a:r>
              <a:rPr lang="en-GB" dirty="0" smtClean="0"/>
              <a:t>An ascending sensorimotor peripheral neuropathy may develop after 2-6 weeks. It may progress proximally and cause respiratory muscles paralysis.</a:t>
            </a:r>
          </a:p>
          <a:p>
            <a:r>
              <a:rPr lang="en-GB" dirty="0" smtClean="0"/>
              <a:t>Transverse white </a:t>
            </a:r>
            <a:r>
              <a:rPr lang="en-GB" dirty="0" err="1" smtClean="0"/>
              <a:t>striae</a:t>
            </a:r>
            <a:r>
              <a:rPr lang="en-GB" dirty="0" smtClean="0"/>
              <a:t> on the nails (Aldrich-</a:t>
            </a:r>
            <a:r>
              <a:rPr lang="en-GB" dirty="0" err="1" smtClean="0"/>
              <a:t>Mees</a:t>
            </a:r>
            <a:r>
              <a:rPr lang="en-GB" dirty="0" smtClean="0"/>
              <a:t> lines), may be seen after months.</a:t>
            </a:r>
          </a:p>
          <a:p>
            <a:r>
              <a:rPr lang="en-GB" dirty="0" smtClean="0"/>
              <a:t>Patients presenting with abrupt onset of G.E in combination with hypotension and metabolic acidosis, should always be suspect</a:t>
            </a:r>
            <a:endParaRPr lang="en-GB"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Of acute inorganic arsenic poisoning</a:t>
            </a:r>
          </a:p>
          <a:p>
            <a:r>
              <a:rPr lang="en-US" dirty="0" smtClean="0"/>
              <a:t>Suspicion should be heightened when this is followed by cardiac dysfunction, pancytopenia and peripheral neuropathy.</a:t>
            </a:r>
          </a:p>
          <a:p>
            <a:r>
              <a:rPr lang="en-US" dirty="0" smtClean="0"/>
              <a:t>Confirmation is by high urine levels of inorganic arsenic and its metabolites, typically in the range of thousands of mcg in the first 2-3 days.</a:t>
            </a:r>
            <a:endParaRPr lang="en-US" dirty="0"/>
          </a:p>
        </p:txBody>
      </p:sp>
    </p:spTree>
    <p:extLst>
      <p:ext uri="{BB962C8B-B14F-4D97-AF65-F5344CB8AC3E}">
        <p14:creationId xmlns:p14="http://schemas.microsoft.com/office/powerpoint/2010/main" val="322025702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TREATMENT</a:t>
            </a:r>
          </a:p>
          <a:p>
            <a:r>
              <a:rPr lang="en-US" dirty="0" smtClean="0"/>
              <a:t>Appropriate gut decontamination</a:t>
            </a:r>
          </a:p>
          <a:p>
            <a:r>
              <a:rPr lang="en-US" dirty="0" smtClean="0"/>
              <a:t>Intensive supportive care</a:t>
            </a:r>
          </a:p>
          <a:p>
            <a:r>
              <a:rPr lang="en-US" dirty="0" smtClean="0"/>
              <a:t>Prompt chelation with </a:t>
            </a:r>
            <a:r>
              <a:rPr lang="en-US" dirty="0" err="1" smtClean="0"/>
              <a:t>unithiol</a:t>
            </a:r>
            <a:r>
              <a:rPr lang="en-US" dirty="0" smtClean="0"/>
              <a:t> 3-5mg/kg IV every 4-6 hours or </a:t>
            </a:r>
            <a:r>
              <a:rPr lang="en-US" dirty="0" err="1" smtClean="0"/>
              <a:t>dimercaprol</a:t>
            </a:r>
            <a:r>
              <a:rPr lang="en-US" dirty="0" smtClean="0"/>
              <a:t> 3-5mg/kg IM every 4-6 hours</a:t>
            </a:r>
          </a:p>
          <a:p>
            <a:r>
              <a:rPr lang="en-US" dirty="0" smtClean="0"/>
              <a:t>Treatment most effective if done within </a:t>
            </a:r>
            <a:r>
              <a:rPr lang="en-US" dirty="0" err="1" smtClean="0"/>
              <a:t>te</a:t>
            </a:r>
            <a:r>
              <a:rPr lang="en-US" dirty="0" smtClean="0"/>
              <a:t> first few minutes to hours of exposure</a:t>
            </a:r>
            <a:endParaRPr lang="en-US" dirty="0"/>
          </a:p>
        </p:txBody>
      </p:sp>
    </p:spTree>
    <p:extLst>
      <p:ext uri="{BB962C8B-B14F-4D97-AF65-F5344CB8AC3E}">
        <p14:creationId xmlns:p14="http://schemas.microsoft.com/office/powerpoint/2010/main" val="57276369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Succimer</a:t>
            </a:r>
            <a:r>
              <a:rPr lang="en-US" dirty="0" smtClean="0"/>
              <a:t> is also effective if given </a:t>
            </a:r>
            <a:r>
              <a:rPr lang="en-US" dirty="0" err="1" smtClean="0"/>
              <a:t>parenterally</a:t>
            </a:r>
            <a:r>
              <a:rPr lang="en-US" dirty="0" smtClean="0"/>
              <a:t>. It has a higher therapeutic index than </a:t>
            </a:r>
            <a:r>
              <a:rPr lang="en-US" dirty="0" err="1" smtClean="0"/>
              <a:t>dimercaprol</a:t>
            </a:r>
            <a:endParaRPr lang="en-US" dirty="0"/>
          </a:p>
        </p:txBody>
      </p:sp>
    </p:spTree>
    <p:extLst>
      <p:ext uri="{BB962C8B-B14F-4D97-AF65-F5344CB8AC3E}">
        <p14:creationId xmlns:p14="http://schemas.microsoft.com/office/powerpoint/2010/main" val="165939245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2</a:t>
            </a:r>
            <a:r>
              <a:rPr lang="en-US" b="1" dirty="0" smtClean="0"/>
              <a:t>. CHRONIC INORGANIC ARSENIC POISONING</a:t>
            </a:r>
          </a:p>
          <a:p>
            <a:r>
              <a:rPr lang="en-US" b="1" dirty="0" smtClean="0"/>
              <a:t>Also results in multisystem manifestations. </a:t>
            </a:r>
            <a:r>
              <a:rPr lang="en-US" dirty="0" smtClean="0"/>
              <a:t>Non-carcinogenic effects seen after chronic absorption of &gt; 500-1000mcg/d. the time varies with dose and individual tolerance.</a:t>
            </a:r>
          </a:p>
          <a:p>
            <a:r>
              <a:rPr lang="en-US" b="1" dirty="0" smtClean="0"/>
              <a:t>Constitutional symptoms</a:t>
            </a:r>
            <a:r>
              <a:rPr lang="en-US" dirty="0" smtClean="0"/>
              <a:t>  of fatigue, weight loss and weakness may be present together with anemia, non-specific GIT symptoms, </a:t>
            </a:r>
            <a:r>
              <a:rPr lang="en-US" dirty="0" err="1" smtClean="0"/>
              <a:t>sensori</a:t>
            </a:r>
            <a:r>
              <a:rPr lang="en-US" dirty="0" smtClean="0"/>
              <a:t>-motor peripheral neuropathy</a:t>
            </a:r>
            <a:endParaRPr lang="en-US" b="1" dirty="0"/>
          </a:p>
        </p:txBody>
      </p:sp>
    </p:spTree>
    <p:extLst>
      <p:ext uri="{BB962C8B-B14F-4D97-AF65-F5344CB8AC3E}">
        <p14:creationId xmlns:p14="http://schemas.microsoft.com/office/powerpoint/2010/main" val="325262850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With a stocking and glove pattern of </a:t>
            </a:r>
            <a:r>
              <a:rPr lang="en-US" dirty="0" err="1" smtClean="0"/>
              <a:t>dysesthesia</a:t>
            </a:r>
            <a:endParaRPr lang="en-US" dirty="0" smtClean="0"/>
          </a:p>
          <a:p>
            <a:r>
              <a:rPr lang="en-US" dirty="0" smtClean="0"/>
              <a:t>Skin effects(pathognomonic) typically developing after years of exposure, include raindrop pattern of hyperpigmentation and hyperkeratosis of palms and soles.</a:t>
            </a:r>
          </a:p>
          <a:p>
            <a:r>
              <a:rPr lang="en-US" dirty="0" smtClean="0"/>
              <a:t>Peripheral vascular disease and non-cirrhotic portal hypertension may occur.</a:t>
            </a:r>
            <a:endParaRPr lang="en-US" dirty="0"/>
          </a:p>
        </p:txBody>
      </p:sp>
    </p:spTree>
    <p:extLst>
      <p:ext uri="{BB962C8B-B14F-4D97-AF65-F5344CB8AC3E}">
        <p14:creationId xmlns:p14="http://schemas.microsoft.com/office/powerpoint/2010/main" val="318630598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812852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REMOVAL OF POISONS</a:t>
            </a:r>
            <a:endParaRPr lang="sw-KE" dirty="0"/>
          </a:p>
        </p:txBody>
      </p:sp>
      <p:sp>
        <p:nvSpPr>
          <p:cNvPr id="3" name="Content Placeholder 2"/>
          <p:cNvSpPr>
            <a:spLocks noGrp="1"/>
          </p:cNvSpPr>
          <p:nvPr>
            <p:ph idx="1"/>
          </p:nvPr>
        </p:nvSpPr>
        <p:spPr/>
        <p:txBody>
          <a:bodyPr/>
          <a:lstStyle/>
          <a:p>
            <a:r>
              <a:rPr lang="en-US" dirty="0" smtClean="0"/>
              <a:t>Decontamination</a:t>
            </a:r>
          </a:p>
          <a:p>
            <a:r>
              <a:rPr lang="en-US" dirty="0" smtClean="0"/>
              <a:t>Emesis- strychnine, ipecac(</a:t>
            </a:r>
            <a:r>
              <a:rPr lang="en-US" dirty="0" err="1" smtClean="0"/>
              <a:t>ipecacuanha</a:t>
            </a:r>
            <a:r>
              <a:rPr lang="en-US" dirty="0" smtClean="0"/>
              <a:t>)</a:t>
            </a:r>
          </a:p>
          <a:p>
            <a:r>
              <a:rPr lang="en-US" dirty="0" smtClean="0"/>
              <a:t>Gastric </a:t>
            </a:r>
            <a:r>
              <a:rPr lang="en-US" dirty="0" err="1" smtClean="0"/>
              <a:t>lavage</a:t>
            </a:r>
            <a:r>
              <a:rPr lang="en-US" dirty="0" smtClean="0"/>
              <a:t>/aspiration</a:t>
            </a:r>
          </a:p>
          <a:p>
            <a:r>
              <a:rPr lang="en-US" dirty="0" smtClean="0"/>
              <a:t>Adsorption</a:t>
            </a:r>
          </a:p>
          <a:p>
            <a:r>
              <a:rPr lang="en-US" dirty="0" err="1" smtClean="0"/>
              <a:t>Carthasis</a:t>
            </a:r>
            <a:endParaRPr lang="en-US" dirty="0" smtClean="0"/>
          </a:p>
          <a:p>
            <a:endParaRPr lang="sw-KE"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Studies have suggested a </a:t>
            </a:r>
            <a:r>
              <a:rPr lang="en-US" dirty="0" err="1" smtClean="0"/>
              <a:t>posiible</a:t>
            </a:r>
            <a:r>
              <a:rPr lang="en-US" dirty="0" smtClean="0"/>
              <a:t> link with hypertension, diabetes, and chronic non-malignant respiratory disease</a:t>
            </a:r>
          </a:p>
          <a:p>
            <a:r>
              <a:rPr lang="en-US" dirty="0" smtClean="0"/>
              <a:t>Cancer of the lungs, skin, bladder and possibly other sites may appear after years of exposure to low to doses.</a:t>
            </a:r>
          </a:p>
          <a:p>
            <a:r>
              <a:rPr lang="en-US" dirty="0" smtClean="0"/>
              <a:t>Use of </a:t>
            </a:r>
            <a:r>
              <a:rPr lang="en-US" dirty="0" err="1" smtClean="0"/>
              <a:t>arsenite</a:t>
            </a:r>
            <a:r>
              <a:rPr lang="en-US" dirty="0" smtClean="0"/>
              <a:t> for cancer therapy, usually at doses of 10-20 mg for weeks to a few months has been associated with prolonged QT interval</a:t>
            </a:r>
          </a:p>
          <a:p>
            <a:endParaRPr lang="en-US" dirty="0"/>
          </a:p>
        </p:txBody>
      </p:sp>
    </p:spTree>
    <p:extLst>
      <p:ext uri="{BB962C8B-B14F-4D97-AF65-F5344CB8AC3E}">
        <p14:creationId xmlns:p14="http://schemas.microsoft.com/office/powerpoint/2010/main" val="58062482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62893318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And </a:t>
            </a:r>
            <a:r>
              <a:rPr lang="en-US" dirty="0" err="1" smtClean="0"/>
              <a:t>occassionally</a:t>
            </a:r>
            <a:r>
              <a:rPr lang="en-US" dirty="0" smtClean="0"/>
              <a:t> malignant ventricular arrhythmias, like Torsade de pointes.</a:t>
            </a:r>
          </a:p>
          <a:p>
            <a:r>
              <a:rPr lang="en-US" dirty="0" smtClean="0"/>
              <a:t>Diagnosis is by combination of clinical presentation and confirmation of exposure. Urinary levels of total arsenic, usually less than 30mcg/l or 50mcg/24 </a:t>
            </a:r>
            <a:r>
              <a:rPr lang="en-US" dirty="0" err="1" smtClean="0"/>
              <a:t>hrs</a:t>
            </a:r>
            <a:r>
              <a:rPr lang="en-US" dirty="0" smtClean="0"/>
              <a:t>, may return to normal within days to weeks after cessation of exposure. Avoid all sea foods for 3 days before sample taken.</a:t>
            </a:r>
            <a:endParaRPr lang="en-US" dirty="0"/>
          </a:p>
        </p:txBody>
      </p:sp>
    </p:spTree>
    <p:extLst>
      <p:ext uri="{BB962C8B-B14F-4D97-AF65-F5344CB8AC3E}">
        <p14:creationId xmlns:p14="http://schemas.microsoft.com/office/powerpoint/2010/main" val="254362618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Elevated levels of arsenic in hair and nails, usually less than 1 ppm, may reveal past exposure.</a:t>
            </a:r>
          </a:p>
          <a:p>
            <a:r>
              <a:rPr lang="en-US" dirty="0" smtClean="0"/>
              <a:t>3. </a:t>
            </a:r>
            <a:r>
              <a:rPr lang="en-US" b="1" dirty="0" smtClean="0"/>
              <a:t>ARSINE GAS POISONING</a:t>
            </a:r>
          </a:p>
          <a:p>
            <a:r>
              <a:rPr lang="en-US" dirty="0" smtClean="0"/>
              <a:t>Produces a characteristic pattern of intoxication dominated by profound hemolytic anemia. 2-24 hours post inhalation massive intravascular hemolysis may occur. Initial symptoms may include malaise, headache,</a:t>
            </a:r>
            <a:endParaRPr lang="en-US" dirty="0"/>
          </a:p>
        </p:txBody>
      </p:sp>
    </p:spTree>
    <p:extLst>
      <p:ext uri="{BB962C8B-B14F-4D97-AF65-F5344CB8AC3E}">
        <p14:creationId xmlns:p14="http://schemas.microsoft.com/office/powerpoint/2010/main" val="261932109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Dyspnea, weakness, nausea, vomiting, abdominal pains, jaundice and </a:t>
            </a:r>
            <a:r>
              <a:rPr lang="en-US" dirty="0" err="1" smtClean="0"/>
              <a:t>hemoglobinuria</a:t>
            </a:r>
            <a:r>
              <a:rPr lang="en-US" dirty="0" smtClean="0"/>
              <a:t>. </a:t>
            </a:r>
            <a:r>
              <a:rPr lang="en-US" dirty="0" err="1" smtClean="0"/>
              <a:t>Oliguric</a:t>
            </a:r>
            <a:r>
              <a:rPr lang="en-US" dirty="0" smtClean="0"/>
              <a:t> renal failure often appears 1-3 days. In massive exposures lethal effects may occur before renal failure develops.</a:t>
            </a:r>
          </a:p>
          <a:p>
            <a:r>
              <a:rPr lang="en-US" dirty="0" smtClean="0"/>
              <a:t>Treatment is with intensive supportive care-exchange transfusion, vigorous hydration, and in the case of renal failure, hemodialysis.</a:t>
            </a:r>
            <a:endParaRPr lang="en-US" dirty="0"/>
          </a:p>
        </p:txBody>
      </p:sp>
    </p:spTree>
    <p:extLst>
      <p:ext uri="{BB962C8B-B14F-4D97-AF65-F5344CB8AC3E}">
        <p14:creationId xmlns:p14="http://schemas.microsoft.com/office/powerpoint/2010/main" val="247844564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73617547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MERCURY</a:t>
            </a:r>
            <a:endParaRPr lang="en-US" dirty="0"/>
          </a:p>
        </p:txBody>
      </p:sp>
      <p:sp>
        <p:nvSpPr>
          <p:cNvPr id="3" name="Content Placeholder 2"/>
          <p:cNvSpPr>
            <a:spLocks noGrp="1"/>
          </p:cNvSpPr>
          <p:nvPr>
            <p:ph idx="1"/>
          </p:nvPr>
        </p:nvSpPr>
        <p:spPr/>
        <p:txBody>
          <a:bodyPr/>
          <a:lstStyle/>
          <a:p>
            <a:r>
              <a:rPr lang="en-US" dirty="0" smtClean="0"/>
              <a:t>Poisonous forms are elemental mercury, </a:t>
            </a:r>
            <a:r>
              <a:rPr lang="en-US" dirty="0" err="1" smtClean="0"/>
              <a:t>alkylmercury</a:t>
            </a:r>
            <a:r>
              <a:rPr lang="en-US" dirty="0" smtClean="0"/>
              <a:t>, inorganic mercurial salts and aryl mercury compounds, each with a relatively unique pattern of clinical toxicity. Mercury mainly mined as </a:t>
            </a:r>
            <a:r>
              <a:rPr lang="en-US" dirty="0" err="1" smtClean="0"/>
              <a:t>HgS</a:t>
            </a:r>
            <a:r>
              <a:rPr lang="en-US" dirty="0" smtClean="0"/>
              <a:t> in cinnabar ore, then converted to various forms. Key industrial and commercial applications are found in: electrolyte production of chlorine</a:t>
            </a:r>
            <a:endParaRPr lang="en-US" dirty="0"/>
          </a:p>
        </p:txBody>
      </p:sp>
    </p:spTree>
    <p:extLst>
      <p:ext uri="{BB962C8B-B14F-4D97-AF65-F5344CB8AC3E}">
        <p14:creationId xmlns:p14="http://schemas.microsoft.com/office/powerpoint/2010/main" val="7972684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Manufacture of electrical </a:t>
            </a:r>
            <a:r>
              <a:rPr lang="en-US" dirty="0" err="1" smtClean="0"/>
              <a:t>equipments</a:t>
            </a:r>
            <a:r>
              <a:rPr lang="en-US" dirty="0" smtClean="0"/>
              <a:t>, thermometers, and other instruments, fluorescent lamps, dental amalgam, artisanal gold production.</a:t>
            </a:r>
          </a:p>
          <a:p>
            <a:r>
              <a:rPr lang="en-US" dirty="0" smtClean="0"/>
              <a:t>Pharmaceutical and </a:t>
            </a:r>
            <a:r>
              <a:rPr lang="en-US" dirty="0" err="1" smtClean="0"/>
              <a:t>biocidal</a:t>
            </a:r>
            <a:r>
              <a:rPr lang="en-US" dirty="0" smtClean="0"/>
              <a:t> manufacture has reduced</a:t>
            </a:r>
          </a:p>
          <a:p>
            <a:r>
              <a:rPr lang="en-US" dirty="0" smtClean="0"/>
              <a:t>Occasional use in antiseptics and folk medicines still occurs.</a:t>
            </a:r>
            <a:endParaRPr lang="en-US" dirty="0"/>
          </a:p>
        </p:txBody>
      </p:sp>
    </p:spTree>
    <p:extLst>
      <p:ext uri="{BB962C8B-B14F-4D97-AF65-F5344CB8AC3E}">
        <p14:creationId xmlns:p14="http://schemas.microsoft.com/office/powerpoint/2010/main" val="55342819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Environmental exposure to mercury from burning fuels, or accumulation in fish remains a concern</a:t>
            </a:r>
            <a:endParaRPr lang="en-US" dirty="0"/>
          </a:p>
        </p:txBody>
      </p:sp>
    </p:spTree>
    <p:extLst>
      <p:ext uri="{BB962C8B-B14F-4D97-AF65-F5344CB8AC3E}">
        <p14:creationId xmlns:p14="http://schemas.microsoft.com/office/powerpoint/2010/main" val="161981142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PHARMACOKINETICS</a:t>
            </a:r>
            <a:endParaRPr lang="en-US" dirty="0"/>
          </a:p>
        </p:txBody>
      </p:sp>
      <p:sp>
        <p:nvSpPr>
          <p:cNvPr id="3" name="Content Placeholder 2"/>
          <p:cNvSpPr>
            <a:spLocks noGrp="1"/>
          </p:cNvSpPr>
          <p:nvPr>
            <p:ph idx="1"/>
          </p:nvPr>
        </p:nvSpPr>
        <p:spPr/>
        <p:txBody>
          <a:bodyPr>
            <a:normAutofit lnSpcReduction="10000"/>
          </a:bodyPr>
          <a:lstStyle/>
          <a:p>
            <a:r>
              <a:rPr lang="en-US" dirty="0" smtClean="0"/>
              <a:t>Absorption of mercury varies considerably with the chemical form. Elemental mercury is volatile and can be absorbed from the lungs. It is poorly absorbed from the intact GIT.</a:t>
            </a:r>
          </a:p>
          <a:p>
            <a:r>
              <a:rPr lang="en-US" dirty="0" smtClean="0"/>
              <a:t>Inhaled mercury is the major source of occupational exposure. Organic short chain </a:t>
            </a:r>
            <a:r>
              <a:rPr lang="en-US" dirty="0" err="1" smtClean="0"/>
              <a:t>alkylmercury</a:t>
            </a:r>
            <a:r>
              <a:rPr lang="en-US" dirty="0" smtClean="0"/>
              <a:t> compounds are volatile and potentially harmful by inhalation as well as ingestion.</a:t>
            </a:r>
            <a:endParaRPr lang="en-US" dirty="0"/>
          </a:p>
        </p:txBody>
      </p:sp>
    </p:spTree>
    <p:extLst>
      <p:ext uri="{BB962C8B-B14F-4D97-AF65-F5344CB8AC3E}">
        <p14:creationId xmlns:p14="http://schemas.microsoft.com/office/powerpoint/2010/main" val="30627622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957</TotalTime>
  <Words>5182</Words>
  <Application>Microsoft Office PowerPoint</Application>
  <PresentationFormat>On-screen Show (4:3)</PresentationFormat>
  <Paragraphs>476</Paragraphs>
  <Slides>129</Slides>
  <Notes>0</Notes>
  <HiddenSlides>0</HiddenSlides>
  <MMClips>0</MMClips>
  <ScaleCrop>false</ScaleCrop>
  <HeadingPairs>
    <vt:vector size="4" baseType="variant">
      <vt:variant>
        <vt:lpstr>Theme</vt:lpstr>
      </vt:variant>
      <vt:variant>
        <vt:i4>1</vt:i4>
      </vt:variant>
      <vt:variant>
        <vt:lpstr>Slide Titles</vt:lpstr>
      </vt:variant>
      <vt:variant>
        <vt:i4>129</vt:i4>
      </vt:variant>
    </vt:vector>
  </HeadingPairs>
  <TitlesOfParts>
    <vt:vector size="130" baseType="lpstr">
      <vt:lpstr>Office Theme</vt:lpstr>
      <vt:lpstr>POISONING</vt:lpstr>
      <vt:lpstr>DIAGNOSIS</vt:lpstr>
      <vt:lpstr>PowerPoint Presentation</vt:lpstr>
      <vt:lpstr>tests</vt:lpstr>
      <vt:lpstr>Special lab tests</vt:lpstr>
      <vt:lpstr>PowerPoint Presentation</vt:lpstr>
      <vt:lpstr>PRINCIPLES OF TREATMENT</vt:lpstr>
      <vt:lpstr>SUPPORTIVE AND SYMPTOMATIC MEASURES</vt:lpstr>
      <vt:lpstr>REMOVAL OF POISONS</vt:lpstr>
      <vt:lpstr>PowerPoint Presentation</vt:lpstr>
      <vt:lpstr>ANTIDOTES</vt:lpstr>
      <vt:lpstr>PowerPoint Presentation</vt:lpstr>
      <vt:lpstr>PARACETAMOL POISONING</vt:lpstr>
      <vt:lpstr>PowerPoint Presentation</vt:lpstr>
      <vt:lpstr>Treatment</vt:lpstr>
      <vt:lpstr>PowerPoint Presentation</vt:lpstr>
      <vt:lpstr>PowerPoint Presentation</vt:lpstr>
      <vt:lpstr>SALICYLATES POISONING</vt:lpstr>
      <vt:lpstr>PowerPoint Presentation</vt:lpstr>
      <vt:lpstr>PowerPoint Presentation</vt:lpstr>
      <vt:lpstr>Chronic poisoning</vt:lpstr>
      <vt:lpstr>TREATMENT</vt:lpstr>
      <vt:lpstr>PowerPoint Presentation</vt:lpstr>
      <vt:lpstr>PowerPoint Presentation</vt:lpstr>
      <vt:lpstr>CARBON MONOXIDE POISONING</vt:lpstr>
      <vt:lpstr>Treatment</vt:lpstr>
      <vt:lpstr>PowerPoint Presentation</vt:lpstr>
      <vt:lpstr>CYANIDE POISONING</vt:lpstr>
      <vt:lpstr>Treatment</vt:lpstr>
      <vt:lpstr>PowerPoint Presentation</vt:lpstr>
      <vt:lpstr>PowerPoint Presentation</vt:lpstr>
      <vt:lpstr>PowerPoint Presentation</vt:lpstr>
      <vt:lpstr>ACID AND ALKALI POISONING</vt:lpstr>
      <vt:lpstr>PowerPoint Presentation</vt:lpstr>
      <vt:lpstr>PowerPoint Presentation</vt:lpstr>
      <vt:lpstr>BARBITURATE POISONING</vt:lpstr>
      <vt:lpstr>Mild poisoning</vt:lpstr>
      <vt:lpstr>Moderate to severe poisoning</vt:lpstr>
      <vt:lpstr>PowerPoint Presentation</vt:lpstr>
      <vt:lpstr>Treatment</vt:lpstr>
      <vt:lpstr>PowerPoint Presentation</vt:lpstr>
      <vt:lpstr>PowerPoint Presentation</vt:lpstr>
      <vt:lpstr>PowerPoint Presentation</vt:lpstr>
      <vt:lpstr>OPIATE POISONING</vt:lpstr>
      <vt:lpstr>PowerPoint Presentation</vt:lpstr>
      <vt:lpstr>PowerPoint Presentation</vt:lpstr>
      <vt:lpstr>PowerPoint Presentation</vt:lpstr>
      <vt:lpstr>PowerPoint Presentation</vt:lpstr>
      <vt:lpstr>Treatment</vt:lpstr>
      <vt:lpstr>PowerPoint Presentation</vt:lpstr>
      <vt:lpstr>HEAVY METAL POISONING</vt:lpstr>
      <vt:lpstr>LEAD</vt:lpstr>
      <vt:lpstr>PowerPoint Presentation</vt:lpstr>
      <vt:lpstr>PHARMACOKINETICS</vt:lpstr>
      <vt:lpstr>PowerPoint Presentation</vt:lpstr>
      <vt:lpstr>PowerPoint Presentation</vt:lpstr>
      <vt:lpstr>PowerPoint Presentation</vt:lpstr>
      <vt:lpstr>PHARMACODYNAMICS</vt:lpstr>
      <vt:lpstr>PowerPoint Presentation</vt:lpstr>
      <vt:lpstr>PowerPoint Presentation</vt:lpstr>
      <vt:lpstr>PowerPoint Presentation</vt:lpstr>
      <vt:lpstr>PowerPoint Presentation</vt:lpstr>
      <vt:lpstr>PowerPoint Presentation</vt:lpstr>
      <vt:lpstr>INORGANIC LEAD</vt:lpstr>
      <vt:lpstr>PowerPoint Presentation</vt:lpstr>
      <vt:lpstr>PowerPoint Presentation</vt:lpstr>
      <vt:lpstr>PowerPoint Presentation</vt:lpstr>
      <vt:lpstr>ORGANO LEAD PISONING</vt:lpstr>
      <vt:lpstr>TREATMENT</vt:lpstr>
      <vt:lpstr>PowerPoint Presentation</vt:lpstr>
      <vt:lpstr>ARSENIC</vt:lpstr>
      <vt:lpstr>PowerPoint Presentation</vt:lpstr>
      <vt:lpstr>PowerPoint Presentation</vt:lpstr>
      <vt:lpstr>PowerPoint Presentation</vt:lpstr>
      <vt:lpstr>PHARMACOKINETICS</vt:lpstr>
      <vt:lpstr>PowerPoint Presentation</vt:lpstr>
      <vt:lpstr>PowerPoint Presentation</vt:lpstr>
      <vt:lpstr>PHARMACODYNAMICS</vt:lpstr>
      <vt:lpstr>PowerPoint Presentation</vt:lpstr>
      <vt:lpstr>PowerPoint Presentation</vt:lpstr>
      <vt:lpstr>MAJOR FORMS OF INTOXICATION1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MERCURY</vt:lpstr>
      <vt:lpstr>PowerPoint Presentation</vt:lpstr>
      <vt:lpstr>PowerPoint Presentation</vt:lpstr>
      <vt:lpstr>PHARMACOKINETICS</vt:lpstr>
      <vt:lpstr>PowerPoint Presentation</vt:lpstr>
      <vt:lpstr>PowerPoint Presentation</vt:lpstr>
      <vt:lpstr>PowerPoint Presentation</vt:lpstr>
      <vt:lpstr>MAJOR FORMS OF MERCURY INTOXICATION</vt:lpstr>
      <vt:lpstr>PowerPoint Presentation</vt:lpstr>
      <vt:lpstr>CHRONIC POISONING</vt:lpstr>
      <vt:lpstr>PowerPoint Presentation</vt:lpstr>
      <vt:lpstr>PowerPoint Presentation</vt:lpstr>
      <vt:lpstr>PowerPoint Presentation</vt:lpstr>
      <vt:lpstr>PowerPoint Presentation</vt:lpstr>
      <vt:lpstr>PowerPoint Presentation</vt:lpstr>
      <vt:lpstr>PowerPoint Presentation</vt:lpstr>
      <vt:lpstr>TREATMENT</vt:lpstr>
      <vt:lpstr>PowerPoint Presentation</vt:lpstr>
      <vt:lpstr>PowerPoint Presentation</vt:lpstr>
      <vt:lpstr>CHELATORS</vt:lpstr>
      <vt:lpstr>PowerPoint Presentation</vt:lpstr>
      <vt:lpstr>PowerPoint Presentation</vt:lpstr>
      <vt:lpstr>DIMERCAPROL</vt:lpstr>
      <vt:lpstr>PowerPoint Presentation</vt:lpstr>
      <vt:lpstr>SUCCIMER</vt:lpstr>
      <vt:lpstr>PowerPoint Presentation</vt:lpstr>
      <vt:lpstr>EDETATE CALCIUM DISODIUM</vt:lpstr>
      <vt:lpstr>PowerPoint Presentation</vt:lpstr>
      <vt:lpstr>PowerPoint Presentation</vt:lpstr>
      <vt:lpstr>UNITHIOL</vt:lpstr>
      <vt:lpstr>PowerPoint Presentation</vt:lpstr>
      <vt:lpstr>PowerPoint Presentation</vt:lpstr>
      <vt:lpstr>OTHERS</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POISONING</dc:title>
  <dc:creator>Dr Simeon Ochanda Mbuya</dc:creator>
  <cp:lastModifiedBy>Dr. Ochanda</cp:lastModifiedBy>
  <cp:revision>69</cp:revision>
  <dcterms:created xsi:type="dcterms:W3CDTF">2015-08-06T10:12:28Z</dcterms:created>
  <dcterms:modified xsi:type="dcterms:W3CDTF">2019-07-11T00:17:22Z</dcterms:modified>
</cp:coreProperties>
</file>