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350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35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54" r:id="rId48"/>
    <p:sldId id="301" r:id="rId49"/>
    <p:sldId id="352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53" r:id="rId61"/>
    <p:sldId id="312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8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3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5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71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20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86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56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69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95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464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812AEF9-E2FF-4818-BB78-46EC64B94A4D}" type="datetimeFigureOut">
              <a:rPr lang="en-US" smtClean="0">
                <a:solidFill>
                  <a:prstClr val="black"/>
                </a:solidFill>
              </a:rPr>
              <a:pPr/>
              <a:t>9/17/2013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A481239-CFFB-49CD-B1FA-F11D21FE6E63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478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8064896" cy="2232248"/>
          </a:xfrm>
        </p:spPr>
        <p:txBody>
          <a:bodyPr/>
          <a:lstStyle/>
          <a:p>
            <a:pPr algn="ctr"/>
            <a:r>
              <a:rPr lang="en-GB" sz="4800" b="1" dirty="0" smtClean="0"/>
              <a:t>ANTIVIRALS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4221088"/>
            <a:ext cx="7117180" cy="86142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KIMAIGA H.O</a:t>
            </a:r>
          </a:p>
          <a:p>
            <a:pPr algn="ctr"/>
            <a:r>
              <a:rPr lang="en-US" sz="2800" b="1" dirty="0"/>
              <a:t>MBChB (University of Nairobi</a:t>
            </a:r>
            <a:r>
              <a:rPr lang="en-US" sz="2800" b="1" dirty="0" smtClean="0"/>
              <a:t>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1374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ANTIVIRAL </a:t>
            </a:r>
            <a:r>
              <a:rPr lang="en-US" sz="2800" b="1" dirty="0"/>
              <a:t>ACTIVITY</a:t>
            </a:r>
            <a:endParaRPr lang="en-GB" sz="2800" b="1" dirty="0"/>
          </a:p>
          <a:p>
            <a:pPr lvl="0"/>
            <a:r>
              <a:rPr lang="en-US" sz="2800" dirty="0"/>
              <a:t>Primarily effective for herpes simplex, but has some activity on varicella zoster virus, CMV, EB viruses</a:t>
            </a:r>
            <a:endParaRPr lang="en-GB" sz="2800" dirty="0"/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US" sz="2800" b="1" dirty="0"/>
              <a:t>P'KINETICS</a:t>
            </a:r>
            <a:endParaRPr lang="en-GB" sz="2800" b="1" dirty="0"/>
          </a:p>
          <a:p>
            <a:pPr lvl="0"/>
            <a:r>
              <a:rPr lang="en-US" sz="2800" dirty="0"/>
              <a:t>Given both orally and </a:t>
            </a:r>
            <a:r>
              <a:rPr lang="en-US" sz="2800" dirty="0" err="1"/>
              <a:t>parenterally</a:t>
            </a:r>
            <a:r>
              <a:rPr lang="en-US" sz="2800" dirty="0"/>
              <a:t>, IV, and topically</a:t>
            </a:r>
            <a:endParaRPr lang="en-GB" sz="2800" dirty="0"/>
          </a:p>
          <a:p>
            <a:pPr lvl="0"/>
            <a:r>
              <a:rPr lang="en-US" sz="2800" dirty="0"/>
              <a:t>Oral absorption is variable and incomplete, bioavailability 15-20%. Unaffected by food</a:t>
            </a:r>
            <a:endParaRPr lang="en-GB" sz="2800" dirty="0"/>
          </a:p>
          <a:p>
            <a:pPr lvl="0"/>
            <a:r>
              <a:rPr lang="en-US" sz="2800" dirty="0"/>
              <a:t>Protein binding is minimal 20%. well distributed throughout the body. CSF levels are 50% of plasma </a:t>
            </a:r>
            <a:r>
              <a:rPr lang="en-US" sz="2800" dirty="0" smtClean="0"/>
              <a:t>levels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lvl="0"/>
            <a:r>
              <a:rPr lang="en-US" dirty="0"/>
              <a:t>Minimally metabolized, mainly eliminated by glomerular filtration and tubular secretion. A small proportion is excreted as an oxidized inactive metabolite</a:t>
            </a:r>
            <a:endParaRPr lang="en-GB" dirty="0"/>
          </a:p>
          <a:p>
            <a:pPr lvl="0"/>
            <a:r>
              <a:rPr lang="en-US" dirty="0"/>
              <a:t>T1/2 3-4 </a:t>
            </a:r>
            <a:r>
              <a:rPr lang="en-US" dirty="0" err="1"/>
              <a:t>hrs</a:t>
            </a:r>
            <a:r>
              <a:rPr lang="en-US" dirty="0"/>
              <a:t> in </a:t>
            </a:r>
            <a:r>
              <a:rPr lang="en-US" dirty="0" err="1"/>
              <a:t>normals</a:t>
            </a:r>
            <a:r>
              <a:rPr lang="en-US" dirty="0"/>
              <a:t>, but up to 20 </a:t>
            </a:r>
            <a:r>
              <a:rPr lang="en-US" dirty="0" err="1"/>
              <a:t>hrs</a:t>
            </a:r>
            <a:r>
              <a:rPr lang="en-US" dirty="0"/>
              <a:t> in </a:t>
            </a:r>
            <a:r>
              <a:rPr lang="en-US" dirty="0" err="1"/>
              <a:t>anuric</a:t>
            </a:r>
            <a:r>
              <a:rPr lang="en-US" dirty="0"/>
              <a:t> </a:t>
            </a:r>
            <a:r>
              <a:rPr lang="en-US" dirty="0" err="1"/>
              <a:t>pts</a:t>
            </a:r>
            <a:endParaRPr lang="en-GB" dirty="0"/>
          </a:p>
          <a:p>
            <a:pPr lvl="0"/>
            <a:r>
              <a:rPr lang="en-US" dirty="0"/>
              <a:t>Readily cleared by </a:t>
            </a:r>
            <a:r>
              <a:rPr lang="en-US" dirty="0" err="1"/>
              <a:t>haemodialysis</a:t>
            </a:r>
            <a:r>
              <a:rPr lang="en-US" dirty="0"/>
              <a:t> but not peritoneal dialysis</a:t>
            </a:r>
            <a:endParaRPr lang="en-GB" dirty="0"/>
          </a:p>
          <a:p>
            <a:pPr lvl="0"/>
            <a:r>
              <a:rPr lang="en-US" dirty="0"/>
              <a:t>Topical application produces concentration in herpetic lesions, but no systemic levels by this </a:t>
            </a:r>
            <a:r>
              <a:rPr lang="en-US" dirty="0" smtClean="0"/>
              <a:t>route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CLINICAL USES</a:t>
            </a:r>
            <a:endParaRPr lang="en-GB" b="1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Genital </a:t>
            </a:r>
            <a:r>
              <a:rPr lang="en-US" dirty="0"/>
              <a:t>herpes – initial infections, less effective in recurrent </a:t>
            </a:r>
            <a:r>
              <a:rPr lang="en-US" dirty="0" smtClean="0"/>
              <a:t>infections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Topically </a:t>
            </a:r>
            <a:r>
              <a:rPr lang="en-US" dirty="0"/>
              <a:t>for herpetic </a:t>
            </a:r>
            <a:r>
              <a:rPr lang="en-US" dirty="0" err="1"/>
              <a:t>keratoconjuctivitis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Intravenous </a:t>
            </a:r>
            <a:r>
              <a:rPr lang="en-US" dirty="0"/>
              <a:t>for herpetic encephalitis. Superior to </a:t>
            </a:r>
            <a:r>
              <a:rPr lang="en-US" dirty="0" err="1"/>
              <a:t>vidarabine</a:t>
            </a:r>
            <a:r>
              <a:rPr lang="en-US" dirty="0"/>
              <a:t> here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Accelerates </a:t>
            </a:r>
            <a:r>
              <a:rPr lang="en-US" dirty="0"/>
              <a:t>healing in herpes zoster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Prophylaxis </a:t>
            </a:r>
            <a:r>
              <a:rPr lang="en-US" dirty="0"/>
              <a:t>in leukemia and transplant </a:t>
            </a:r>
            <a:r>
              <a:rPr lang="en-US" dirty="0" err="1"/>
              <a:t>pts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Herpes </a:t>
            </a:r>
            <a:r>
              <a:rPr lang="en-US" dirty="0" err="1"/>
              <a:t>labialis</a:t>
            </a:r>
            <a:r>
              <a:rPr lang="en-US" dirty="0"/>
              <a:t> – only modestly </a:t>
            </a:r>
            <a:r>
              <a:rPr lang="en-US" dirty="0" smtClean="0"/>
              <a:t>effective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DOSES</a:t>
            </a:r>
            <a:endParaRPr lang="en-GB" b="1" dirty="0"/>
          </a:p>
          <a:p>
            <a:pPr lvl="0"/>
            <a:r>
              <a:rPr lang="en-US" dirty="0"/>
              <a:t>Doses 200mg 3-5 times daily PO,</a:t>
            </a:r>
            <a:endParaRPr lang="en-GB" dirty="0"/>
          </a:p>
          <a:p>
            <a:pPr lvl="0"/>
            <a:r>
              <a:rPr lang="en-US" dirty="0"/>
              <a:t>For VZV higher doses 800mg 8 hourly</a:t>
            </a:r>
            <a:endParaRPr lang="en-GB" dirty="0"/>
          </a:p>
          <a:p>
            <a:pPr lvl="0"/>
            <a:r>
              <a:rPr lang="en-US" dirty="0"/>
              <a:t>IV 5mg/kg 8 hourly</a:t>
            </a:r>
            <a:endParaRPr lang="en-GB" dirty="0"/>
          </a:p>
          <a:p>
            <a:pPr lvl="0"/>
            <a:r>
              <a:rPr lang="en-US" dirty="0"/>
              <a:t>Topically – 5% cream</a:t>
            </a:r>
            <a:endParaRPr lang="en-GB" dirty="0"/>
          </a:p>
          <a:p>
            <a:pPr lvl="0"/>
            <a:r>
              <a:rPr lang="en-US" dirty="0"/>
              <a:t>Cross resistance with </a:t>
            </a:r>
            <a:r>
              <a:rPr lang="en-US" dirty="0" err="1"/>
              <a:t>valacyclovir</a:t>
            </a:r>
            <a:r>
              <a:rPr lang="en-US" dirty="0"/>
              <a:t>, </a:t>
            </a:r>
            <a:r>
              <a:rPr lang="en-US" dirty="0" err="1"/>
              <a:t>famciclovir</a:t>
            </a:r>
            <a:r>
              <a:rPr lang="en-US" dirty="0"/>
              <a:t>, </a:t>
            </a:r>
            <a:r>
              <a:rPr lang="en-US" dirty="0" err="1"/>
              <a:t>ganciclovir</a:t>
            </a:r>
            <a:endParaRPr lang="en-GB" dirty="0"/>
          </a:p>
          <a:p>
            <a:pPr lvl="0"/>
            <a:r>
              <a:rPr lang="en-US" dirty="0"/>
              <a:t>In resistance alternatives are </a:t>
            </a:r>
            <a:r>
              <a:rPr lang="en-US" dirty="0" err="1"/>
              <a:t>foscarnate</a:t>
            </a:r>
            <a:r>
              <a:rPr lang="en-US" dirty="0"/>
              <a:t>, </a:t>
            </a:r>
            <a:r>
              <a:rPr lang="en-US" dirty="0" err="1"/>
              <a:t>cidofovir</a:t>
            </a:r>
            <a:r>
              <a:rPr lang="en-US" dirty="0"/>
              <a:t>, </a:t>
            </a:r>
            <a:r>
              <a:rPr lang="en-US" dirty="0" err="1"/>
              <a:t>trifluridine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ADVERSE EFFECTS</a:t>
            </a:r>
            <a:endParaRPr lang="en-GB" b="1" dirty="0"/>
          </a:p>
          <a:p>
            <a:pPr lvl="0"/>
            <a:r>
              <a:rPr lang="en-US" dirty="0"/>
              <a:t>Minimal</a:t>
            </a:r>
            <a:endParaRPr lang="en-GB" dirty="0"/>
          </a:p>
          <a:p>
            <a:pPr lvl="1"/>
            <a:r>
              <a:rPr lang="en-US" dirty="0"/>
              <a:t>H</a:t>
            </a:r>
            <a:r>
              <a:rPr lang="en-US" dirty="0" smtClean="0"/>
              <a:t>eadache</a:t>
            </a:r>
            <a:endParaRPr lang="en-GB" dirty="0"/>
          </a:p>
          <a:p>
            <a:pPr lvl="1"/>
            <a:r>
              <a:rPr lang="en-US" dirty="0"/>
              <a:t>GIT -nausea, diarrhea, vomiting occasionally</a:t>
            </a:r>
            <a:endParaRPr lang="en-GB" dirty="0"/>
          </a:p>
          <a:p>
            <a:pPr lvl="1"/>
            <a:r>
              <a:rPr lang="en-US" dirty="0"/>
              <a:t>L</a:t>
            </a:r>
            <a:r>
              <a:rPr lang="en-US" dirty="0" smtClean="0"/>
              <a:t>ess </a:t>
            </a:r>
            <a:r>
              <a:rPr lang="en-US" dirty="0"/>
              <a:t>frequently – fatigue, skin rash, fever, alopecia, depression</a:t>
            </a:r>
            <a:endParaRPr lang="en-GB" dirty="0"/>
          </a:p>
          <a:p>
            <a:pPr lvl="1"/>
            <a:r>
              <a:rPr lang="en-US" dirty="0"/>
              <a:t>Rarely renal dysfunction, neurologic toxicity like tremors, delirium, </a:t>
            </a:r>
            <a:r>
              <a:rPr lang="en-US" dirty="0" smtClean="0"/>
              <a:t>seizures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US" b="1" dirty="0"/>
              <a:t>VALACICLOVIR (</a:t>
            </a:r>
            <a:r>
              <a:rPr lang="en-US" b="1" dirty="0" err="1"/>
              <a:t>valtrex</a:t>
            </a:r>
            <a:r>
              <a:rPr lang="en-US" b="1" dirty="0" smtClean="0"/>
              <a:t>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256584"/>
          </a:xfrm>
        </p:spPr>
        <p:txBody>
          <a:bodyPr/>
          <a:lstStyle/>
          <a:p>
            <a:pPr lvl="0"/>
            <a:r>
              <a:rPr lang="en-US" sz="2800" dirty="0" smtClean="0"/>
              <a:t>L-</a:t>
            </a:r>
            <a:r>
              <a:rPr lang="en-US" sz="2800" dirty="0" err="1" smtClean="0"/>
              <a:t>valyl</a:t>
            </a:r>
            <a:r>
              <a:rPr lang="en-US" sz="2800" dirty="0" smtClean="0"/>
              <a:t> </a:t>
            </a:r>
            <a:r>
              <a:rPr lang="en-US" sz="2800" dirty="0"/>
              <a:t>ester of acyclovir</a:t>
            </a:r>
            <a:endParaRPr lang="en-GB" sz="2800" dirty="0"/>
          </a:p>
          <a:p>
            <a:pPr lvl="0"/>
            <a:r>
              <a:rPr lang="en-US" sz="2800" dirty="0"/>
              <a:t>Given orally and rapidly metabolized to </a:t>
            </a:r>
            <a:r>
              <a:rPr lang="en-US" sz="2800" dirty="0" err="1"/>
              <a:t>acylcovir</a:t>
            </a:r>
            <a:r>
              <a:rPr lang="en-US" sz="2800" dirty="0"/>
              <a:t> giving 3-5 times plasma levels than acyclovir. Oral bioavailability is 54%</a:t>
            </a:r>
            <a:endParaRPr lang="en-GB" sz="2800" dirty="0"/>
          </a:p>
          <a:p>
            <a:pPr lvl="0"/>
            <a:r>
              <a:rPr lang="en-US" sz="2800" dirty="0"/>
              <a:t>Indicated for herpes zoster and simplex of skin and mucous membranes – 1mg BD x 7-10 days</a:t>
            </a:r>
            <a:endParaRPr lang="en-GB" sz="2800" dirty="0"/>
          </a:p>
          <a:p>
            <a:pPr lvl="0"/>
            <a:r>
              <a:rPr lang="en-US" sz="2800" dirty="0"/>
              <a:t>1 day </a:t>
            </a:r>
            <a:r>
              <a:rPr lang="en-US" sz="2800" dirty="0" err="1"/>
              <a:t>rx</a:t>
            </a:r>
            <a:r>
              <a:rPr lang="en-US" sz="2800" dirty="0"/>
              <a:t> of oral-labial herpes – 1gm BD</a:t>
            </a:r>
            <a:endParaRPr lang="en-GB" sz="2800" dirty="0"/>
          </a:p>
          <a:p>
            <a:pPr lvl="0"/>
            <a:r>
              <a:rPr lang="en-US" sz="2800" dirty="0"/>
              <a:t>Prevention of CMV in organ transplant pts.</a:t>
            </a:r>
            <a:endParaRPr lang="en-GB" sz="2800" dirty="0"/>
          </a:p>
          <a:p>
            <a:pPr lvl="0"/>
            <a:r>
              <a:rPr lang="en-US" sz="2800" dirty="0"/>
              <a:t>Prevention of recurrent genital herpes with 1 daily dose of 500mg- 1000 mg</a:t>
            </a:r>
            <a:endParaRPr lang="en-GB" sz="2800" dirty="0"/>
          </a:p>
          <a:p>
            <a:pPr lvl="0"/>
            <a:r>
              <a:rPr lang="en-US" sz="2800" dirty="0"/>
              <a:t>zoster 1gm TID x 7 </a:t>
            </a:r>
            <a:r>
              <a:rPr lang="en-US" sz="2800" dirty="0" smtClean="0"/>
              <a:t>days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ADVERSE EFFECTS</a:t>
            </a:r>
            <a:endParaRPr lang="en-GB" b="1" dirty="0"/>
          </a:p>
          <a:p>
            <a:pPr lvl="0"/>
            <a:r>
              <a:rPr lang="en-US" dirty="0"/>
              <a:t>Minimal</a:t>
            </a:r>
            <a:endParaRPr lang="en-GB" dirty="0"/>
          </a:p>
          <a:p>
            <a:pPr lvl="0"/>
            <a:r>
              <a:rPr lang="en-US" dirty="0"/>
              <a:t>GIT effects</a:t>
            </a:r>
            <a:endParaRPr lang="en-GB" dirty="0"/>
          </a:p>
          <a:p>
            <a:pPr lvl="0"/>
            <a:r>
              <a:rPr lang="en-US" dirty="0"/>
              <a:t>R</a:t>
            </a:r>
            <a:r>
              <a:rPr lang="en-US" dirty="0" smtClean="0"/>
              <a:t>ash</a:t>
            </a:r>
            <a:endParaRPr lang="en-GB" dirty="0"/>
          </a:p>
          <a:p>
            <a:pPr lvl="0"/>
            <a:r>
              <a:rPr lang="en-US" dirty="0"/>
              <a:t>Rare – agitation, dizziness, headache, </a:t>
            </a:r>
            <a:r>
              <a:rPr lang="en-US" dirty="0" err="1"/>
              <a:t>anaemia</a:t>
            </a:r>
            <a:r>
              <a:rPr lang="en-US" dirty="0"/>
              <a:t> and </a:t>
            </a:r>
            <a:r>
              <a:rPr lang="en-US" dirty="0" err="1"/>
              <a:t>neuropenia</a:t>
            </a:r>
            <a:endParaRPr lang="en-GB" dirty="0"/>
          </a:p>
          <a:p>
            <a:pPr lvl="0"/>
            <a:r>
              <a:rPr lang="en-US" dirty="0"/>
              <a:t>AT higher doses- confusion, hallucinations, seizures, GIT intolerance and </a:t>
            </a:r>
            <a:r>
              <a:rPr lang="en-US" dirty="0" err="1"/>
              <a:t>thromobotic</a:t>
            </a:r>
            <a:r>
              <a:rPr lang="en-US" dirty="0"/>
              <a:t> </a:t>
            </a:r>
            <a:r>
              <a:rPr lang="en-US" dirty="0" err="1"/>
              <a:t>microangiopathies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FAMCICLOVIR (</a:t>
            </a:r>
            <a:r>
              <a:rPr lang="en-GB" dirty="0" err="1" smtClean="0"/>
              <a:t>famvir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7990656" cy="4251176"/>
          </a:xfrm>
        </p:spPr>
        <p:txBody>
          <a:bodyPr/>
          <a:lstStyle/>
          <a:p>
            <a:pPr lvl="0"/>
            <a:r>
              <a:rPr lang="en-US" dirty="0" smtClean="0"/>
              <a:t>A </a:t>
            </a:r>
            <a:r>
              <a:rPr lang="en-US" dirty="0" err="1" smtClean="0"/>
              <a:t>diecetyl</a:t>
            </a:r>
            <a:r>
              <a:rPr lang="en-US" dirty="0" smtClean="0"/>
              <a:t> ester </a:t>
            </a:r>
            <a:r>
              <a:rPr lang="en-US" dirty="0" err="1" smtClean="0"/>
              <a:t>prodrug</a:t>
            </a:r>
            <a:r>
              <a:rPr lang="en-US" dirty="0" smtClean="0"/>
              <a:t> of 6-deoxypencyclovir, an acyclic </a:t>
            </a:r>
            <a:r>
              <a:rPr lang="en-US" dirty="0" err="1" smtClean="0"/>
              <a:t>guanosine</a:t>
            </a:r>
            <a:r>
              <a:rPr lang="en-US" dirty="0" smtClean="0"/>
              <a:t> </a:t>
            </a:r>
            <a:r>
              <a:rPr lang="en-US" dirty="0" err="1" smtClean="0"/>
              <a:t>analogoue</a:t>
            </a:r>
            <a:r>
              <a:rPr lang="en-US" dirty="0" smtClean="0"/>
              <a:t>, given orally. Rapidly metabolized to </a:t>
            </a:r>
            <a:r>
              <a:rPr lang="en-US" dirty="0" err="1" smtClean="0"/>
              <a:t>pencyclovir</a:t>
            </a:r>
            <a:endParaRPr lang="en-GB" dirty="0" smtClean="0"/>
          </a:p>
          <a:p>
            <a:pPr lvl="0"/>
            <a:r>
              <a:rPr lang="en-US" dirty="0" smtClean="0"/>
              <a:t>Effective against HSV 1 &amp; 2, VZV, EBV &amp; HBV</a:t>
            </a:r>
            <a:endParaRPr lang="en-GB" dirty="0" smtClean="0"/>
          </a:p>
          <a:p>
            <a:pPr lvl="0"/>
            <a:r>
              <a:rPr lang="en-US" dirty="0" smtClean="0"/>
              <a:t>Acts like acyclovir but does not cause chain termination. Achieves higher intracellular concentrations and longer actions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lvl="0"/>
            <a:r>
              <a:rPr lang="en-US" sz="2800" dirty="0"/>
              <a:t>Oral bioavailability of 70%. Intracellular half </a:t>
            </a:r>
            <a:r>
              <a:rPr lang="en-US" sz="2800" dirty="0" err="1"/>
              <a:t>lifes</a:t>
            </a:r>
            <a:r>
              <a:rPr lang="en-US" sz="2800" dirty="0"/>
              <a:t> 10 </a:t>
            </a:r>
            <a:r>
              <a:rPr lang="en-US" sz="2800" dirty="0" err="1"/>
              <a:t>hrs</a:t>
            </a:r>
            <a:r>
              <a:rPr lang="en-US" sz="2800" dirty="0"/>
              <a:t> in HSV1 infected cells, 20 </a:t>
            </a:r>
            <a:r>
              <a:rPr lang="en-US" sz="2800" dirty="0" err="1"/>
              <a:t>hrs</a:t>
            </a:r>
            <a:r>
              <a:rPr lang="en-US" sz="2800" dirty="0"/>
              <a:t> in HSV2 Infected cells and 7 </a:t>
            </a:r>
            <a:r>
              <a:rPr lang="en-US" sz="2800" dirty="0" err="1"/>
              <a:t>hrs</a:t>
            </a:r>
            <a:r>
              <a:rPr lang="en-US" sz="2800" dirty="0"/>
              <a:t> in VZV infected cells in vitro</a:t>
            </a:r>
            <a:endParaRPr lang="en-GB" sz="2800" dirty="0"/>
          </a:p>
          <a:p>
            <a:pPr lvl="0"/>
            <a:r>
              <a:rPr lang="en-US" sz="2800" dirty="0"/>
              <a:t>Excreted in the urine mainly</a:t>
            </a:r>
            <a:endParaRPr lang="en-GB" sz="2800" dirty="0"/>
          </a:p>
          <a:p>
            <a:pPr lvl="0"/>
            <a:r>
              <a:rPr lang="en-US" sz="2800" dirty="0"/>
              <a:t>Indicated in genital herpes, 250 mg TID X 7-10 days</a:t>
            </a:r>
            <a:endParaRPr lang="en-GB" sz="2800" dirty="0"/>
          </a:p>
          <a:p>
            <a:pPr lvl="0"/>
            <a:r>
              <a:rPr lang="en-US" sz="2800" dirty="0"/>
              <a:t>1000mg BD for a day of recurrent herpes</a:t>
            </a:r>
            <a:endParaRPr lang="en-GB" sz="2800" dirty="0"/>
          </a:p>
          <a:p>
            <a:pPr lvl="0"/>
            <a:r>
              <a:rPr lang="en-US" sz="2800" dirty="0"/>
              <a:t>Herpes </a:t>
            </a:r>
            <a:r>
              <a:rPr lang="en-US" sz="2800" dirty="0" err="1"/>
              <a:t>labialis</a:t>
            </a:r>
            <a:r>
              <a:rPr lang="en-US" sz="2800" dirty="0"/>
              <a:t> – single dose 1500mg, or 750 mg BD for 1 day</a:t>
            </a:r>
            <a:endParaRPr lang="en-GB" sz="2800" dirty="0"/>
          </a:p>
          <a:p>
            <a:pPr lvl="0"/>
            <a:r>
              <a:rPr lang="en-US" sz="2800" dirty="0"/>
              <a:t>VZV</a:t>
            </a:r>
            <a:endParaRPr lang="en-GB" sz="2800" dirty="0"/>
          </a:p>
          <a:p>
            <a:pPr lvl="0"/>
            <a:r>
              <a:rPr lang="en-US" sz="2800" dirty="0"/>
              <a:t>Well tolerated but </a:t>
            </a:r>
            <a:r>
              <a:rPr lang="en-US" sz="2800" dirty="0" err="1"/>
              <a:t>pts</a:t>
            </a:r>
            <a:r>
              <a:rPr lang="en-US" sz="2800" dirty="0"/>
              <a:t> may have headache, diarrhea, nausea.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PENCICLOVIR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 </a:t>
            </a:r>
            <a:r>
              <a:rPr lang="en-US" dirty="0" err="1" smtClean="0"/>
              <a:t>guanosine</a:t>
            </a:r>
            <a:r>
              <a:rPr lang="en-US" dirty="0" smtClean="0"/>
              <a:t> analogue available for topical use. 1% cream for herpes </a:t>
            </a:r>
            <a:r>
              <a:rPr lang="en-US" dirty="0" err="1" smtClean="0"/>
              <a:t>labialis</a:t>
            </a:r>
            <a:r>
              <a:rPr lang="en-US" dirty="0" smtClean="0"/>
              <a:t> in </a:t>
            </a:r>
            <a:r>
              <a:rPr lang="en-US" dirty="0" err="1" smtClean="0"/>
              <a:t>immunocompromised</a:t>
            </a:r>
            <a:r>
              <a:rPr lang="en-GB" dirty="0"/>
              <a:t>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/>
              </a:rPr>
              <a:t>CLASSIFICATION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AGENTS FOR TREATING HERPES SIMPLEX AND VARICELLA ZOSTER VIRUSES</a:t>
            </a:r>
            <a:endParaRPr lang="en-GB" dirty="0"/>
          </a:p>
          <a:p>
            <a:pPr lvl="1"/>
            <a:r>
              <a:rPr lang="en-US" dirty="0"/>
              <a:t> Acyclovir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err="1"/>
              <a:t>Valacyclovir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err="1"/>
              <a:t>Famciclovir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err="1"/>
              <a:t>Penciclovir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err="1"/>
              <a:t>Trifluridine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61843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DOCOSADANOL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A </a:t>
            </a:r>
            <a:r>
              <a:rPr lang="en-US" dirty="0"/>
              <a:t>saturated 22-carbon aliphatic alcohol</a:t>
            </a:r>
            <a:endParaRPr lang="en-GB" dirty="0"/>
          </a:p>
          <a:p>
            <a:pPr lvl="0"/>
            <a:r>
              <a:rPr lang="en-US" dirty="0"/>
              <a:t>Inhibits fusion btw HSV envelope and plasma membrane. Used topically as 10% cream, x 5 daily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803176"/>
          </a:xfrm>
        </p:spPr>
        <p:txBody>
          <a:bodyPr/>
          <a:lstStyle/>
          <a:p>
            <a:r>
              <a:rPr lang="en-US" b="1" dirty="0" smtClean="0"/>
              <a:t>TRIFURIDINE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968552"/>
          </a:xfrm>
        </p:spPr>
        <p:txBody>
          <a:bodyPr/>
          <a:lstStyle/>
          <a:p>
            <a:pPr lvl="0"/>
            <a:r>
              <a:rPr lang="en-US" sz="2800" dirty="0" err="1" smtClean="0"/>
              <a:t>Trifluorothymidine</a:t>
            </a:r>
            <a:r>
              <a:rPr lang="en-US" sz="2800" dirty="0"/>
              <a:t>, a fluorinated pyrimidine nucleoside. Inhibits DNA synthesis in HVS1, HSV2, </a:t>
            </a:r>
            <a:r>
              <a:rPr lang="en-US" sz="2800" dirty="0" err="1"/>
              <a:t>vaccinia</a:t>
            </a:r>
            <a:r>
              <a:rPr lang="en-US" sz="2800" dirty="0"/>
              <a:t> and some adenoviruses</a:t>
            </a:r>
            <a:endParaRPr lang="en-GB" sz="2800" dirty="0"/>
          </a:p>
          <a:p>
            <a:pPr lvl="0"/>
            <a:r>
              <a:rPr lang="en-US" sz="2800" dirty="0"/>
              <a:t>Converted to triphosphate form by host cell enzymes, then completes with thymine triphosphate for the DNA polymerase for </a:t>
            </a:r>
            <a:r>
              <a:rPr lang="en-US" sz="2800" dirty="0" err="1"/>
              <a:t>incooperation</a:t>
            </a:r>
            <a:r>
              <a:rPr lang="en-US" sz="2800" dirty="0"/>
              <a:t> into viral DNA</a:t>
            </a:r>
            <a:endParaRPr lang="en-GB" sz="2800" dirty="0"/>
          </a:p>
          <a:p>
            <a:pPr lvl="0"/>
            <a:r>
              <a:rPr lang="en-US" sz="2800" dirty="0"/>
              <a:t>Used as topical application, 1% solution in </a:t>
            </a:r>
            <a:r>
              <a:rPr lang="en-US" sz="2800" dirty="0" err="1"/>
              <a:t>keratoconjuctivitis</a:t>
            </a:r>
            <a:r>
              <a:rPr lang="en-US" sz="2800" dirty="0"/>
              <a:t> and recurrent epithelial </a:t>
            </a:r>
            <a:r>
              <a:rPr lang="en-US" sz="2800" dirty="0" err="1"/>
              <a:t>keratitinitis</a:t>
            </a:r>
            <a:r>
              <a:rPr lang="en-US" sz="2800" dirty="0"/>
              <a:t> due to HSV 1 &amp;2.</a:t>
            </a:r>
            <a:endParaRPr lang="en-GB" sz="2800" dirty="0"/>
          </a:p>
          <a:p>
            <a:pPr lvl="0"/>
            <a:r>
              <a:rPr lang="en-US" sz="2800" dirty="0"/>
              <a:t>Alone or in combination with interferon </a:t>
            </a:r>
            <a:r>
              <a:rPr lang="en-US" sz="2800" dirty="0" err="1"/>
              <a:t>alfa</a:t>
            </a:r>
            <a:r>
              <a:rPr lang="en-US" sz="2800" dirty="0"/>
              <a:t> in </a:t>
            </a:r>
            <a:r>
              <a:rPr lang="en-US" sz="2800" dirty="0" smtClean="0"/>
              <a:t>acyclovir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GANCYCLOVIR (</a:t>
            </a:r>
            <a:r>
              <a:rPr lang="en-US" b="1" dirty="0" err="1">
                <a:effectLst/>
              </a:rPr>
              <a:t>cytovene</a:t>
            </a:r>
            <a:r>
              <a:rPr lang="en-US" b="1" dirty="0">
                <a:effectLst/>
              </a:rPr>
              <a:t>)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synthetic nucleoside analogue of guanine</a:t>
            </a:r>
            <a:endParaRPr lang="en-GB" dirty="0"/>
          </a:p>
          <a:p>
            <a:pPr lvl="0"/>
            <a:r>
              <a:rPr lang="en-US" dirty="0"/>
              <a:t>Inhibit DNA polymerase</a:t>
            </a:r>
            <a:endParaRPr lang="en-GB" dirty="0"/>
          </a:p>
          <a:p>
            <a:pPr lvl="0"/>
            <a:r>
              <a:rPr lang="en-US" u="sng" dirty="0"/>
              <a:t>ANTIVIRAL ACTIVITY:</a:t>
            </a:r>
            <a:r>
              <a:rPr lang="en-US" dirty="0"/>
              <a:t> HSV 1&amp; 2, HHV2, VZV, EBV, CMV; </a:t>
            </a:r>
            <a:r>
              <a:rPr lang="en-US" dirty="0" err="1"/>
              <a:t>invitro</a:t>
            </a:r>
            <a:r>
              <a:rPr lang="en-US" dirty="0"/>
              <a:t> activity against hepatitis B </a:t>
            </a:r>
            <a:r>
              <a:rPr lang="en-US" dirty="0" smtClean="0"/>
              <a:t>virus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P'KINETICS</a:t>
            </a:r>
            <a:endParaRPr lang="en-GB" b="1" dirty="0"/>
          </a:p>
          <a:p>
            <a:pPr lvl="0"/>
            <a:r>
              <a:rPr lang="en-US" dirty="0"/>
              <a:t>Poorly absorbed orally, bioavailability of 3-5% in fasting and 6-9% with meals</a:t>
            </a:r>
            <a:endParaRPr lang="en-GB" dirty="0"/>
          </a:p>
          <a:p>
            <a:pPr lvl="0"/>
            <a:r>
              <a:rPr lang="en-US" dirty="0"/>
              <a:t>P orally is 1 mcg/ml, IV peak is 11.5 mcg/ml</a:t>
            </a:r>
            <a:endParaRPr lang="en-GB" dirty="0"/>
          </a:p>
          <a:p>
            <a:pPr lvl="0"/>
            <a:r>
              <a:rPr lang="en-US" dirty="0"/>
              <a:t>Well distributed in the whole body</a:t>
            </a:r>
            <a:endParaRPr lang="en-GB" dirty="0"/>
          </a:p>
          <a:p>
            <a:pPr lvl="0"/>
            <a:r>
              <a:rPr lang="en-US" dirty="0"/>
              <a:t>CSF levels 24-70% those of the plasma </a:t>
            </a:r>
            <a:r>
              <a:rPr lang="en-US" dirty="0" err="1"/>
              <a:t>intravitreal</a:t>
            </a:r>
            <a:r>
              <a:rPr lang="en-US" dirty="0"/>
              <a:t> levels 10-15% those of plasma</a:t>
            </a:r>
            <a:endParaRPr lang="en-GB" dirty="0"/>
          </a:p>
          <a:p>
            <a:pPr lvl="0"/>
            <a:r>
              <a:rPr lang="en-US" dirty="0"/>
              <a:t>Half life 2.5 – 3.6 </a:t>
            </a:r>
            <a:r>
              <a:rPr lang="en-US" dirty="0" err="1"/>
              <a:t>hrs</a:t>
            </a:r>
            <a:r>
              <a:rPr lang="en-US" dirty="0"/>
              <a:t> by IV and 3-7 </a:t>
            </a:r>
            <a:r>
              <a:rPr lang="en-US" dirty="0" err="1"/>
              <a:t>hrs</a:t>
            </a:r>
            <a:r>
              <a:rPr lang="en-US" dirty="0"/>
              <a:t> by oral route</a:t>
            </a:r>
            <a:endParaRPr lang="en-GB" dirty="0"/>
          </a:p>
          <a:p>
            <a:pPr lvl="0"/>
            <a:r>
              <a:rPr lang="en-US" dirty="0"/>
              <a:t>Oral form 86% excreted in stool and 5% excreted in urine. IV form is wholly excreted in urine </a:t>
            </a:r>
            <a:r>
              <a:rPr lang="en-US" dirty="0" smtClean="0"/>
              <a:t>unchanged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CLINICAL INDICATIONS</a:t>
            </a:r>
            <a:endParaRPr lang="en-GB" b="1" dirty="0"/>
          </a:p>
          <a:p>
            <a:pPr lvl="0"/>
            <a:r>
              <a:rPr lang="en-US" dirty="0"/>
              <a:t>CMV retinitis – IV 5mg/kg 12 </a:t>
            </a:r>
            <a:r>
              <a:rPr lang="en-US" dirty="0" err="1"/>
              <a:t>hrs</a:t>
            </a:r>
            <a:r>
              <a:rPr lang="en-US" dirty="0"/>
              <a:t> x 14- 22 days, then </a:t>
            </a:r>
            <a:r>
              <a:rPr lang="en-US" dirty="0" err="1"/>
              <a:t>maintanance</a:t>
            </a:r>
            <a:r>
              <a:rPr lang="en-US" dirty="0"/>
              <a:t> 5mg/kg/d IV or 1gm TID PO</a:t>
            </a:r>
            <a:endParaRPr lang="en-GB" dirty="0"/>
          </a:p>
          <a:p>
            <a:pPr lvl="0"/>
            <a:r>
              <a:rPr lang="en-US" dirty="0"/>
              <a:t>Sustained release </a:t>
            </a:r>
            <a:r>
              <a:rPr lang="en-US" dirty="0" err="1"/>
              <a:t>gancyclovir</a:t>
            </a:r>
            <a:r>
              <a:rPr lang="en-US" dirty="0"/>
              <a:t> implant </a:t>
            </a:r>
            <a:r>
              <a:rPr lang="en-US" dirty="0" err="1"/>
              <a:t>vitrasert</a:t>
            </a:r>
            <a:r>
              <a:rPr lang="en-US" dirty="0"/>
              <a:t>, usually with oral </a:t>
            </a:r>
            <a:r>
              <a:rPr lang="en-US" dirty="0" err="1"/>
              <a:t>gancyclovir</a:t>
            </a:r>
            <a:r>
              <a:rPr lang="en-US" dirty="0"/>
              <a:t> to prevent systemic CMB disease</a:t>
            </a:r>
            <a:endParaRPr lang="en-GB" dirty="0"/>
          </a:p>
          <a:p>
            <a:pPr lvl="0"/>
            <a:r>
              <a:rPr lang="en-US" dirty="0"/>
              <a:t>Other forms of disseminated CMV treat as for CMV </a:t>
            </a:r>
            <a:r>
              <a:rPr lang="en-US" dirty="0" err="1"/>
              <a:t>retinits</a:t>
            </a:r>
            <a:r>
              <a:rPr lang="en-US" dirty="0"/>
              <a:t>. Need for </a:t>
            </a:r>
            <a:r>
              <a:rPr lang="en-US" dirty="0" err="1"/>
              <a:t>maintainance</a:t>
            </a:r>
            <a:r>
              <a:rPr lang="en-US" dirty="0"/>
              <a:t> in CMV encephalitis and radiculopathy</a:t>
            </a:r>
            <a:endParaRPr lang="en-GB" dirty="0"/>
          </a:p>
          <a:p>
            <a:pPr lvl="0"/>
            <a:r>
              <a:rPr lang="en-US" dirty="0"/>
              <a:t>CMV prophylaxis – 1mg TID PO. Prevents primarily CMB retinitis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8098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3200" b="1" dirty="0">
                <a:solidFill>
                  <a:prstClr val="black"/>
                </a:solidFill>
                <a:effectLst/>
                <a:latin typeface="Times New Roman"/>
                <a:ea typeface="+mn-ea"/>
                <a:cs typeface="+mn-cs"/>
              </a:rPr>
              <a:t>ADVERSE </a:t>
            </a:r>
            <a:r>
              <a:rPr lang="en-US" sz="3200" b="1" dirty="0" smtClean="0">
                <a:solidFill>
                  <a:prstClr val="black"/>
                </a:solidFill>
                <a:effectLst/>
                <a:latin typeface="Times New Roman"/>
                <a:ea typeface="+mn-ea"/>
                <a:cs typeface="+mn-cs"/>
              </a:rPr>
              <a:t>EFFECTS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IV </a:t>
            </a:r>
            <a:r>
              <a:rPr lang="en-US" u="sng" dirty="0" smtClean="0"/>
              <a:t>form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 smtClean="0"/>
              <a:t>Neutropenia </a:t>
            </a:r>
            <a:r>
              <a:rPr lang="en-US" dirty="0"/>
              <a:t>if &lt;25% stop drug</a:t>
            </a:r>
            <a:endParaRPr lang="en-GB" dirty="0"/>
          </a:p>
          <a:p>
            <a:pPr lvl="0"/>
            <a:r>
              <a:rPr lang="en-US" dirty="0"/>
              <a:t>Thrombocytopenia in 2-8%</a:t>
            </a:r>
            <a:endParaRPr lang="en-GB" dirty="0"/>
          </a:p>
          <a:p>
            <a:pPr lvl="0"/>
            <a:r>
              <a:rPr lang="en-US" dirty="0"/>
              <a:t>CNS toxicity in 10-15% - headache, dizziness, seizures, confusion, coma</a:t>
            </a:r>
            <a:endParaRPr lang="en-GB" dirty="0"/>
          </a:p>
          <a:p>
            <a:pPr lvl="0"/>
            <a:r>
              <a:rPr lang="en-US" dirty="0"/>
              <a:t>Hepatotoxicity in 2-3%</a:t>
            </a:r>
            <a:endParaRPr lang="en-GB" dirty="0"/>
          </a:p>
          <a:p>
            <a:pPr lvl="0"/>
            <a:r>
              <a:rPr lang="en-US" dirty="0"/>
              <a:t>GIT Intolerance</a:t>
            </a:r>
            <a:endParaRPr lang="en-GB" dirty="0"/>
          </a:p>
          <a:p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u="sng" dirty="0"/>
              <a:t>Oral </a:t>
            </a:r>
            <a:r>
              <a:rPr lang="en-US" u="sng" dirty="0" smtClean="0"/>
              <a:t>form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0"/>
            <a:r>
              <a:rPr lang="en-US" dirty="0"/>
              <a:t>Neutropenia in 18%</a:t>
            </a:r>
            <a:endParaRPr lang="en-GB" dirty="0"/>
          </a:p>
          <a:p>
            <a:pPr lvl="0"/>
            <a:r>
              <a:rPr lang="en-US" dirty="0" err="1"/>
              <a:t>Anaemia</a:t>
            </a:r>
            <a:r>
              <a:rPr lang="en-US" dirty="0"/>
              <a:t> in 35%</a:t>
            </a:r>
            <a:endParaRPr lang="en-GB" dirty="0"/>
          </a:p>
          <a:p>
            <a:pPr lvl="0"/>
            <a:r>
              <a:rPr lang="en-US" dirty="0"/>
              <a:t>Serum </a:t>
            </a:r>
            <a:r>
              <a:rPr lang="en-US" dirty="0" err="1"/>
              <a:t>createnine</a:t>
            </a:r>
            <a:r>
              <a:rPr lang="en-US" dirty="0"/>
              <a:t> &gt; 1.5 mg/dl in 73%</a:t>
            </a:r>
            <a:endParaRPr lang="en-GB" dirty="0"/>
          </a:p>
          <a:p>
            <a:pPr lvl="0"/>
            <a:r>
              <a:rPr lang="en-US" dirty="0"/>
              <a:t>Fever</a:t>
            </a:r>
            <a:endParaRPr lang="en-GB" dirty="0"/>
          </a:p>
          <a:p>
            <a:pPr lvl="0"/>
            <a:r>
              <a:rPr lang="en-US" dirty="0"/>
              <a:t>Rash</a:t>
            </a:r>
            <a:endParaRPr lang="en-GB" dirty="0"/>
          </a:p>
          <a:p>
            <a:pPr lvl="0"/>
            <a:r>
              <a:rPr lang="en-US" dirty="0"/>
              <a:t>Contraindicated in </a:t>
            </a:r>
            <a:r>
              <a:rPr lang="en-US" dirty="0" smtClean="0"/>
              <a:t>pregnancy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INTERACTIONS</a:t>
            </a:r>
            <a:endParaRPr lang="en-GB" b="1" dirty="0"/>
          </a:p>
          <a:p>
            <a:pPr lvl="0"/>
            <a:r>
              <a:rPr lang="en-US" dirty="0"/>
              <a:t>AZT – </a:t>
            </a:r>
            <a:r>
              <a:rPr lang="en-US" dirty="0" err="1"/>
              <a:t>concomittant</a:t>
            </a:r>
            <a:r>
              <a:rPr lang="en-US" dirty="0"/>
              <a:t> the use increases risk of neutropenia</a:t>
            </a:r>
            <a:endParaRPr lang="en-GB" dirty="0"/>
          </a:p>
          <a:p>
            <a:pPr lvl="0"/>
            <a:r>
              <a:rPr lang="en-US" dirty="0"/>
              <a:t>DDI – serum levels increase</a:t>
            </a:r>
            <a:endParaRPr lang="en-GB" dirty="0"/>
          </a:p>
          <a:p>
            <a:pPr lvl="0"/>
            <a:r>
              <a:rPr lang="en-US" dirty="0" err="1"/>
              <a:t>Probenicid</a:t>
            </a:r>
            <a:r>
              <a:rPr lang="en-US" dirty="0"/>
              <a:t> – increases its levels by 50%</a:t>
            </a:r>
            <a:endParaRPr lang="en-GB" dirty="0"/>
          </a:p>
          <a:p>
            <a:pPr lvl="0"/>
            <a:r>
              <a:rPr lang="en-US" dirty="0"/>
              <a:t>Synergistic activity with </a:t>
            </a:r>
            <a:r>
              <a:rPr lang="en-US" dirty="0" err="1"/>
              <a:t>foscarnet</a:t>
            </a:r>
            <a:r>
              <a:rPr lang="en-US" dirty="0"/>
              <a:t> in CMV and HSV</a:t>
            </a:r>
            <a:endParaRPr lang="en-GB" dirty="0"/>
          </a:p>
          <a:p>
            <a:pPr lvl="0"/>
            <a:r>
              <a:rPr lang="en-US" dirty="0"/>
              <a:t>Use with caution with drugs that inhibit replication</a:t>
            </a:r>
            <a:endParaRPr lang="en-GB" dirty="0"/>
          </a:p>
          <a:p>
            <a:pPr lvl="0"/>
            <a:r>
              <a:rPr lang="en-US" dirty="0"/>
              <a:t>Nephrotoxic drugs increase risk of renal dysfunction </a:t>
            </a:r>
            <a:r>
              <a:rPr lang="en-US" dirty="0" err="1"/>
              <a:t>e.g</a:t>
            </a:r>
            <a:r>
              <a:rPr lang="en-US" dirty="0"/>
              <a:t> AZT, </a:t>
            </a:r>
            <a:r>
              <a:rPr lang="en-US" dirty="0" err="1"/>
              <a:t>Imipenem</a:t>
            </a:r>
            <a:r>
              <a:rPr lang="en-US" dirty="0"/>
              <a:t>/</a:t>
            </a:r>
            <a:r>
              <a:rPr lang="en-US" dirty="0" err="1"/>
              <a:t>cilastatin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CIDOFOVIR (</a:t>
            </a:r>
            <a:r>
              <a:rPr lang="en-US" b="1" dirty="0" err="1"/>
              <a:t>vistide</a:t>
            </a:r>
            <a:r>
              <a:rPr lang="en-US" b="1" dirty="0" smtClean="0"/>
              <a:t>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</a:t>
            </a:r>
            <a:r>
              <a:rPr lang="en-US" dirty="0" smtClean="0"/>
              <a:t>ucleoside </a:t>
            </a:r>
            <a:r>
              <a:rPr lang="en-US" dirty="0"/>
              <a:t>analogue of </a:t>
            </a:r>
            <a:r>
              <a:rPr lang="en-US" dirty="0" err="1"/>
              <a:t>guanosine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Chemistry &amp; MOA</a:t>
            </a:r>
            <a:endParaRPr lang="en-GB" b="1" dirty="0"/>
          </a:p>
          <a:p>
            <a:pPr lvl="0"/>
            <a:r>
              <a:rPr lang="en-US" dirty="0"/>
              <a:t>Viral activity- in vitro activity against CMV, VZV, EBV, Less effective on </a:t>
            </a:r>
            <a:r>
              <a:rPr lang="en-US" dirty="0" smtClean="0"/>
              <a:t>HSV 1 and 2, adenovirus, HPV, </a:t>
            </a:r>
            <a:r>
              <a:rPr lang="en-US" dirty="0" err="1" smtClean="0"/>
              <a:t>polyomavirus</a:t>
            </a:r>
            <a:r>
              <a:rPr lang="en-US" dirty="0" smtClean="0"/>
              <a:t>, HHV, 6,8,12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P'KINETICS</a:t>
            </a:r>
            <a:endParaRPr lang="en-GB" b="1" dirty="0"/>
          </a:p>
          <a:p>
            <a:pPr lvl="0"/>
            <a:r>
              <a:rPr lang="en-US" dirty="0"/>
              <a:t>Given IV</a:t>
            </a:r>
            <a:endParaRPr lang="en-GB" dirty="0"/>
          </a:p>
          <a:p>
            <a:pPr lvl="0"/>
            <a:r>
              <a:rPr lang="en-US" dirty="0" err="1"/>
              <a:t>Prebeneial</a:t>
            </a:r>
            <a:r>
              <a:rPr lang="en-US" dirty="0"/>
              <a:t> blocks tubular secretion increasing concentration of 40-60%</a:t>
            </a:r>
            <a:endParaRPr lang="en-GB" dirty="0"/>
          </a:p>
          <a:p>
            <a:pPr lvl="0"/>
            <a:r>
              <a:rPr lang="en-US" dirty="0"/>
              <a:t>D</a:t>
            </a:r>
            <a:r>
              <a:rPr lang="en-US" dirty="0" smtClean="0"/>
              <a:t>oesn't </a:t>
            </a:r>
            <a:r>
              <a:rPr lang="en-US" dirty="0"/>
              <a:t>appear in CSF</a:t>
            </a:r>
            <a:endParaRPr lang="en-GB" dirty="0"/>
          </a:p>
          <a:p>
            <a:pPr lvl="0"/>
            <a:r>
              <a:rPr lang="en-US" dirty="0"/>
              <a:t>T1/2 17-65 HRS</a:t>
            </a:r>
            <a:endParaRPr lang="en-GB" dirty="0"/>
          </a:p>
          <a:p>
            <a:pPr lvl="0"/>
            <a:r>
              <a:rPr lang="en-US" dirty="0" err="1"/>
              <a:t>Excreation</a:t>
            </a:r>
            <a:r>
              <a:rPr lang="en-US" dirty="0"/>
              <a:t> in urine  20-85</a:t>
            </a:r>
            <a:r>
              <a:rPr lang="en-US" dirty="0" smtClean="0"/>
              <a:t>%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Clinical </a:t>
            </a:r>
            <a:r>
              <a:rPr lang="en-US" b="1" dirty="0"/>
              <a:t>use</a:t>
            </a:r>
            <a:endParaRPr lang="en-GB" b="1" dirty="0"/>
          </a:p>
          <a:p>
            <a:pPr lvl="0"/>
            <a:r>
              <a:rPr lang="en-US" dirty="0"/>
              <a:t>CMV retinitis induction 5mg/kg over 1 </a:t>
            </a:r>
            <a:r>
              <a:rPr lang="en-US" dirty="0" err="1"/>
              <a:t>hr</a:t>
            </a:r>
            <a:r>
              <a:rPr lang="en-US" dirty="0"/>
              <a:t> weekly x 2. maintenance dose 5mg/kg I.V 1 </a:t>
            </a:r>
            <a:r>
              <a:rPr lang="en-US" dirty="0" err="1"/>
              <a:t>hr</a:t>
            </a:r>
            <a:r>
              <a:rPr lang="en-US" dirty="0"/>
              <a:t> once every 2 weeks.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 </a:t>
            </a:r>
            <a:r>
              <a:rPr lang="en-US" b="1" dirty="0" smtClean="0"/>
              <a:t>Adverse </a:t>
            </a:r>
            <a:r>
              <a:rPr lang="en-US" b="1" dirty="0"/>
              <a:t>effects</a:t>
            </a:r>
            <a:endParaRPr lang="en-GB" b="1" dirty="0"/>
          </a:p>
          <a:p>
            <a:pPr lvl="0"/>
            <a:r>
              <a:rPr lang="en-US" dirty="0"/>
              <a:t>D</a:t>
            </a:r>
            <a:r>
              <a:rPr lang="en-US" dirty="0" smtClean="0"/>
              <a:t>ose </a:t>
            </a:r>
            <a:r>
              <a:rPr lang="en-US" dirty="0"/>
              <a:t>dependent </a:t>
            </a:r>
            <a:r>
              <a:rPr lang="en-US" dirty="0" err="1"/>
              <a:t>rephrotoxicity</a:t>
            </a:r>
            <a:r>
              <a:rPr lang="en-US" dirty="0"/>
              <a:t> – the main</a:t>
            </a:r>
            <a:endParaRPr lang="en-GB" dirty="0"/>
          </a:p>
          <a:p>
            <a:pPr lvl="0"/>
            <a:r>
              <a:rPr lang="en-US" dirty="0"/>
              <a:t>N</a:t>
            </a:r>
            <a:r>
              <a:rPr lang="en-US" dirty="0" smtClean="0"/>
              <a:t>eutropenia </a:t>
            </a:r>
            <a:r>
              <a:rPr lang="en-US" dirty="0"/>
              <a:t>in 15%</a:t>
            </a:r>
            <a:endParaRPr lang="en-GB" dirty="0"/>
          </a:p>
          <a:p>
            <a:pPr lvl="0"/>
            <a:r>
              <a:rPr lang="en-US" dirty="0"/>
              <a:t>M</a:t>
            </a:r>
            <a:r>
              <a:rPr lang="en-US" dirty="0" smtClean="0"/>
              <a:t>etabolic </a:t>
            </a:r>
            <a:r>
              <a:rPr lang="en-US" dirty="0"/>
              <a:t>acidosis, </a:t>
            </a:r>
            <a:r>
              <a:rPr lang="en-US" dirty="0" err="1"/>
              <a:t>fanconi's</a:t>
            </a:r>
            <a:r>
              <a:rPr lang="en-US" dirty="0"/>
              <a:t> syndrome and decreased serum bicarbonate due to tubular damage.</a:t>
            </a:r>
            <a:endParaRPr lang="en-GB" dirty="0"/>
          </a:p>
          <a:p>
            <a:pPr lvl="0"/>
            <a:r>
              <a:rPr lang="en-US" dirty="0"/>
              <a:t>Dose limiting GIT intolerance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Interactions</a:t>
            </a:r>
            <a:endParaRPr lang="en-GB" b="1" dirty="0"/>
          </a:p>
          <a:p>
            <a:pPr lvl="0"/>
            <a:r>
              <a:rPr lang="en-US" dirty="0"/>
              <a:t>A</a:t>
            </a:r>
            <a:r>
              <a:rPr lang="en-US" dirty="0" smtClean="0"/>
              <a:t>void </a:t>
            </a:r>
            <a:r>
              <a:rPr lang="en-US" dirty="0"/>
              <a:t>use with other nephrotoxic drugs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lvl="0"/>
            <a:r>
              <a:rPr lang="en-US" dirty="0"/>
              <a:t>AGENTS USED FOR THE Rx OF CYTOMEGALOVIRUS INFECTIONS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err="1"/>
              <a:t>Ganciclovir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err="1"/>
              <a:t>Valganciclovir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err="1"/>
              <a:t>Cidofovir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err="1"/>
              <a:t>Foscarnet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58411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en-US" b="1" dirty="0" smtClean="0"/>
              <a:t>FOSCARNET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040560"/>
          </a:xfrm>
        </p:spPr>
        <p:txBody>
          <a:bodyPr/>
          <a:lstStyle/>
          <a:p>
            <a:pPr lvl="0"/>
            <a:r>
              <a:rPr lang="en-US" dirty="0" smtClean="0"/>
              <a:t>AKA</a:t>
            </a:r>
            <a:r>
              <a:rPr lang="en-US" dirty="0"/>
              <a:t>: </a:t>
            </a:r>
            <a:r>
              <a:rPr lang="en-US" dirty="0" err="1"/>
              <a:t>Phosphoformate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b="1" dirty="0"/>
              <a:t>MOA</a:t>
            </a:r>
            <a:endParaRPr lang="en-GB" b="1" dirty="0"/>
          </a:p>
          <a:p>
            <a:pPr lvl="0"/>
            <a:r>
              <a:rPr lang="en-US" dirty="0" err="1"/>
              <a:t>Foscarnet</a:t>
            </a:r>
            <a:r>
              <a:rPr lang="en-US" dirty="0"/>
              <a:t> is a potent inhibitor of the pyrophosphate binding site on polymerase where pyrophosphate exchange occurs during DNA replication</a:t>
            </a:r>
            <a:endParaRPr lang="en-GB" dirty="0"/>
          </a:p>
          <a:p>
            <a:pPr lvl="0"/>
            <a:r>
              <a:rPr lang="en-US" dirty="0"/>
              <a:t>inhibits DNA </a:t>
            </a:r>
            <a:r>
              <a:rPr lang="en-US" dirty="0" err="1"/>
              <a:t>systhesis</a:t>
            </a:r>
            <a:r>
              <a:rPr lang="en-US" dirty="0"/>
              <a:t> and cellular polymerases are also affected causing toxicity – renal dysfunction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P'KINETICS</a:t>
            </a:r>
            <a:endParaRPr lang="en-GB" sz="2800" b="1" dirty="0"/>
          </a:p>
          <a:p>
            <a:r>
              <a:rPr lang="en-US" sz="2800" dirty="0" smtClean="0"/>
              <a:t>Not </a:t>
            </a:r>
            <a:r>
              <a:rPr lang="en-US" sz="2800" dirty="0"/>
              <a:t>well absorbed orally</a:t>
            </a:r>
            <a:endParaRPr lang="en-GB" sz="2800" dirty="0"/>
          </a:p>
          <a:p>
            <a:r>
              <a:rPr lang="en-US" sz="2800" dirty="0"/>
              <a:t>U</a:t>
            </a:r>
            <a:r>
              <a:rPr lang="en-US" sz="2800" dirty="0" smtClean="0"/>
              <a:t>sually </a:t>
            </a:r>
            <a:r>
              <a:rPr lang="en-US" sz="2800" dirty="0"/>
              <a:t>I.V </a:t>
            </a:r>
            <a:endParaRPr lang="en-GB" sz="2800" dirty="0"/>
          </a:p>
          <a:p>
            <a:r>
              <a:rPr lang="en-US" sz="2800" dirty="0" smtClean="0"/>
              <a:t>T1/2 </a:t>
            </a:r>
            <a:r>
              <a:rPr lang="en-US" sz="2800" dirty="0"/>
              <a:t>= 3 HRS</a:t>
            </a:r>
            <a:endParaRPr lang="en-GB" sz="2800" dirty="0"/>
          </a:p>
          <a:p>
            <a:r>
              <a:rPr lang="en-US" sz="2800" dirty="0" smtClean="0"/>
              <a:t>Excreted </a:t>
            </a:r>
            <a:r>
              <a:rPr lang="en-US" sz="2800" dirty="0"/>
              <a:t>in urine</a:t>
            </a:r>
            <a:endParaRPr lang="en-GB" sz="2800" dirty="0"/>
          </a:p>
          <a:p>
            <a:pPr marL="0" indent="0">
              <a:buNone/>
            </a:pPr>
            <a:r>
              <a:rPr lang="en-US" sz="2800" b="1" dirty="0"/>
              <a:t>Clinical use</a:t>
            </a:r>
            <a:endParaRPr lang="en-GB" sz="2800" b="1" dirty="0"/>
          </a:p>
          <a:p>
            <a:r>
              <a:rPr lang="en-US" sz="2800" dirty="0" smtClean="0"/>
              <a:t>AIDs </a:t>
            </a:r>
            <a:r>
              <a:rPr lang="en-US" sz="2800" dirty="0"/>
              <a:t>retinitis caused by CMV infections</a:t>
            </a:r>
            <a:endParaRPr lang="en-GB" sz="2800" dirty="0"/>
          </a:p>
          <a:p>
            <a:r>
              <a:rPr lang="en-US" sz="2800" dirty="0"/>
              <a:t>I</a:t>
            </a:r>
            <a:r>
              <a:rPr lang="en-US" sz="2800" dirty="0" smtClean="0"/>
              <a:t>n </a:t>
            </a:r>
            <a:r>
              <a:rPr lang="en-US" sz="2800" dirty="0"/>
              <a:t>extremely serious infections caused by HSV, HBV and HDV</a:t>
            </a:r>
            <a:endParaRPr lang="en-GB" sz="2800" dirty="0"/>
          </a:p>
          <a:p>
            <a:r>
              <a:rPr lang="en-US" sz="2800" dirty="0" smtClean="0"/>
              <a:t>Acyclovir </a:t>
            </a:r>
            <a:r>
              <a:rPr lang="en-US" sz="2800" dirty="0"/>
              <a:t>resistant Herpes infections</a:t>
            </a:r>
            <a:endParaRPr lang="en-GB" sz="2800" dirty="0"/>
          </a:p>
          <a:p>
            <a:r>
              <a:rPr lang="en-US" sz="2800" dirty="0" smtClean="0"/>
              <a:t>Resistant </a:t>
            </a:r>
            <a:r>
              <a:rPr lang="en-US" sz="2800" dirty="0" err="1"/>
              <a:t>gancyclovir</a:t>
            </a:r>
            <a:r>
              <a:rPr lang="en-US" sz="2800" dirty="0"/>
              <a:t> infections</a:t>
            </a:r>
            <a:endParaRPr lang="en-GB" sz="2800" dirty="0"/>
          </a:p>
          <a:p>
            <a:r>
              <a:rPr lang="en-US" sz="2800" dirty="0" smtClean="0"/>
              <a:t>Activity </a:t>
            </a:r>
            <a:r>
              <a:rPr lang="en-US" sz="2800" dirty="0"/>
              <a:t>against HIV ---not used because of it's </a:t>
            </a:r>
            <a:r>
              <a:rPr lang="en-US" sz="2800" dirty="0" smtClean="0"/>
              <a:t>toxicity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Adverse effects</a:t>
            </a:r>
            <a:endParaRPr lang="en-GB" b="1" dirty="0"/>
          </a:p>
          <a:p>
            <a:r>
              <a:rPr lang="en-US" dirty="0" smtClean="0"/>
              <a:t>Renal </a:t>
            </a:r>
            <a:r>
              <a:rPr lang="en-US" dirty="0"/>
              <a:t>impairment</a:t>
            </a:r>
            <a:endParaRPr lang="en-GB" dirty="0"/>
          </a:p>
          <a:p>
            <a:r>
              <a:rPr lang="en-US" dirty="0"/>
              <a:t>T</a:t>
            </a:r>
            <a:r>
              <a:rPr lang="en-US" dirty="0" smtClean="0"/>
              <a:t>remors</a:t>
            </a:r>
            <a:r>
              <a:rPr lang="en-US" dirty="0"/>
              <a:t>, headache, fatigue, GIT symptoms (nausea, vomiting), genital ulceration, </a:t>
            </a:r>
            <a:endParaRPr lang="en-GB" dirty="0"/>
          </a:p>
          <a:p>
            <a:r>
              <a:rPr lang="en-US" dirty="0"/>
              <a:t>H</a:t>
            </a:r>
            <a:r>
              <a:rPr lang="en-US" dirty="0" smtClean="0"/>
              <a:t>ypo </a:t>
            </a:r>
            <a:r>
              <a:rPr lang="en-US" dirty="0"/>
              <a:t>and </a:t>
            </a:r>
            <a:r>
              <a:rPr lang="en-US" dirty="0" err="1"/>
              <a:t>hypercalcemia</a:t>
            </a:r>
            <a:endParaRPr lang="en-GB" dirty="0"/>
          </a:p>
          <a:p>
            <a:r>
              <a:rPr lang="en-US" dirty="0" err="1" smtClean="0"/>
              <a:t>Hypocalemia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hypomagnesemia</a:t>
            </a:r>
            <a:endParaRPr lang="en-GB" dirty="0"/>
          </a:p>
          <a:p>
            <a:r>
              <a:rPr lang="en-US" dirty="0" err="1"/>
              <a:t>A</a:t>
            </a:r>
            <a:r>
              <a:rPr lang="en-US" dirty="0" err="1" smtClean="0"/>
              <a:t>naemia</a:t>
            </a:r>
            <a:r>
              <a:rPr lang="en-US" dirty="0" smtClean="0"/>
              <a:t> </a:t>
            </a:r>
            <a:r>
              <a:rPr lang="en-US" dirty="0"/>
              <a:t>and leukopenia ---less marrow toxic than </a:t>
            </a:r>
            <a:r>
              <a:rPr lang="en-US" dirty="0" err="1"/>
              <a:t>gancyclovir</a:t>
            </a:r>
            <a:endParaRPr lang="en-GB" dirty="0"/>
          </a:p>
          <a:p>
            <a:r>
              <a:rPr lang="en-US" dirty="0" smtClean="0"/>
              <a:t>Abnormal </a:t>
            </a:r>
            <a:r>
              <a:rPr lang="en-US" dirty="0"/>
              <a:t>liver function tests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Interactions</a:t>
            </a:r>
            <a:endParaRPr lang="en-GB" b="1" dirty="0"/>
          </a:p>
          <a:p>
            <a:pPr lvl="0"/>
            <a:r>
              <a:rPr lang="en-US" dirty="0"/>
              <a:t>Adversely reacts with Aminoglycosides, amphotericin B, IDTA, </a:t>
            </a:r>
            <a:r>
              <a:rPr lang="en-US" dirty="0" err="1"/>
              <a:t>pentamidine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Doses</a:t>
            </a:r>
            <a:endParaRPr lang="en-GB" b="1" dirty="0"/>
          </a:p>
          <a:p>
            <a:pPr lvl="0"/>
            <a:r>
              <a:rPr lang="en-US" dirty="0"/>
              <a:t>continuous infusion of 200mg/kg/day or 60mg/kg TOD</a:t>
            </a:r>
            <a:endParaRPr lang="en-GB" dirty="0"/>
          </a:p>
          <a:p>
            <a:pPr lvl="0"/>
            <a:r>
              <a:rPr lang="en-US" dirty="0"/>
              <a:t>Clinical use of </a:t>
            </a:r>
            <a:r>
              <a:rPr lang="en-US" dirty="0" err="1"/>
              <a:t>forscanet</a:t>
            </a:r>
            <a:r>
              <a:rPr lang="en-US" dirty="0"/>
              <a:t> is restricted to specialized units.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GAMMA </a:t>
            </a:r>
            <a:r>
              <a:rPr lang="en-US" b="1" dirty="0" smtClean="0">
                <a:effectLst/>
              </a:rPr>
              <a:t>GLOBULINS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</a:t>
            </a:r>
            <a:r>
              <a:rPr lang="en-US" dirty="0" smtClean="0"/>
              <a:t>mmune </a:t>
            </a:r>
            <a:r>
              <a:rPr lang="en-US" dirty="0"/>
              <a:t>globulins</a:t>
            </a:r>
            <a:endParaRPr lang="en-GB" dirty="0"/>
          </a:p>
          <a:p>
            <a:pPr lvl="0"/>
            <a:r>
              <a:rPr lang="en-US" dirty="0"/>
              <a:t>O</a:t>
            </a:r>
            <a:r>
              <a:rPr lang="en-US" dirty="0" smtClean="0"/>
              <a:t>btained </a:t>
            </a:r>
            <a:r>
              <a:rPr lang="en-US" dirty="0"/>
              <a:t>from plasma of normal individuals ands is out in most of the antibodies found in whole blood.</a:t>
            </a:r>
            <a:endParaRPr lang="en-GB" dirty="0"/>
          </a:p>
          <a:p>
            <a:pPr lvl="0"/>
            <a:r>
              <a:rPr lang="en-US" dirty="0"/>
              <a:t>Contains a variety of antibodies against specific viral antigens</a:t>
            </a:r>
            <a:endParaRPr lang="en-GB" dirty="0"/>
          </a:p>
          <a:p>
            <a:pPr lvl="0"/>
            <a:r>
              <a:rPr lang="en-US" dirty="0"/>
              <a:t>MOA- interferes with entry into cells by blocking penetration.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Clinical use</a:t>
            </a:r>
            <a:endParaRPr lang="en-GB" b="1" dirty="0"/>
          </a:p>
          <a:p>
            <a:pPr lvl="0"/>
            <a:r>
              <a:rPr lang="en-US" sz="2800" dirty="0" smtClean="0"/>
              <a:t>Administered </a:t>
            </a:r>
            <a:r>
              <a:rPr lang="en-US" sz="2800" dirty="0" err="1"/>
              <a:t>parenterally</a:t>
            </a:r>
            <a:endParaRPr lang="en-GB" sz="2800" dirty="0"/>
          </a:p>
          <a:p>
            <a:pPr lvl="0"/>
            <a:r>
              <a:rPr lang="en-US" sz="2800" dirty="0"/>
              <a:t>I.M Injections of pooled gamma globulin 0.025-0.25 ml/kg during early incubation periods when it modifies progression of infections with hepatitis, measles, rabies, poliomyelitis and other viral infections. Protection lasts 2-3 weeks.</a:t>
            </a:r>
            <a:endParaRPr lang="en-GB" sz="2800" dirty="0"/>
          </a:p>
          <a:p>
            <a:pPr lvl="1"/>
            <a:r>
              <a:rPr lang="en-US" sz="2400" dirty="0"/>
              <a:t>Doses can be repeated every 2-3 weeks for prolonged infections</a:t>
            </a:r>
            <a:endParaRPr lang="en-GB" sz="2400" dirty="0"/>
          </a:p>
          <a:p>
            <a:pPr lvl="0"/>
            <a:r>
              <a:rPr lang="en-US" sz="2800" dirty="0"/>
              <a:t>S</a:t>
            </a:r>
            <a:r>
              <a:rPr lang="en-US" sz="2800" dirty="0" smtClean="0"/>
              <a:t>pecial </a:t>
            </a:r>
            <a:r>
              <a:rPr lang="en-US" sz="2800" dirty="0"/>
              <a:t>hyper immune globulins available for rabies, vaccine, varicella zoster, hepatitis B rhesus disease (rhesus </a:t>
            </a:r>
            <a:r>
              <a:rPr lang="en-US" sz="2800" dirty="0" err="1"/>
              <a:t>iso</a:t>
            </a:r>
            <a:r>
              <a:rPr lang="en-US" sz="2800" dirty="0"/>
              <a:t> immunization)</a:t>
            </a:r>
            <a:endParaRPr lang="en-GB" sz="2800" dirty="0"/>
          </a:p>
          <a:p>
            <a:pPr lvl="0"/>
            <a:r>
              <a:rPr lang="en-US" sz="2800" dirty="0"/>
              <a:t>I</a:t>
            </a:r>
            <a:r>
              <a:rPr lang="en-US" sz="2800" dirty="0" smtClean="0"/>
              <a:t>mmune </a:t>
            </a:r>
            <a:r>
              <a:rPr lang="en-US" sz="2800" dirty="0"/>
              <a:t>globulins can be use as adjuncts to other therapeutic functions.</a:t>
            </a:r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Adverse effects</a:t>
            </a:r>
            <a:endParaRPr lang="en-GB" b="1" dirty="0"/>
          </a:p>
          <a:p>
            <a:pPr lvl="0"/>
            <a:r>
              <a:rPr lang="en-US" dirty="0" err="1"/>
              <a:t>Anaphylactoid</a:t>
            </a:r>
            <a:r>
              <a:rPr lang="en-US" dirty="0"/>
              <a:t> reaction to foreign proteins- severe anaphylaxis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b="1" dirty="0"/>
              <a:t>D</a:t>
            </a:r>
            <a:r>
              <a:rPr lang="en-US" b="1" dirty="0" smtClean="0"/>
              <a:t>ose</a:t>
            </a:r>
            <a:endParaRPr lang="en-GB" b="1" dirty="0"/>
          </a:p>
          <a:p>
            <a:pPr lvl="0"/>
            <a:r>
              <a:rPr lang="en-US" dirty="0"/>
              <a:t>100mg/kg for </a:t>
            </a:r>
            <a:r>
              <a:rPr lang="en-US" dirty="0" err="1"/>
              <a:t>sandoglobulin</a:t>
            </a:r>
            <a:r>
              <a:rPr lang="en-US" dirty="0"/>
              <a:t> given once a month.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81608"/>
            <a:ext cx="7772400" cy="659160"/>
          </a:xfrm>
        </p:spPr>
        <p:txBody>
          <a:bodyPr/>
          <a:lstStyle/>
          <a:p>
            <a:r>
              <a:rPr lang="en-US" b="1" dirty="0" smtClean="0">
                <a:effectLst/>
              </a:rPr>
              <a:t>INTERFERONS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/>
          <a:lstStyle/>
          <a:p>
            <a:pPr lvl="0"/>
            <a:r>
              <a:rPr lang="en-US" sz="2800" dirty="0"/>
              <a:t>E</a:t>
            </a:r>
            <a:r>
              <a:rPr lang="en-US" sz="2800" dirty="0" smtClean="0"/>
              <a:t>nhanced </a:t>
            </a:r>
            <a:r>
              <a:rPr lang="en-US" sz="2800" dirty="0"/>
              <a:t>production of these antiviral proteins is one of the bodies earliest responses to viral infections.</a:t>
            </a:r>
            <a:endParaRPr lang="en-GB" sz="2800" dirty="0"/>
          </a:p>
          <a:p>
            <a:pPr lvl="0"/>
            <a:r>
              <a:rPr lang="en-US" sz="2800" dirty="0"/>
              <a:t>All cells appear capable of producing them</a:t>
            </a:r>
            <a:endParaRPr lang="en-GB" sz="2800" dirty="0"/>
          </a:p>
          <a:p>
            <a:pPr lvl="0"/>
            <a:r>
              <a:rPr lang="en-US" sz="2800" dirty="0"/>
              <a:t>Several types:</a:t>
            </a:r>
            <a:endParaRPr lang="en-GB" sz="2800" dirty="0"/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lpha </a:t>
            </a:r>
            <a:r>
              <a:rPr lang="en-US" sz="2400" dirty="0"/>
              <a:t>– produced by WBCs</a:t>
            </a:r>
            <a:endParaRPr lang="en-GB" sz="2400" dirty="0"/>
          </a:p>
          <a:p>
            <a:pPr lvl="1"/>
            <a:r>
              <a:rPr lang="en-US" sz="2400" dirty="0"/>
              <a:t>Beta – produced by connective tissue fibroblasts</a:t>
            </a:r>
            <a:endParaRPr lang="en-GB" sz="2400" dirty="0"/>
          </a:p>
          <a:p>
            <a:pPr lvl="1"/>
            <a:r>
              <a:rPr lang="en-US" sz="2400" dirty="0"/>
              <a:t>Gamma – produced by T lymphocytes</a:t>
            </a:r>
            <a:endParaRPr lang="en-GB" sz="2400" dirty="0"/>
          </a:p>
          <a:p>
            <a:pPr lvl="0"/>
            <a:r>
              <a:rPr lang="en-US" sz="2800" dirty="0"/>
              <a:t>A</a:t>
            </a:r>
            <a:r>
              <a:rPr lang="en-US" sz="2800" dirty="0" smtClean="0"/>
              <a:t>ll </a:t>
            </a:r>
            <a:r>
              <a:rPr lang="en-US" sz="2800" dirty="0"/>
              <a:t>glycoproteins; each containing about 150 amino acids</a:t>
            </a:r>
            <a:endParaRPr lang="en-GB" sz="2800" dirty="0"/>
          </a:p>
          <a:p>
            <a:pPr lvl="0"/>
            <a:r>
              <a:rPr lang="en-US" sz="2800" dirty="0"/>
              <a:t>Peak within 24 </a:t>
            </a:r>
            <a:r>
              <a:rPr lang="en-US" sz="2800" dirty="0" err="1"/>
              <a:t>hrs</a:t>
            </a:r>
            <a:r>
              <a:rPr lang="en-US" sz="2800" dirty="0"/>
              <a:t> but start declining in 4 days</a:t>
            </a:r>
            <a:r>
              <a:rPr lang="en-US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971039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MOA</a:t>
            </a:r>
            <a:endParaRPr lang="en-GB" b="1" dirty="0"/>
          </a:p>
          <a:p>
            <a:pPr lvl="0"/>
            <a:r>
              <a:rPr lang="en-US" dirty="0"/>
              <a:t>After attaching to cellular surface receptors, they initiate additional antiviral proteins production and stimulates macrophages to increase their oxidative metabolism</a:t>
            </a:r>
            <a:endParaRPr lang="en-GB" dirty="0"/>
          </a:p>
          <a:p>
            <a:pPr lvl="0"/>
            <a:r>
              <a:rPr lang="en-US" dirty="0"/>
              <a:t>T</a:t>
            </a:r>
            <a:r>
              <a:rPr lang="en-US" dirty="0" smtClean="0"/>
              <a:t>hought </a:t>
            </a:r>
            <a:r>
              <a:rPr lang="en-US" dirty="0"/>
              <a:t>to inhibit viral replication at 4 stages:</a:t>
            </a:r>
            <a:endParaRPr lang="en-GB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ranscription</a:t>
            </a:r>
            <a:endParaRPr lang="en-GB" dirty="0"/>
          </a:p>
          <a:p>
            <a:pPr lvl="1"/>
            <a:r>
              <a:rPr lang="en-US" dirty="0"/>
              <a:t>T</a:t>
            </a:r>
            <a:r>
              <a:rPr lang="en-US" dirty="0" smtClean="0"/>
              <a:t>ranslation </a:t>
            </a:r>
            <a:r>
              <a:rPr lang="en-US" dirty="0"/>
              <a:t>– protein synthesis</a:t>
            </a:r>
            <a:endParaRPr lang="en-GB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ssembly </a:t>
            </a:r>
            <a:r>
              <a:rPr lang="en-US" dirty="0"/>
              <a:t>and </a:t>
            </a:r>
            <a:endParaRPr lang="en-GB" dirty="0"/>
          </a:p>
          <a:p>
            <a:pPr lvl="1"/>
            <a:r>
              <a:rPr lang="en-US" dirty="0"/>
              <a:t>R</a:t>
            </a:r>
            <a:r>
              <a:rPr lang="en-US" dirty="0" smtClean="0"/>
              <a:t>elease</a:t>
            </a:r>
            <a:endParaRPr lang="en-GB" dirty="0"/>
          </a:p>
          <a:p>
            <a:pPr lvl="0"/>
            <a:r>
              <a:rPr lang="en-US" dirty="0"/>
              <a:t>P</a:t>
            </a:r>
            <a:r>
              <a:rPr lang="en-US" dirty="0" smtClean="0"/>
              <a:t>hysiologically </a:t>
            </a:r>
            <a:r>
              <a:rPr lang="en-US" dirty="0"/>
              <a:t>regulate immune function by activating natural killer cells, cytotoxic T lymphocytes.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Clinical </a:t>
            </a:r>
            <a:r>
              <a:rPr lang="en-US" b="1" dirty="0"/>
              <a:t>uses</a:t>
            </a:r>
            <a:endParaRPr lang="en-GB" b="1" dirty="0"/>
          </a:p>
          <a:p>
            <a:pPr lvl="0"/>
            <a:r>
              <a:rPr lang="en-US" sz="2800" dirty="0"/>
              <a:t>B</a:t>
            </a:r>
            <a:r>
              <a:rPr lang="en-US" sz="2800" dirty="0" smtClean="0"/>
              <a:t>esides </a:t>
            </a:r>
            <a:r>
              <a:rPr lang="en-US" sz="2800" dirty="0"/>
              <a:t>use in viral therapy, they are being tried for use in AIDs and cancer</a:t>
            </a:r>
            <a:endParaRPr lang="en-GB" sz="2800" dirty="0"/>
          </a:p>
          <a:p>
            <a:pPr lvl="0"/>
            <a:r>
              <a:rPr lang="en-US" sz="2800" dirty="0"/>
              <a:t>H</a:t>
            </a:r>
            <a:r>
              <a:rPr lang="en-US" sz="2800" dirty="0" smtClean="0"/>
              <a:t>uman </a:t>
            </a:r>
            <a:r>
              <a:rPr lang="en-US" sz="2800" dirty="0"/>
              <a:t>tumors showing, some response include </a:t>
            </a:r>
            <a:r>
              <a:rPr lang="en-US" sz="2800" dirty="0" err="1"/>
              <a:t>osteogenic</a:t>
            </a:r>
            <a:r>
              <a:rPr lang="en-US" sz="2800" dirty="0"/>
              <a:t> sarcoma, multiple </a:t>
            </a:r>
            <a:r>
              <a:rPr lang="en-US" sz="2800" dirty="0" err="1"/>
              <a:t>mycloma</a:t>
            </a:r>
            <a:r>
              <a:rPr lang="en-US" sz="2800" dirty="0"/>
              <a:t>, melanoma, breast cancer, </a:t>
            </a:r>
            <a:r>
              <a:rPr lang="en-US" sz="2800" dirty="0" err="1"/>
              <a:t>leukemias</a:t>
            </a:r>
            <a:r>
              <a:rPr lang="en-US" sz="2800" dirty="0"/>
              <a:t> and lymphomas.</a:t>
            </a:r>
            <a:endParaRPr lang="en-GB" sz="2800" dirty="0"/>
          </a:p>
          <a:p>
            <a:pPr lvl="0"/>
            <a:r>
              <a:rPr lang="en-US" sz="2800" dirty="0"/>
              <a:t>2 </a:t>
            </a:r>
            <a:r>
              <a:rPr lang="en-US" sz="2800" dirty="0" err="1"/>
              <a:t>derivaties</a:t>
            </a:r>
            <a:r>
              <a:rPr lang="en-US" sz="2800" dirty="0"/>
              <a:t> of alpha; 2a &amp; 2b </a:t>
            </a:r>
            <a:endParaRPr lang="en-GB" sz="2800" dirty="0"/>
          </a:p>
          <a:p>
            <a:pPr lvl="1"/>
            <a:r>
              <a:rPr lang="en-US" sz="2400" dirty="0"/>
              <a:t>H</a:t>
            </a:r>
            <a:r>
              <a:rPr lang="en-US" sz="2400" dirty="0" smtClean="0"/>
              <a:t>ave </a:t>
            </a:r>
            <a:r>
              <a:rPr lang="en-US" sz="2400" dirty="0"/>
              <a:t>been used in hairy cell leukemia</a:t>
            </a:r>
            <a:endParaRPr lang="en-GB" sz="2400" dirty="0"/>
          </a:p>
          <a:p>
            <a:pPr lvl="1"/>
            <a:r>
              <a:rPr lang="en-US" sz="2400" dirty="0"/>
              <a:t>H</a:t>
            </a:r>
            <a:r>
              <a:rPr lang="en-US" sz="2400" dirty="0" smtClean="0"/>
              <a:t>ave </a:t>
            </a:r>
            <a:r>
              <a:rPr lang="en-US" sz="2400" dirty="0"/>
              <a:t>been used in </a:t>
            </a:r>
            <a:r>
              <a:rPr lang="en-US" sz="2400" dirty="0" err="1"/>
              <a:t>conylomata</a:t>
            </a:r>
            <a:r>
              <a:rPr lang="en-US" sz="2400" dirty="0"/>
              <a:t> </a:t>
            </a:r>
            <a:r>
              <a:rPr lang="en-US" sz="2400" dirty="0" err="1"/>
              <a:t>accuminata</a:t>
            </a:r>
            <a:r>
              <a:rPr lang="en-US" sz="2400" dirty="0"/>
              <a:t> (Human papilloma virus)</a:t>
            </a:r>
            <a:endParaRPr lang="en-GB" sz="2400" dirty="0"/>
          </a:p>
          <a:p>
            <a:pPr lvl="1"/>
            <a:r>
              <a:rPr lang="en-US" sz="2400" dirty="0"/>
              <a:t>Chronic hepatitis B infections – alpha 2b.---usually in combination with ribavirin. Up to 40% </a:t>
            </a:r>
            <a:r>
              <a:rPr lang="en-US" sz="2400" dirty="0" err="1"/>
              <a:t>pts</a:t>
            </a:r>
            <a:r>
              <a:rPr lang="en-US" sz="2400" dirty="0"/>
              <a:t> will improve</a:t>
            </a:r>
            <a:r>
              <a:rPr lang="en-US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lvl="0"/>
            <a:r>
              <a:rPr lang="en-US" dirty="0"/>
              <a:t>AGENTS USED FOR THE RX OF HEPATITIS</a:t>
            </a:r>
            <a:endParaRPr lang="en-GB" dirty="0"/>
          </a:p>
          <a:p>
            <a:pPr lvl="1"/>
            <a:r>
              <a:rPr lang="en-US" dirty="0"/>
              <a:t> Lamivudine – HBV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err="1"/>
              <a:t>Adefovir</a:t>
            </a:r>
            <a:r>
              <a:rPr lang="en-US" dirty="0"/>
              <a:t> – HBV</a:t>
            </a:r>
            <a:endParaRPr lang="en-GB" dirty="0"/>
          </a:p>
          <a:p>
            <a:pPr lvl="1"/>
            <a:r>
              <a:rPr lang="en-US" dirty="0"/>
              <a:t> Interferon alpha, 2a, 2b, interferon </a:t>
            </a:r>
            <a:r>
              <a:rPr lang="en-US" dirty="0" err="1"/>
              <a:t>alfacon</a:t>
            </a:r>
            <a:r>
              <a:rPr lang="en-US" dirty="0"/>
              <a:t> 2b, </a:t>
            </a:r>
            <a:r>
              <a:rPr lang="en-US" dirty="0" err="1"/>
              <a:t>pergilated</a:t>
            </a:r>
            <a:r>
              <a:rPr lang="en-US" dirty="0"/>
              <a:t> interferon 2a, 2b -HCV, HBV</a:t>
            </a:r>
            <a:endParaRPr lang="en-GB" dirty="0"/>
          </a:p>
          <a:p>
            <a:pPr lvl="1"/>
            <a:r>
              <a:rPr lang="en-US" dirty="0"/>
              <a:t> Ribavirin – HCV, Influenza A, B, </a:t>
            </a:r>
            <a:r>
              <a:rPr lang="en-US" dirty="0" err="1"/>
              <a:t>parainfluenza</a:t>
            </a:r>
            <a:r>
              <a:rPr lang="en-US" dirty="0"/>
              <a:t>, RSV, HIV1, </a:t>
            </a:r>
            <a:r>
              <a:rPr lang="en-US" dirty="0" err="1"/>
              <a:t>Paramyxoviruses</a:t>
            </a:r>
            <a:endParaRPr lang="en-GB" dirty="0"/>
          </a:p>
          <a:p>
            <a:pPr lvl="1"/>
            <a:r>
              <a:rPr lang="en-US" dirty="0"/>
              <a:t> New agents – </a:t>
            </a:r>
            <a:r>
              <a:rPr lang="en-US" dirty="0" err="1"/>
              <a:t>entecavir</a:t>
            </a:r>
            <a:r>
              <a:rPr lang="en-US" dirty="0"/>
              <a:t>, </a:t>
            </a:r>
            <a:r>
              <a:rPr lang="en-US" dirty="0" err="1"/>
              <a:t>clevudine</a:t>
            </a:r>
            <a:r>
              <a:rPr lang="en-US" dirty="0"/>
              <a:t>, </a:t>
            </a:r>
            <a:r>
              <a:rPr lang="en-US" dirty="0" err="1"/>
              <a:t>emtricitabine</a:t>
            </a:r>
            <a:r>
              <a:rPr lang="en-US" dirty="0"/>
              <a:t>, </a:t>
            </a:r>
            <a:r>
              <a:rPr lang="en-US" dirty="0" err="1"/>
              <a:t>theradigon</a:t>
            </a:r>
            <a:r>
              <a:rPr lang="en-US" dirty="0"/>
              <a:t>-HBV, </a:t>
            </a:r>
            <a:r>
              <a:rPr lang="en-US" dirty="0" err="1"/>
              <a:t>thymosin</a:t>
            </a:r>
            <a:r>
              <a:rPr lang="en-US" dirty="0"/>
              <a:t> </a:t>
            </a:r>
            <a:r>
              <a:rPr lang="en-US" dirty="0" err="1"/>
              <a:t>alfa</a:t>
            </a:r>
            <a:r>
              <a:rPr lang="en-US" dirty="0"/>
              <a:t> </a:t>
            </a:r>
            <a:r>
              <a:rPr lang="en-US" dirty="0" smtClean="0"/>
              <a:t>1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AGENTS </a:t>
            </a:r>
            <a:r>
              <a:rPr lang="en-US" dirty="0"/>
              <a:t>USED FOR THE RX OF INFLUENZA</a:t>
            </a:r>
            <a:endParaRPr lang="en-GB" dirty="0"/>
          </a:p>
          <a:p>
            <a:pPr lvl="1"/>
            <a:r>
              <a:rPr lang="en-US" dirty="0"/>
              <a:t>Amantadine, </a:t>
            </a:r>
            <a:r>
              <a:rPr lang="en-US" dirty="0" err="1"/>
              <a:t>rimantadine</a:t>
            </a:r>
            <a:r>
              <a:rPr lang="en-US" dirty="0"/>
              <a:t>, </a:t>
            </a:r>
            <a:r>
              <a:rPr lang="en-US" dirty="0" err="1"/>
              <a:t>zanamavir</a:t>
            </a:r>
            <a:r>
              <a:rPr lang="en-US" dirty="0"/>
              <a:t>, </a:t>
            </a:r>
            <a:r>
              <a:rPr lang="en-US" dirty="0" err="1"/>
              <a:t>oseltamavir</a:t>
            </a:r>
            <a:r>
              <a:rPr lang="en-US" dirty="0" smtClean="0"/>
              <a:t>.</a:t>
            </a:r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5024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lvl="1"/>
            <a:r>
              <a:rPr lang="en-US" dirty="0" smtClean="0"/>
              <a:t>Chronic hepatitis C infections. Improvement in up to 50% - alpha 2b</a:t>
            </a:r>
            <a:endParaRPr lang="en-GB" dirty="0" smtClean="0"/>
          </a:p>
          <a:p>
            <a:pPr lvl="1"/>
            <a:r>
              <a:rPr lang="en-US" dirty="0" smtClean="0"/>
              <a:t>Interferon </a:t>
            </a:r>
            <a:r>
              <a:rPr lang="en-US" dirty="0"/>
              <a:t>alpha – has been used to reverse chronic granulomatous dx </a:t>
            </a:r>
            <a:r>
              <a:rPr lang="en-US" dirty="0" err="1"/>
              <a:t>e.g</a:t>
            </a:r>
            <a:r>
              <a:rPr lang="en-US" dirty="0"/>
              <a:t> rheumatoid arthritis, </a:t>
            </a:r>
            <a:r>
              <a:rPr lang="en-US" dirty="0" err="1"/>
              <a:t>sacordisis</a:t>
            </a:r>
            <a:r>
              <a:rPr lang="en-US" dirty="0"/>
              <a:t>, connective tissue dx, systemic sclerosis </a:t>
            </a:r>
            <a:r>
              <a:rPr lang="en-US" dirty="0" err="1"/>
              <a:t>e.t.c</a:t>
            </a:r>
            <a:r>
              <a:rPr lang="en-US" dirty="0"/>
              <a:t>.</a:t>
            </a:r>
            <a:endParaRPr lang="en-GB" dirty="0"/>
          </a:p>
          <a:p>
            <a:pPr lvl="1"/>
            <a:r>
              <a:rPr lang="en-US" dirty="0"/>
              <a:t>Rx and prevention of viral infections in </a:t>
            </a:r>
            <a:r>
              <a:rPr lang="en-US" dirty="0" err="1"/>
              <a:t>immunosupressed</a:t>
            </a:r>
            <a:r>
              <a:rPr lang="en-US" dirty="0"/>
              <a:t> and are used to prevent life threatening infections</a:t>
            </a:r>
            <a:endParaRPr lang="en-GB" dirty="0"/>
          </a:p>
          <a:p>
            <a:pPr lvl="1"/>
            <a:r>
              <a:rPr lang="en-US" dirty="0"/>
              <a:t>HIV- known- </a:t>
            </a:r>
            <a:r>
              <a:rPr lang="en-US" dirty="0" err="1"/>
              <a:t>lud</a:t>
            </a:r>
            <a:r>
              <a:rPr lang="en-US" dirty="0"/>
              <a:t> mg </a:t>
            </a:r>
            <a:r>
              <a:rPr lang="en-US" dirty="0" err="1"/>
              <a:t>o.d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. Infections of interferon given 3 days a week but sometimes daily. Optimal duration of therapy unknown. Most </a:t>
            </a:r>
            <a:r>
              <a:rPr lang="en-US" dirty="0" err="1"/>
              <a:t>pts</a:t>
            </a:r>
            <a:r>
              <a:rPr lang="en-US" dirty="0"/>
              <a:t> currently treated for 4-6 months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smtClean="0"/>
              <a:t>Adverse effects</a:t>
            </a:r>
            <a:endParaRPr lang="en-GB" b="1" smtClean="0"/>
          </a:p>
          <a:p>
            <a:pPr lvl="0"/>
            <a:r>
              <a:rPr lang="en-US" smtClean="0"/>
              <a:t>Are relatively well tolerated drugs</a:t>
            </a:r>
            <a:endParaRPr lang="en-GB" smtClean="0"/>
          </a:p>
          <a:p>
            <a:pPr lvl="0"/>
            <a:r>
              <a:rPr lang="en-US" smtClean="0"/>
              <a:t>Injections can cause a flu-like syndrome during first week of therapy – fever, headache, malaise, myalgia</a:t>
            </a:r>
            <a:endParaRPr lang="en-GB" smtClean="0"/>
          </a:p>
          <a:p>
            <a:pPr lvl="0"/>
            <a:r>
              <a:rPr lang="en-US" smtClean="0"/>
              <a:t>High doses or chronic therapy has caused bone marrow suppression and neurotoxicity</a:t>
            </a:r>
            <a:endParaRPr lang="en-GB" smtClean="0"/>
          </a:p>
          <a:p>
            <a:pPr lvl="0"/>
            <a:r>
              <a:rPr lang="en-US" smtClean="0"/>
              <a:t>Others</a:t>
            </a:r>
            <a:endParaRPr lang="en-GB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906771"/>
              </p:ext>
            </p:extLst>
          </p:nvPr>
        </p:nvGraphicFramePr>
        <p:xfrm>
          <a:off x="611560" y="4581128"/>
          <a:ext cx="8352928" cy="2017776"/>
        </p:xfrm>
        <a:graphic>
          <a:graphicData uri="http://schemas.openxmlformats.org/drawingml/2006/table">
            <a:tbl>
              <a:tblPr firstRow="1" bandRow="1"/>
              <a:tblGrid>
                <a:gridCol w="4364593"/>
                <a:gridCol w="3988335"/>
              </a:tblGrid>
              <a:tr h="201777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Pct val="90000"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Profound fatigue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Pct val="90000"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Severe weight loss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Pct val="90000"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Abnormal liver function tests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Pct val="90000"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Leukopenia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en-GB" sz="16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Pct val="90000"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Depression 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Pct val="90000"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Anorexia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Pct val="90000"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Altered thyroid function test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prstClr val="black"/>
                        </a:buClr>
                        <a:buSzPct val="90000"/>
                        <a:buFontTx/>
                        <a:buChar char="–"/>
                        <a:tabLst/>
                        <a:defRPr/>
                      </a:pPr>
                      <a:r>
                        <a:rPr kumimoji="0" lang="en-US" sz="24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Cardiotoxicity</a:t>
                      </a:r>
                      <a:endParaRPr kumimoji="0" lang="en-GB" sz="2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en-GB" sz="16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864096"/>
          </a:xfrm>
        </p:spPr>
        <p:txBody>
          <a:bodyPr/>
          <a:lstStyle/>
          <a:p>
            <a:r>
              <a:rPr lang="en-US" b="1" dirty="0">
                <a:effectLst/>
              </a:rPr>
              <a:t>AMANTADINE (</a:t>
            </a:r>
            <a:r>
              <a:rPr lang="en-US" b="1" dirty="0" err="1">
                <a:effectLst/>
              </a:rPr>
              <a:t>Symmetrel</a:t>
            </a:r>
            <a:r>
              <a:rPr lang="en-US" b="1" dirty="0" smtClean="0">
                <a:effectLst/>
              </a:rPr>
              <a:t>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544616"/>
          </a:xfrm>
        </p:spPr>
        <p:txBody>
          <a:bodyPr/>
          <a:lstStyle/>
          <a:p>
            <a:pPr lvl="0"/>
            <a:r>
              <a:rPr lang="en-US" sz="2800" dirty="0"/>
              <a:t>I</a:t>
            </a:r>
            <a:r>
              <a:rPr lang="en-US" sz="2800" dirty="0" smtClean="0"/>
              <a:t>t's </a:t>
            </a:r>
            <a:r>
              <a:rPr lang="en-US" sz="2800" dirty="0"/>
              <a:t>synthetic</a:t>
            </a:r>
            <a:endParaRPr lang="en-GB" sz="2800" dirty="0"/>
          </a:p>
          <a:p>
            <a:pPr lvl="0"/>
            <a:r>
              <a:rPr lang="en-US" sz="2800" dirty="0"/>
              <a:t>I</a:t>
            </a:r>
            <a:r>
              <a:rPr lang="en-US" sz="2800" dirty="0" smtClean="0"/>
              <a:t>t's </a:t>
            </a:r>
            <a:r>
              <a:rPr lang="en-US" sz="2800" dirty="0"/>
              <a:t>a tricyclic symmetric amine which inhibits </a:t>
            </a:r>
            <a:r>
              <a:rPr lang="en-US" sz="2800" dirty="0" err="1"/>
              <a:t>uncoating</a:t>
            </a:r>
            <a:r>
              <a:rPr lang="en-US" sz="2800" dirty="0"/>
              <a:t> of Influenza A, rubella and some tumor viruses, after they enter the host cells.</a:t>
            </a:r>
            <a:endParaRPr lang="en-GB" sz="2800" dirty="0"/>
          </a:p>
          <a:p>
            <a:pPr lvl="0"/>
            <a:r>
              <a:rPr lang="en-US" sz="2800" dirty="0"/>
              <a:t>Being a </a:t>
            </a:r>
            <a:r>
              <a:rPr lang="en-US" sz="2800" dirty="0" err="1"/>
              <a:t>weeak</a:t>
            </a:r>
            <a:r>
              <a:rPr lang="en-US" sz="2800" dirty="0"/>
              <a:t> base it buffers the PH of the endosomes, prevents acidification in the endosomes blocking fusion of the virus to the endosome thus prevents transfer to the membrane.</a:t>
            </a:r>
            <a:endParaRPr lang="en-GB" sz="2800" dirty="0"/>
          </a:p>
          <a:p>
            <a:pPr lvl="0"/>
            <a:r>
              <a:rPr lang="en-US" sz="2800" dirty="0"/>
              <a:t>It interacts with a protein located in the surface coat of influenza virus, inhibiting the coats thus stopping it's fusion to the membranes</a:t>
            </a:r>
            <a:r>
              <a:rPr lang="en-US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lvl="0"/>
            <a:r>
              <a:rPr lang="en-US" dirty="0"/>
              <a:t>Inhibition of imitation of infection and virus assembly is also by </a:t>
            </a:r>
            <a:r>
              <a:rPr lang="en-US" dirty="0" err="1"/>
              <a:t>interferons</a:t>
            </a:r>
            <a:r>
              <a:rPr lang="en-US" dirty="0"/>
              <a:t> with a protein located in the surface coat of the influenza virus.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P'KINETICS</a:t>
            </a:r>
            <a:endParaRPr lang="en-GB" b="1" dirty="0"/>
          </a:p>
          <a:p>
            <a:pPr lvl="0"/>
            <a:r>
              <a:rPr lang="en-US" dirty="0"/>
              <a:t>Amantadine is given orally, rapidly and completely absorbed with peak levels at 2-4 hrs.</a:t>
            </a:r>
            <a:endParaRPr lang="en-GB" dirty="0"/>
          </a:p>
          <a:p>
            <a:pPr lvl="0"/>
            <a:r>
              <a:rPr lang="en-US" dirty="0"/>
              <a:t>t</a:t>
            </a:r>
            <a:r>
              <a:rPr lang="en-US" baseline="-25000" dirty="0"/>
              <a:t>1/2</a:t>
            </a:r>
            <a:r>
              <a:rPr lang="en-US" dirty="0"/>
              <a:t> 20 </a:t>
            </a:r>
            <a:r>
              <a:rPr lang="en-US" dirty="0" err="1"/>
              <a:t>hrs</a:t>
            </a:r>
            <a:endParaRPr lang="en-GB" dirty="0"/>
          </a:p>
          <a:p>
            <a:pPr lvl="0"/>
            <a:r>
              <a:rPr lang="en-US" dirty="0"/>
              <a:t>D</a:t>
            </a:r>
            <a:r>
              <a:rPr lang="en-US" dirty="0" smtClean="0"/>
              <a:t>oesn't </a:t>
            </a:r>
            <a:r>
              <a:rPr lang="en-US" dirty="0"/>
              <a:t>go significant hepatic metabolism most of the drugs 90% renal failure.</a:t>
            </a:r>
            <a:endParaRPr lang="en-GB" dirty="0"/>
          </a:p>
          <a:p>
            <a:pPr lvl="0"/>
            <a:r>
              <a:rPr lang="en-US" dirty="0"/>
              <a:t>Dose reduced in renal failure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Clinical use</a:t>
            </a:r>
            <a:endParaRPr lang="en-GB" b="1" dirty="0"/>
          </a:p>
          <a:p>
            <a:pPr lvl="0"/>
            <a:r>
              <a:rPr lang="en-US" dirty="0"/>
              <a:t>M</a:t>
            </a:r>
            <a:r>
              <a:rPr lang="en-US" dirty="0" smtClean="0"/>
              <a:t>ain </a:t>
            </a:r>
            <a:r>
              <a:rPr lang="en-US" dirty="0"/>
              <a:t>use in prevention and </a:t>
            </a:r>
            <a:r>
              <a:rPr lang="en-US" dirty="0" err="1"/>
              <a:t>rx</a:t>
            </a:r>
            <a:r>
              <a:rPr lang="en-US" dirty="0"/>
              <a:t> of influenza A infection. 200mg/day 2-3 days before infection and continued for 6 days after infection---reduces incidence and severity of symptoms and magnitude of serologic response.</a:t>
            </a:r>
            <a:endParaRPr lang="en-GB" dirty="0"/>
          </a:p>
          <a:p>
            <a:pPr lvl="0"/>
            <a:r>
              <a:rPr lang="en-US" dirty="0"/>
              <a:t>100mg/day for elderly.</a:t>
            </a:r>
            <a:endParaRPr lang="en-GB" dirty="0"/>
          </a:p>
          <a:p>
            <a:pPr lvl="0"/>
            <a:r>
              <a:rPr lang="en-US" dirty="0"/>
              <a:t>Epidemics – drug given for 6- 8 weeks.</a:t>
            </a:r>
            <a:endParaRPr lang="en-GB" dirty="0"/>
          </a:p>
          <a:p>
            <a:pPr lvl="0"/>
            <a:r>
              <a:rPr lang="en-US" dirty="0"/>
              <a:t>Other use : Parkinson's disease. Preps 100mg caps, 50mg 15ml </a:t>
            </a:r>
            <a:r>
              <a:rPr lang="en-US" dirty="0" smtClean="0"/>
              <a:t>syrups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/>
              <a:t>A</a:t>
            </a:r>
            <a:r>
              <a:rPr lang="en-US" sz="3600" b="1" dirty="0" smtClean="0"/>
              <a:t>dverse </a:t>
            </a:r>
            <a:r>
              <a:rPr lang="en-US" sz="3600" b="1" dirty="0"/>
              <a:t>effects</a:t>
            </a:r>
            <a:endParaRPr lang="en-GB" sz="3600" b="1" dirty="0"/>
          </a:p>
          <a:p>
            <a:pPr marL="0" indent="0">
              <a:buNone/>
            </a:pPr>
            <a:endParaRPr lang="en-GB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91884"/>
              </p:ext>
            </p:extLst>
          </p:nvPr>
        </p:nvGraphicFramePr>
        <p:xfrm>
          <a:off x="323528" y="1124744"/>
          <a:ext cx="8640960" cy="4821936"/>
        </p:xfrm>
        <a:graphic>
          <a:graphicData uri="http://schemas.openxmlformats.org/drawingml/2006/table">
            <a:tbl>
              <a:tblPr firstRow="1" bandRow="1"/>
              <a:tblGrid>
                <a:gridCol w="4515096"/>
                <a:gridCol w="4125864"/>
              </a:tblGrid>
              <a:tr h="42484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D050"/>
                        </a:buClr>
                        <a:buSzPct val="80000"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Depression</a:t>
                      </a:r>
                      <a:endParaRPr kumimoji="0" lang="en-GB" sz="3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D050"/>
                        </a:buClr>
                        <a:buSzPct val="80000"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Congestive cardiac failure</a:t>
                      </a:r>
                      <a:endParaRPr kumimoji="0" lang="en-GB" sz="3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D050"/>
                        </a:buClr>
                        <a:buSzPct val="80000"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Orthostatic hypotension</a:t>
                      </a:r>
                      <a:endParaRPr kumimoji="0" lang="en-GB" sz="3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D050"/>
                        </a:buClr>
                        <a:buSzPct val="80000"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Urinary retention</a:t>
                      </a:r>
                      <a:endParaRPr kumimoji="0" lang="en-GB" sz="3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D050"/>
                        </a:buClr>
                        <a:buSzPct val="80000"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Psychosis</a:t>
                      </a:r>
                      <a:endParaRPr kumimoji="0" lang="en-GB" sz="3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D050"/>
                        </a:buClr>
                        <a:buSzPct val="80000"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Dizziness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D050"/>
                        </a:buClr>
                        <a:buSzPct val="80000"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Insomnia</a:t>
                      </a:r>
                      <a:endParaRPr kumimoji="0" lang="en-GB" sz="3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6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D050"/>
                        </a:buClr>
                        <a:buSzPct val="80000"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Nervousness, ataxia, slurred speech</a:t>
                      </a:r>
                      <a:endParaRPr kumimoji="0" lang="en-GB" sz="3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D050"/>
                        </a:buClr>
                        <a:buSzPct val="80000"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Skin rashes</a:t>
                      </a:r>
                      <a:endParaRPr kumimoji="0" lang="en-GB" sz="3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2D050"/>
                        </a:buClr>
                        <a:buSzPct val="80000"/>
                        <a:buFont typeface="Wingdings" pitchFamily="2" charset="2"/>
                        <a:buChar char="l"/>
                        <a:tabLst/>
                        <a:defRPr/>
                      </a:pP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Provoke a massive release of </a:t>
                      </a:r>
                      <a:r>
                        <a:rPr kumimoji="0" lang="en-US" sz="3200" b="0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catecholamines</a:t>
                      </a:r>
                      <a:r>
                        <a:rPr kumimoji="0" lang="en-US" sz="3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– arrhythmias</a:t>
                      </a:r>
                      <a:endParaRPr kumimoji="0" lang="en-GB" sz="3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600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</a:t>
            </a:r>
            <a:r>
              <a:rPr lang="en-US" b="1" dirty="0" smtClean="0"/>
              <a:t>ontraindications</a:t>
            </a:r>
            <a:endParaRPr lang="en-GB" b="1" dirty="0"/>
          </a:p>
          <a:p>
            <a:pPr lvl="0"/>
            <a:r>
              <a:rPr lang="en-US" dirty="0"/>
              <a:t>A</a:t>
            </a:r>
            <a:r>
              <a:rPr lang="en-US" dirty="0" smtClean="0"/>
              <a:t>lready </a:t>
            </a:r>
            <a:r>
              <a:rPr lang="en-US" dirty="0"/>
              <a:t>established influenza</a:t>
            </a:r>
            <a:endParaRPr lang="en-GB" dirty="0"/>
          </a:p>
          <a:p>
            <a:pPr lvl="0"/>
            <a:r>
              <a:rPr lang="en-US" dirty="0"/>
              <a:t>C</a:t>
            </a:r>
            <a:r>
              <a:rPr lang="en-US" dirty="0" smtClean="0"/>
              <a:t>hildren </a:t>
            </a:r>
            <a:r>
              <a:rPr lang="en-US" dirty="0"/>
              <a:t>under 15 </a:t>
            </a:r>
            <a:r>
              <a:rPr lang="en-US" dirty="0" err="1"/>
              <a:t>yrs</a:t>
            </a:r>
            <a:endParaRPr lang="en-GB" dirty="0"/>
          </a:p>
          <a:p>
            <a:pPr lvl="0"/>
            <a:r>
              <a:rPr lang="en-US" dirty="0"/>
              <a:t>O</a:t>
            </a:r>
            <a:r>
              <a:rPr lang="en-US" dirty="0" smtClean="0"/>
              <a:t>ther </a:t>
            </a:r>
            <a:r>
              <a:rPr lang="en-US" dirty="0"/>
              <a:t>infections other than influenza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I</a:t>
            </a:r>
            <a:r>
              <a:rPr lang="en-US" b="1" dirty="0" smtClean="0"/>
              <a:t>nteractions</a:t>
            </a:r>
            <a:endParaRPr lang="en-GB" b="1" dirty="0"/>
          </a:p>
          <a:p>
            <a:pPr lvl="0"/>
            <a:r>
              <a:rPr lang="en-US" dirty="0"/>
              <a:t>A</a:t>
            </a:r>
            <a:r>
              <a:rPr lang="en-US" dirty="0" smtClean="0"/>
              <a:t>void </a:t>
            </a:r>
            <a:r>
              <a:rPr lang="en-US" dirty="0" err="1"/>
              <a:t>concommintant</a:t>
            </a:r>
            <a:r>
              <a:rPr lang="en-US" dirty="0"/>
              <a:t> use of amantadine with </a:t>
            </a:r>
            <a:r>
              <a:rPr lang="en-US" dirty="0" err="1"/>
              <a:t>anticholinergics</a:t>
            </a:r>
            <a:r>
              <a:rPr lang="en-US" dirty="0"/>
              <a:t>, </a:t>
            </a:r>
            <a:r>
              <a:rPr lang="en-US" dirty="0" err="1"/>
              <a:t>phenelzine</a:t>
            </a:r>
            <a:r>
              <a:rPr lang="en-US" dirty="0"/>
              <a:t>, thiazides, </a:t>
            </a:r>
            <a:r>
              <a:rPr lang="en-US" dirty="0" err="1"/>
              <a:t>trameterene</a:t>
            </a:r>
            <a:endParaRPr lang="en-GB" dirty="0"/>
          </a:p>
          <a:p>
            <a:pPr lvl="0"/>
            <a:r>
              <a:rPr lang="en-US" dirty="0"/>
              <a:t>C</a:t>
            </a:r>
            <a:r>
              <a:rPr lang="en-US" dirty="0" smtClean="0"/>
              <a:t>aution </a:t>
            </a:r>
            <a:r>
              <a:rPr lang="en-US" dirty="0"/>
              <a:t>in  liver failure, kidney failure and pregnancy.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86271" y="1975231"/>
          <a:ext cx="7171458" cy="4126739"/>
        </p:xfrm>
        <a:graphic>
          <a:graphicData uri="http://schemas.openxmlformats.org/drawingml/2006/table">
            <a:tbl>
              <a:tblPr/>
              <a:tblGrid>
                <a:gridCol w="7171458"/>
              </a:tblGrid>
              <a:tr h="590591">
                <a:tc>
                  <a:txBody>
                    <a:bodyPr/>
                    <a:lstStyle/>
                    <a:p>
                      <a:endParaRPr lang="en-GB" sz="1700" dirty="0">
                        <a:effectLst/>
                      </a:endParaRPr>
                    </a:p>
                    <a:p>
                      <a:r>
                        <a:rPr lang="en-GB" sz="1700" b="1" dirty="0">
                          <a:effectLst/>
                        </a:rPr>
                        <a:t>Both Sides </a:t>
                      </a:r>
                      <a:endParaRPr lang="en-GB" sz="1700" dirty="0"/>
                    </a:p>
                  </a:txBody>
                  <a:tcPr marL="84370" marR="84370" marT="42185" marB="421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4209">
                <a:tc>
                  <a:txBody>
                    <a:bodyPr/>
                    <a:lstStyle/>
                    <a:p>
                      <a:r>
                        <a:rPr lang="en-GB" sz="1700" dirty="0">
                          <a:effectLst/>
                        </a:rPr>
                        <a:t>"A man to dine" take off his coat</a:t>
                      </a:r>
                    </a:p>
                    <a:p>
                      <a:r>
                        <a:rPr lang="en-GB" sz="1700" dirty="0">
                          <a:effectLst/>
                        </a:rPr>
                        <a:t>Amantadine blocks viral penetration/</a:t>
                      </a:r>
                      <a:r>
                        <a:rPr lang="en-GB" sz="1700" dirty="0" err="1">
                          <a:effectLst/>
                        </a:rPr>
                        <a:t>uncoating</a:t>
                      </a:r>
                      <a:r>
                        <a:rPr lang="en-GB" sz="1700" dirty="0">
                          <a:effectLst/>
                        </a:rPr>
                        <a:t>.</a:t>
                      </a:r>
                    </a:p>
                  </a:txBody>
                  <a:tcPr marL="84370" marR="84370" marT="42185" marB="421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controls>
      <mc:AlternateContent xmlns:mc="http://schemas.openxmlformats.org/markup-compatibility/2006">
        <mc:Choice xmlns:v="urn:schemas-microsoft-com:vml" Requires="v">
          <p:control spid="1026" name="DefaultOcx" r:id="rId2" imgW="1371600" imgH="304920"/>
        </mc:Choice>
        <mc:Fallback>
          <p:control name="DefaultOcx" r:id="rId2" imgW="1371600" imgH="304920">
            <p:pic>
              <p:nvPicPr>
                <p:cNvPr id="0" name="DefaultOcx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1371600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53098003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Rimantadine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analogue of amantadine, </a:t>
            </a:r>
            <a:r>
              <a:rPr lang="en-US" dirty="0" err="1"/>
              <a:t>Rimantadine</a:t>
            </a:r>
            <a:r>
              <a:rPr lang="en-US" dirty="0"/>
              <a:t> works the same as amantadine. There's no dose regulation in kidney failure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31168"/>
          </a:xfrm>
        </p:spPr>
        <p:txBody>
          <a:bodyPr/>
          <a:lstStyle/>
          <a:p>
            <a:r>
              <a:rPr lang="en-US" b="1" dirty="0">
                <a:effectLst/>
              </a:rPr>
              <a:t>VIDARADINE (</a:t>
            </a:r>
            <a:r>
              <a:rPr lang="en-US" b="1" dirty="0" err="1">
                <a:effectLst/>
              </a:rPr>
              <a:t>Vira</a:t>
            </a:r>
            <a:r>
              <a:rPr lang="en-US" b="1" dirty="0">
                <a:effectLst/>
              </a:rPr>
              <a:t> A</a:t>
            </a:r>
            <a:r>
              <a:rPr lang="en-US" b="1" dirty="0" smtClean="0">
                <a:effectLst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040560"/>
          </a:xfrm>
        </p:spPr>
        <p:txBody>
          <a:bodyPr/>
          <a:lstStyle/>
          <a:p>
            <a:pPr lvl="0"/>
            <a:r>
              <a:rPr lang="en-US" dirty="0"/>
              <a:t>A</a:t>
            </a:r>
            <a:r>
              <a:rPr lang="en-US" dirty="0" smtClean="0"/>
              <a:t>denine </a:t>
            </a:r>
            <a:r>
              <a:rPr lang="en-US" dirty="0" err="1"/>
              <a:t>arabinoside</a:t>
            </a:r>
            <a:endParaRPr lang="en-GB" dirty="0"/>
          </a:p>
          <a:p>
            <a:pPr lvl="0"/>
            <a:r>
              <a:rPr lang="en-US" dirty="0"/>
              <a:t>L</a:t>
            </a:r>
            <a:r>
              <a:rPr lang="en-US" dirty="0" smtClean="0"/>
              <a:t>east </a:t>
            </a:r>
            <a:r>
              <a:rPr lang="en-US" dirty="0"/>
              <a:t>toxic and most effective purine analogue</a:t>
            </a:r>
            <a:endParaRPr lang="en-GB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Chemistry </a:t>
            </a:r>
            <a:r>
              <a:rPr lang="en-US" b="1" dirty="0"/>
              <a:t>and MOA</a:t>
            </a:r>
            <a:endParaRPr lang="en-GB" b="1" dirty="0"/>
          </a:p>
          <a:p>
            <a:pPr lvl="0"/>
            <a:r>
              <a:rPr lang="en-US" dirty="0" err="1"/>
              <a:t>Vidaradine</a:t>
            </a:r>
            <a:r>
              <a:rPr lang="en-US" dirty="0"/>
              <a:t> is a nucleoside analogue obtained from cultures of </a:t>
            </a:r>
            <a:r>
              <a:rPr lang="en-US" dirty="0" err="1"/>
              <a:t>streptomyces</a:t>
            </a:r>
            <a:r>
              <a:rPr lang="en-US" dirty="0"/>
              <a:t> </a:t>
            </a:r>
            <a:r>
              <a:rPr lang="en-US" dirty="0" err="1"/>
              <a:t>antiboticus</a:t>
            </a:r>
            <a:endParaRPr lang="en-GB" dirty="0"/>
          </a:p>
          <a:p>
            <a:pPr lvl="0"/>
            <a:r>
              <a:rPr lang="en-US" dirty="0"/>
              <a:t>I</a:t>
            </a:r>
            <a:r>
              <a:rPr lang="en-US" dirty="0" smtClean="0"/>
              <a:t>ts </a:t>
            </a:r>
            <a:r>
              <a:rPr lang="en-US" dirty="0" err="1"/>
              <a:t>phosphomylated</a:t>
            </a:r>
            <a:r>
              <a:rPr lang="en-US" dirty="0"/>
              <a:t> to a triphosphate derivative in the cell, which inhibits viral DNA polymerase much more effectively than human DNA polymerase preventing DNA </a:t>
            </a:r>
            <a:r>
              <a:rPr lang="en-US" dirty="0" smtClean="0"/>
              <a:t>synthesis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628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lvl="0"/>
            <a:r>
              <a:rPr lang="en-US" dirty="0" smtClean="0"/>
              <a:t>ANTIRETROVIRALS</a:t>
            </a:r>
            <a:r>
              <a:rPr lang="en-US" dirty="0"/>
              <a:t>.</a:t>
            </a:r>
            <a:endParaRPr lang="en-GB" dirty="0"/>
          </a:p>
          <a:p>
            <a:pPr lvl="1"/>
            <a:r>
              <a:rPr lang="en-US" dirty="0"/>
              <a:t> NRTI- </a:t>
            </a:r>
            <a:r>
              <a:rPr lang="en-US" dirty="0" err="1"/>
              <a:t>Zidovudine</a:t>
            </a:r>
            <a:r>
              <a:rPr lang="en-US" dirty="0"/>
              <a:t> (AZT), </a:t>
            </a:r>
            <a:r>
              <a:rPr lang="en-US" dirty="0" err="1"/>
              <a:t>stavudine</a:t>
            </a:r>
            <a:r>
              <a:rPr lang="en-US" dirty="0"/>
              <a:t> (d4T), </a:t>
            </a:r>
            <a:r>
              <a:rPr lang="en-US" dirty="0" err="1"/>
              <a:t>didanosine</a:t>
            </a:r>
            <a:r>
              <a:rPr lang="en-US" dirty="0"/>
              <a:t> (</a:t>
            </a:r>
            <a:r>
              <a:rPr lang="en-US" dirty="0" err="1"/>
              <a:t>ddl</a:t>
            </a:r>
            <a:r>
              <a:rPr lang="en-US" dirty="0"/>
              <a:t>), </a:t>
            </a:r>
            <a:r>
              <a:rPr lang="en-US" dirty="0" err="1"/>
              <a:t>zalzitabine</a:t>
            </a:r>
            <a:r>
              <a:rPr lang="en-US" dirty="0"/>
              <a:t> (</a:t>
            </a:r>
            <a:r>
              <a:rPr lang="en-US" dirty="0" err="1"/>
              <a:t>ddc</a:t>
            </a:r>
            <a:r>
              <a:rPr lang="en-US" dirty="0"/>
              <a:t>), lamivudine (3TC), </a:t>
            </a:r>
            <a:r>
              <a:rPr lang="en-US" dirty="0" err="1"/>
              <a:t>abacavir</a:t>
            </a:r>
            <a:r>
              <a:rPr lang="en-US" dirty="0"/>
              <a:t>, </a:t>
            </a:r>
            <a:r>
              <a:rPr lang="en-US" dirty="0" err="1"/>
              <a:t>tenofovir</a:t>
            </a:r>
            <a:r>
              <a:rPr lang="en-US" dirty="0"/>
              <a:t>, </a:t>
            </a:r>
            <a:r>
              <a:rPr lang="en-US" dirty="0" err="1"/>
              <a:t>emtricitabine</a:t>
            </a:r>
            <a:r>
              <a:rPr lang="en-US" dirty="0"/>
              <a:t>, </a:t>
            </a:r>
            <a:r>
              <a:rPr lang="en-US" dirty="0" err="1"/>
              <a:t>amdoxovir</a:t>
            </a:r>
            <a:endParaRPr lang="en-GB" dirty="0"/>
          </a:p>
          <a:p>
            <a:pPr lvl="1"/>
            <a:r>
              <a:rPr lang="en-US" dirty="0"/>
              <a:t> NNRTI- </a:t>
            </a:r>
            <a:r>
              <a:rPr lang="en-US" dirty="0" err="1"/>
              <a:t>Efavirenz</a:t>
            </a:r>
            <a:r>
              <a:rPr lang="en-US" dirty="0"/>
              <a:t>, </a:t>
            </a:r>
            <a:r>
              <a:rPr lang="en-US" dirty="0" err="1"/>
              <a:t>delvirdine</a:t>
            </a:r>
            <a:r>
              <a:rPr lang="en-US" dirty="0"/>
              <a:t>, </a:t>
            </a:r>
            <a:r>
              <a:rPr lang="en-US" dirty="0" err="1"/>
              <a:t>nevirapine</a:t>
            </a:r>
            <a:endParaRPr lang="en-GB" dirty="0"/>
          </a:p>
          <a:p>
            <a:pPr lvl="1"/>
            <a:r>
              <a:rPr lang="en-US" dirty="0"/>
              <a:t> </a:t>
            </a:r>
            <a:r>
              <a:rPr lang="en-US" dirty="0" smtClean="0"/>
              <a:t>Protease inhibitor – </a:t>
            </a:r>
            <a:r>
              <a:rPr lang="en-US" dirty="0" err="1"/>
              <a:t>Saquinavir</a:t>
            </a:r>
            <a:r>
              <a:rPr lang="en-US" dirty="0"/>
              <a:t>, ritonavir, </a:t>
            </a:r>
            <a:r>
              <a:rPr lang="en-US" dirty="0" err="1"/>
              <a:t>lopinavir</a:t>
            </a:r>
            <a:r>
              <a:rPr lang="en-US" dirty="0"/>
              <a:t>, </a:t>
            </a:r>
            <a:r>
              <a:rPr lang="en-US" dirty="0" err="1"/>
              <a:t>indinavir</a:t>
            </a:r>
            <a:r>
              <a:rPr lang="en-US" dirty="0"/>
              <a:t>, </a:t>
            </a:r>
            <a:r>
              <a:rPr lang="en-US" dirty="0" err="1"/>
              <a:t>nelfinavir</a:t>
            </a:r>
            <a:r>
              <a:rPr lang="en-US" dirty="0"/>
              <a:t>, </a:t>
            </a:r>
            <a:r>
              <a:rPr lang="en-US" dirty="0" err="1"/>
              <a:t>amprenavir</a:t>
            </a:r>
            <a:r>
              <a:rPr lang="en-US" dirty="0"/>
              <a:t>, </a:t>
            </a:r>
            <a:r>
              <a:rPr lang="en-US" dirty="0" err="1"/>
              <a:t>atazanamavir</a:t>
            </a:r>
            <a:r>
              <a:rPr lang="en-US" dirty="0"/>
              <a:t>, </a:t>
            </a:r>
            <a:r>
              <a:rPr lang="en-US" dirty="0" err="1"/>
              <a:t>tipranavir</a:t>
            </a:r>
            <a:r>
              <a:rPr lang="en-US" dirty="0"/>
              <a:t>, </a:t>
            </a:r>
            <a:r>
              <a:rPr lang="en-US" dirty="0" err="1" smtClean="0"/>
              <a:t>fos-amprenavir</a:t>
            </a:r>
            <a:r>
              <a:rPr lang="en-US" dirty="0" smtClean="0"/>
              <a:t> </a:t>
            </a:r>
            <a:r>
              <a:rPr lang="en-US" i="1" dirty="0" smtClean="0"/>
              <a:t>(</a:t>
            </a:r>
            <a:r>
              <a:rPr lang="en-GB" i="1" dirty="0"/>
              <a:t>All protease inhibitors end in -</a:t>
            </a:r>
            <a:r>
              <a:rPr lang="en-GB" i="1" dirty="0" err="1"/>
              <a:t>navir</a:t>
            </a:r>
            <a:r>
              <a:rPr lang="en-GB" i="1" dirty="0"/>
              <a:t>.</a:t>
            </a:r>
            <a:r>
              <a:rPr lang="en-US" i="1" dirty="0" smtClean="0"/>
              <a:t>)</a:t>
            </a:r>
            <a:endParaRPr lang="en-GB" i="1" dirty="0"/>
          </a:p>
          <a:p>
            <a:pPr lvl="1"/>
            <a:r>
              <a:rPr lang="en-US" dirty="0"/>
              <a:t> Fusion inhibitors = </a:t>
            </a:r>
            <a:r>
              <a:rPr lang="en-US" dirty="0" err="1"/>
              <a:t>enfurvitide</a:t>
            </a:r>
            <a:endParaRPr lang="en-GB" dirty="0"/>
          </a:p>
          <a:p>
            <a:pPr lvl="1"/>
            <a:r>
              <a:rPr lang="en-US" dirty="0"/>
              <a:t> Under development: entry inhibitors – </a:t>
            </a:r>
            <a:r>
              <a:rPr lang="en-US" dirty="0" err="1"/>
              <a:t>maraviroc</a:t>
            </a:r>
            <a:r>
              <a:rPr lang="en-US" dirty="0"/>
              <a:t>, maturation inhibitors, </a:t>
            </a:r>
            <a:r>
              <a:rPr lang="en-US" dirty="0" err="1"/>
              <a:t>intergrase</a:t>
            </a:r>
            <a:r>
              <a:rPr lang="en-US" dirty="0"/>
              <a:t> inhibitors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Antiviral Activity</a:t>
            </a:r>
            <a:endParaRPr lang="en-GB" sz="2800" b="1" dirty="0"/>
          </a:p>
          <a:p>
            <a:pPr lvl="0"/>
            <a:r>
              <a:rPr lang="en-US" sz="2400" dirty="0"/>
              <a:t>H</a:t>
            </a:r>
            <a:r>
              <a:rPr lang="en-US" sz="2400" dirty="0" smtClean="0"/>
              <a:t>as </a:t>
            </a:r>
            <a:r>
              <a:rPr lang="en-US" sz="2400" dirty="0"/>
              <a:t>activity on, CMV, herpes simplex and herpes zoster, </a:t>
            </a:r>
            <a:r>
              <a:rPr lang="en-US" sz="2400" dirty="0" err="1"/>
              <a:t>vaccinnia</a:t>
            </a:r>
            <a:r>
              <a:rPr lang="en-US" sz="2400" dirty="0"/>
              <a:t> viruses, limited effect on most RNA and non herpes DNA viruses, </a:t>
            </a:r>
            <a:r>
              <a:rPr lang="en-US" sz="2400" dirty="0" err="1"/>
              <a:t>Adeno</a:t>
            </a:r>
            <a:r>
              <a:rPr lang="en-US" sz="2400" dirty="0"/>
              <a:t> virus</a:t>
            </a:r>
            <a:endParaRPr lang="en-GB" sz="24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P'KINETICS</a:t>
            </a:r>
            <a:endParaRPr lang="en-GB" sz="2800" b="1" dirty="0"/>
          </a:p>
          <a:p>
            <a:pPr lvl="0"/>
            <a:r>
              <a:rPr lang="en-US" sz="2400" dirty="0"/>
              <a:t>Only administered  topically as an </a:t>
            </a:r>
            <a:r>
              <a:rPr lang="en-US" sz="2400" dirty="0" err="1"/>
              <a:t>aphthalmic</a:t>
            </a:r>
            <a:r>
              <a:rPr lang="en-US" sz="2400" dirty="0"/>
              <a:t> </a:t>
            </a:r>
            <a:r>
              <a:rPr lang="en-US" sz="2400" dirty="0" err="1"/>
              <a:t>onitment</a:t>
            </a:r>
            <a:r>
              <a:rPr lang="en-US" sz="2400" dirty="0"/>
              <a:t> or as an I.V infusion</a:t>
            </a:r>
            <a:endParaRPr lang="en-GB" sz="2400" dirty="0"/>
          </a:p>
          <a:p>
            <a:pPr lvl="0"/>
            <a:r>
              <a:rPr lang="en-US" sz="2400" dirty="0"/>
              <a:t>has a limited solubility an so is not absorbed after ophthalmic application</a:t>
            </a:r>
            <a:endParaRPr lang="en-GB" sz="2400" dirty="0"/>
          </a:p>
          <a:p>
            <a:pPr lvl="0"/>
            <a:r>
              <a:rPr lang="en-US" sz="2400" dirty="0"/>
              <a:t>after I.V </a:t>
            </a:r>
            <a:r>
              <a:rPr lang="en-US" sz="2400" dirty="0" err="1"/>
              <a:t>adminstration</a:t>
            </a:r>
            <a:r>
              <a:rPr lang="en-US" sz="2400" dirty="0"/>
              <a:t> its rapidly metabolized to its main metabolite </a:t>
            </a:r>
            <a:r>
              <a:rPr lang="en-US" sz="2400" dirty="0" err="1"/>
              <a:t>adenosyl</a:t>
            </a:r>
            <a:r>
              <a:rPr lang="en-US" sz="2400" dirty="0"/>
              <a:t> hypoxanthine, which has some degree of antiviral activity.</a:t>
            </a:r>
            <a:endParaRPr lang="en-GB" sz="2400" dirty="0"/>
          </a:p>
          <a:p>
            <a:pPr lvl="0"/>
            <a:r>
              <a:rPr lang="en-US" sz="2400" dirty="0"/>
              <a:t>Widely distributed in tissues including CSF</a:t>
            </a:r>
            <a:endParaRPr lang="en-GB" sz="2400" dirty="0"/>
          </a:p>
          <a:p>
            <a:pPr lvl="0"/>
            <a:r>
              <a:rPr lang="en-US" sz="2400" dirty="0"/>
              <a:t>Excretion mainly in urine</a:t>
            </a:r>
            <a:endParaRPr lang="en-GB" sz="2400" dirty="0"/>
          </a:p>
          <a:p>
            <a:pPr lvl="0"/>
            <a:r>
              <a:rPr lang="en-US" sz="2400" dirty="0"/>
              <a:t>t1/2 – 4 </a:t>
            </a:r>
            <a:r>
              <a:rPr lang="en-US" sz="2400" dirty="0" err="1" smtClean="0"/>
              <a:t>hrs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Clinical uses</a:t>
            </a:r>
            <a:endParaRPr lang="en-GB" sz="2800" b="1" dirty="0"/>
          </a:p>
          <a:p>
            <a:pPr lvl="0"/>
            <a:r>
              <a:rPr lang="en-US" sz="2800" dirty="0" err="1"/>
              <a:t>H</a:t>
            </a:r>
            <a:r>
              <a:rPr lang="en-US" sz="2800" dirty="0" err="1" smtClean="0"/>
              <a:t>erptic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dirty="0" err="1"/>
              <a:t>vaccinal</a:t>
            </a:r>
            <a:r>
              <a:rPr lang="en-US" sz="2800" dirty="0"/>
              <a:t> keratitis 3% ointment. Effective m ore on type 2 than type 2 herpes. Not effective on skin and mucous </a:t>
            </a:r>
            <a:r>
              <a:rPr lang="en-US" sz="2800" dirty="0" err="1"/>
              <a:t>membs</a:t>
            </a:r>
            <a:endParaRPr lang="en-GB" sz="2800" dirty="0"/>
          </a:p>
          <a:p>
            <a:pPr lvl="0"/>
            <a:r>
              <a:rPr lang="en-US" sz="2800" dirty="0"/>
              <a:t>H</a:t>
            </a:r>
            <a:r>
              <a:rPr lang="en-US" sz="2800" dirty="0" smtClean="0"/>
              <a:t>erpetic </a:t>
            </a:r>
            <a:r>
              <a:rPr lang="en-US" sz="2800" dirty="0"/>
              <a:t>encephalitis and systemic herpes infections</a:t>
            </a:r>
            <a:endParaRPr lang="en-GB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Adverse </a:t>
            </a:r>
            <a:r>
              <a:rPr lang="en-US" sz="2800" b="1" dirty="0"/>
              <a:t>effects</a:t>
            </a:r>
            <a:endParaRPr lang="en-GB" sz="2800" b="1" dirty="0"/>
          </a:p>
          <a:p>
            <a:pPr lvl="0"/>
            <a:r>
              <a:rPr lang="en-US" sz="2800" dirty="0"/>
              <a:t>GIT – anorexia, nausea, diarrhea</a:t>
            </a:r>
            <a:endParaRPr lang="en-GB" sz="2800" dirty="0"/>
          </a:p>
          <a:p>
            <a:pPr lvl="0"/>
            <a:r>
              <a:rPr lang="en-US" sz="2800" dirty="0"/>
              <a:t>R</a:t>
            </a:r>
            <a:r>
              <a:rPr lang="en-US" sz="2800" dirty="0" smtClean="0"/>
              <a:t>are </a:t>
            </a:r>
            <a:r>
              <a:rPr lang="en-US" sz="2800" dirty="0"/>
              <a:t>– CNS – hallucinations, dizziness, ataxia, psychosis, </a:t>
            </a:r>
            <a:r>
              <a:rPr lang="en-US" sz="2800" dirty="0" err="1"/>
              <a:t>atamia</a:t>
            </a:r>
            <a:endParaRPr lang="en-GB" sz="2800" dirty="0"/>
          </a:p>
          <a:p>
            <a:pPr lvl="0"/>
            <a:r>
              <a:rPr lang="en-US" sz="2800" dirty="0"/>
              <a:t>Topical preparations – lacrimation, burning sensation, irritation, pain and </a:t>
            </a:r>
            <a:r>
              <a:rPr lang="en-US" sz="2800" dirty="0" smtClean="0"/>
              <a:t>photophobia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Contraindications</a:t>
            </a:r>
            <a:endParaRPr lang="en-GB" b="1" dirty="0"/>
          </a:p>
          <a:p>
            <a:pPr lvl="0"/>
            <a:r>
              <a:rPr lang="en-US" dirty="0"/>
              <a:t>N</a:t>
            </a:r>
            <a:r>
              <a:rPr lang="en-US" dirty="0" smtClean="0"/>
              <a:t>ot </a:t>
            </a:r>
            <a:r>
              <a:rPr lang="en-US" dirty="0"/>
              <a:t>given in </a:t>
            </a:r>
            <a:r>
              <a:rPr lang="en-US" dirty="0" err="1"/>
              <a:t>pregnacy</a:t>
            </a:r>
            <a:r>
              <a:rPr lang="en-US" dirty="0"/>
              <a:t> unless when the mothers' life is threatened</a:t>
            </a:r>
            <a:endParaRPr lang="en-GB" dirty="0"/>
          </a:p>
          <a:p>
            <a:pPr lvl="0"/>
            <a:r>
              <a:rPr lang="en-US" dirty="0"/>
              <a:t>M</a:t>
            </a:r>
            <a:r>
              <a:rPr lang="en-US" dirty="0" smtClean="0"/>
              <a:t>onitor </a:t>
            </a:r>
            <a:r>
              <a:rPr lang="en-US" dirty="0"/>
              <a:t>liver functions during </a:t>
            </a:r>
            <a:r>
              <a:rPr lang="en-US" dirty="0" smtClean="0"/>
              <a:t>therapy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RIBAVIRIN (</a:t>
            </a:r>
            <a:r>
              <a:rPr lang="en-US" b="1" dirty="0" err="1">
                <a:effectLst/>
              </a:rPr>
              <a:t>Virazole</a:t>
            </a:r>
            <a:r>
              <a:rPr lang="en-US" b="1" dirty="0" smtClean="0">
                <a:effectLst/>
              </a:rPr>
              <a:t>)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4968552"/>
          </a:xfrm>
        </p:spPr>
        <p:txBody>
          <a:bodyPr/>
          <a:lstStyle/>
          <a:p>
            <a:pPr lvl="0"/>
            <a:r>
              <a:rPr lang="en-US" dirty="0"/>
              <a:t>S</a:t>
            </a:r>
            <a:r>
              <a:rPr lang="en-US" dirty="0" smtClean="0"/>
              <a:t>ynthetic </a:t>
            </a:r>
            <a:r>
              <a:rPr lang="en-US" dirty="0"/>
              <a:t>nucleoside analogue of </a:t>
            </a:r>
            <a:r>
              <a:rPr lang="en-US" dirty="0" err="1"/>
              <a:t>guanosine</a:t>
            </a:r>
            <a:r>
              <a:rPr lang="en-US" dirty="0"/>
              <a:t> phosphorylated by host cell enzymes. It appears to interfere with synthesis of </a:t>
            </a:r>
            <a:r>
              <a:rPr lang="en-US" dirty="0" err="1"/>
              <a:t>guanosine</a:t>
            </a:r>
            <a:r>
              <a:rPr lang="en-US" dirty="0"/>
              <a:t> triphosphate, inhibit capping of viral mRNA and to inhibit viral  RNA dependent polymerases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Antiviral action</a:t>
            </a:r>
            <a:endParaRPr lang="en-GB" b="1" dirty="0"/>
          </a:p>
          <a:p>
            <a:pPr lvl="0"/>
            <a:r>
              <a:rPr lang="en-US" dirty="0"/>
              <a:t>E</a:t>
            </a:r>
            <a:r>
              <a:rPr lang="en-US" dirty="0" smtClean="0"/>
              <a:t>ffective </a:t>
            </a:r>
            <a:r>
              <a:rPr lang="en-US" dirty="0"/>
              <a:t>against RSV, HSV, Influenza A &amp; B, </a:t>
            </a:r>
            <a:r>
              <a:rPr lang="en-US" dirty="0" err="1"/>
              <a:t>parainfluenza</a:t>
            </a:r>
            <a:r>
              <a:rPr lang="en-US" dirty="0"/>
              <a:t>, </a:t>
            </a:r>
            <a:r>
              <a:rPr lang="en-US" dirty="0" err="1"/>
              <a:t>paramyxovirues</a:t>
            </a:r>
            <a:r>
              <a:rPr lang="en-US" dirty="0"/>
              <a:t>, Lassa fever, HCV and HIV1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P'KINETICS</a:t>
            </a:r>
            <a:endParaRPr lang="en-GB" b="1" dirty="0"/>
          </a:p>
          <a:p>
            <a:pPr lvl="0"/>
            <a:r>
              <a:rPr lang="en-US" dirty="0"/>
              <a:t>Given orally and as an aerosol. - Oral bioavailability is 64%, increases with a high fat meal, decreased by antacids</a:t>
            </a:r>
            <a:endParaRPr lang="en-GB" dirty="0"/>
          </a:p>
          <a:p>
            <a:pPr lvl="0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aerosol has minimal systemic absorption, with respiratory fluids concentrations 100 times that in the plasma</a:t>
            </a:r>
            <a:endParaRPr lang="en-GB" dirty="0"/>
          </a:p>
          <a:p>
            <a:pPr lvl="0"/>
            <a:r>
              <a:rPr lang="en-US" dirty="0"/>
              <a:t>50% metabolized to one major metabolite. 50% of drug metabolite appears in urine in 72 hrs.</a:t>
            </a:r>
            <a:endParaRPr lang="en-GB" dirty="0"/>
          </a:p>
          <a:p>
            <a:pPr lvl="0"/>
            <a:r>
              <a:rPr lang="en-US" dirty="0"/>
              <a:t>E</a:t>
            </a:r>
            <a:r>
              <a:rPr lang="en-US" dirty="0" smtClean="0"/>
              <a:t>limination </a:t>
            </a:r>
            <a:r>
              <a:rPr lang="en-US" dirty="0"/>
              <a:t>primarily in urine</a:t>
            </a:r>
            <a:endParaRPr lang="en-GB" dirty="0"/>
          </a:p>
          <a:p>
            <a:pPr lvl="0"/>
            <a:r>
              <a:rPr lang="en-US" dirty="0"/>
              <a:t>H</a:t>
            </a:r>
            <a:r>
              <a:rPr lang="en-US" dirty="0" smtClean="0"/>
              <a:t>alf </a:t>
            </a:r>
            <a:r>
              <a:rPr lang="en-US" dirty="0"/>
              <a:t>life 9.5 </a:t>
            </a:r>
            <a:r>
              <a:rPr lang="en-US" dirty="0" err="1"/>
              <a:t>hrs</a:t>
            </a:r>
            <a:r>
              <a:rPr lang="en-US" dirty="0"/>
              <a:t>, 40 days in RBCs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Clinical use</a:t>
            </a:r>
            <a:endParaRPr lang="en-GB" b="1" dirty="0"/>
          </a:p>
          <a:p>
            <a:pPr lvl="0"/>
            <a:r>
              <a:rPr lang="en-US" dirty="0"/>
              <a:t>S</a:t>
            </a:r>
            <a:r>
              <a:rPr lang="en-US" dirty="0" smtClean="0"/>
              <a:t>elected </a:t>
            </a:r>
            <a:r>
              <a:rPr lang="en-US" dirty="0"/>
              <a:t>hospitalized infants and young children with RSV. Given as aerosol in oxygen tent or mask</a:t>
            </a:r>
            <a:endParaRPr lang="en-GB" dirty="0"/>
          </a:p>
          <a:p>
            <a:pPr lvl="0"/>
            <a:r>
              <a:rPr lang="en-US" dirty="0"/>
              <a:t>I</a:t>
            </a:r>
            <a:r>
              <a:rPr lang="en-US" dirty="0" smtClean="0"/>
              <a:t>nfluenza </a:t>
            </a:r>
            <a:r>
              <a:rPr lang="en-US" dirty="0"/>
              <a:t>A &amp; B</a:t>
            </a:r>
            <a:endParaRPr lang="en-GB" dirty="0"/>
          </a:p>
          <a:p>
            <a:pPr lvl="0"/>
            <a:r>
              <a:rPr lang="en-US" dirty="0"/>
              <a:t>Lassa fever – the </a:t>
            </a:r>
            <a:r>
              <a:rPr lang="en-US" dirty="0" err="1"/>
              <a:t>rx</a:t>
            </a:r>
            <a:r>
              <a:rPr lang="en-US" dirty="0"/>
              <a:t> of choice as long as started early</a:t>
            </a:r>
            <a:endParaRPr lang="en-GB" dirty="0"/>
          </a:p>
          <a:p>
            <a:pPr lvl="0"/>
            <a:r>
              <a:rPr lang="en-US" dirty="0"/>
              <a:t>C</a:t>
            </a:r>
            <a:r>
              <a:rPr lang="en-US" dirty="0" smtClean="0"/>
              <a:t>ombination </a:t>
            </a:r>
            <a:r>
              <a:rPr lang="en-US" dirty="0"/>
              <a:t>therapy in HBV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Adverse effects</a:t>
            </a:r>
            <a:endParaRPr lang="en-GB" b="1" dirty="0"/>
          </a:p>
          <a:p>
            <a:pPr lvl="0"/>
            <a:r>
              <a:rPr lang="en-US" dirty="0"/>
              <a:t>Decreased respiratory function in those with chronic respiratory dx</a:t>
            </a:r>
            <a:endParaRPr lang="en-GB" dirty="0"/>
          </a:p>
          <a:p>
            <a:pPr lvl="0"/>
            <a:r>
              <a:rPr lang="en-US" dirty="0"/>
              <a:t>D</a:t>
            </a:r>
            <a:r>
              <a:rPr lang="en-US" dirty="0" smtClean="0"/>
              <a:t>yspnea</a:t>
            </a:r>
            <a:r>
              <a:rPr lang="en-US" dirty="0"/>
              <a:t>, chest soreness in those with compromised lung function</a:t>
            </a:r>
            <a:endParaRPr lang="en-GB" dirty="0"/>
          </a:p>
          <a:p>
            <a:pPr lvl="0"/>
            <a:r>
              <a:rPr lang="en-US" dirty="0"/>
              <a:t>R</a:t>
            </a:r>
            <a:r>
              <a:rPr lang="en-US" dirty="0" smtClean="0"/>
              <a:t>are </a:t>
            </a:r>
            <a:r>
              <a:rPr lang="en-US" dirty="0"/>
              <a:t>– rash, </a:t>
            </a:r>
            <a:r>
              <a:rPr lang="en-US" dirty="0" err="1"/>
              <a:t>conjuctivitis</a:t>
            </a:r>
            <a:r>
              <a:rPr lang="en-US" dirty="0"/>
              <a:t>, </a:t>
            </a:r>
            <a:r>
              <a:rPr lang="en-US" dirty="0" err="1"/>
              <a:t>anaemia</a:t>
            </a:r>
            <a:endParaRPr lang="en-GB" dirty="0"/>
          </a:p>
          <a:p>
            <a:pPr lvl="0"/>
            <a:r>
              <a:rPr lang="en-US" dirty="0" err="1"/>
              <a:t>T</a:t>
            </a:r>
            <a:r>
              <a:rPr lang="en-US" dirty="0" err="1" smtClean="0"/>
              <a:t>eratogenic</a:t>
            </a:r>
            <a:r>
              <a:rPr lang="en-US" dirty="0"/>
              <a:t>, </a:t>
            </a:r>
            <a:r>
              <a:rPr lang="en-US" dirty="0" err="1"/>
              <a:t>embryotoxic</a:t>
            </a:r>
            <a:r>
              <a:rPr lang="en-US" dirty="0"/>
              <a:t> in animals and mutagenic in mammals. No conception up to 6 months after drug.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IDOXURIDINE (</a:t>
            </a:r>
            <a:r>
              <a:rPr lang="en-US" b="1" dirty="0" err="1">
                <a:effectLst/>
              </a:rPr>
              <a:t>stoxil</a:t>
            </a:r>
            <a:r>
              <a:rPr lang="en-US" b="1" dirty="0" smtClean="0">
                <a:effectLst/>
              </a:rPr>
              <a:t>)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4896544"/>
          </a:xfrm>
        </p:spPr>
        <p:txBody>
          <a:bodyPr/>
          <a:lstStyle/>
          <a:p>
            <a:pPr lvl="0"/>
            <a:r>
              <a:rPr lang="en-US" dirty="0"/>
              <a:t>5-iodo-2 </a:t>
            </a:r>
            <a:r>
              <a:rPr lang="en-US" dirty="0" err="1"/>
              <a:t>deoxyuridine</a:t>
            </a:r>
            <a:endParaRPr lang="en-GB" dirty="0"/>
          </a:p>
          <a:p>
            <a:pPr lvl="0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water soluble iodinated derivative of </a:t>
            </a:r>
            <a:r>
              <a:rPr lang="en-US" dirty="0" err="1"/>
              <a:t>deoxyuridine</a:t>
            </a:r>
            <a:endParaRPr lang="en-GB" dirty="0"/>
          </a:p>
          <a:p>
            <a:pPr lvl="0"/>
            <a:r>
              <a:rPr lang="en-US" dirty="0"/>
              <a:t>A</a:t>
            </a:r>
            <a:r>
              <a:rPr lang="en-US" dirty="0" smtClean="0"/>
              <a:t>cts </a:t>
            </a:r>
            <a:r>
              <a:rPr lang="en-US" dirty="0"/>
              <a:t>by introduction into viral DNA, unstable DNA formed with aberrant protein synthesis. Also inhibit pyrimidine formation and nucleotide </a:t>
            </a:r>
            <a:r>
              <a:rPr lang="en-US" dirty="0" err="1"/>
              <a:t>interconversions</a:t>
            </a:r>
            <a:r>
              <a:rPr lang="en-US" dirty="0"/>
              <a:t>.</a:t>
            </a:r>
            <a:endParaRPr lang="en-GB" dirty="0"/>
          </a:p>
          <a:p>
            <a:pPr lvl="0"/>
            <a:r>
              <a:rPr lang="en-US" dirty="0"/>
              <a:t>The active form, triphosphate, inhibits both viral and DNA </a:t>
            </a:r>
            <a:r>
              <a:rPr lang="en-US" dirty="0" err="1"/>
              <a:t>sythesis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Antiviral activity</a:t>
            </a:r>
            <a:endParaRPr lang="en-GB" b="1" dirty="0"/>
          </a:p>
          <a:p>
            <a:pPr lvl="0"/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active against DNA viruses</a:t>
            </a:r>
            <a:endParaRPr lang="en-GB" dirty="0"/>
          </a:p>
          <a:p>
            <a:pPr lvl="0"/>
            <a:r>
              <a:rPr lang="en-US" dirty="0"/>
              <a:t>H</a:t>
            </a:r>
            <a:r>
              <a:rPr lang="en-US" dirty="0" smtClean="0"/>
              <a:t>erpes</a:t>
            </a:r>
            <a:r>
              <a:rPr lang="en-US" dirty="0"/>
              <a:t>, varicella, </a:t>
            </a:r>
            <a:r>
              <a:rPr lang="en-US" dirty="0" err="1"/>
              <a:t>vaccinia</a:t>
            </a:r>
            <a:r>
              <a:rPr lang="en-US" dirty="0"/>
              <a:t>, </a:t>
            </a:r>
            <a:r>
              <a:rPr lang="en-US" dirty="0" err="1"/>
              <a:t>polyoma</a:t>
            </a:r>
            <a:r>
              <a:rPr lang="en-US" dirty="0"/>
              <a:t> virus and several others</a:t>
            </a:r>
            <a:endParaRPr lang="en-GB" dirty="0"/>
          </a:p>
          <a:p>
            <a:pPr lvl="0"/>
            <a:r>
              <a:rPr lang="en-US" dirty="0"/>
              <a:t>R</a:t>
            </a:r>
            <a:r>
              <a:rPr lang="en-US" dirty="0" smtClean="0"/>
              <a:t>esistance </a:t>
            </a:r>
            <a:r>
              <a:rPr lang="en-US" dirty="0" err="1"/>
              <a:t>commony</a:t>
            </a:r>
            <a:r>
              <a:rPr lang="en-US" dirty="0"/>
              <a:t> develops after some time</a:t>
            </a:r>
            <a:endParaRPr lang="en-GB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P'KINETICS</a:t>
            </a:r>
            <a:endParaRPr lang="en-GB" b="1" dirty="0"/>
          </a:p>
          <a:p>
            <a:pPr lvl="0"/>
            <a:r>
              <a:rPr lang="en-US" dirty="0"/>
              <a:t>Given topically</a:t>
            </a:r>
            <a:endParaRPr lang="en-GB" dirty="0"/>
          </a:p>
          <a:p>
            <a:pPr lvl="0"/>
            <a:r>
              <a:rPr lang="en-US" dirty="0"/>
              <a:t>T</a:t>
            </a:r>
            <a:r>
              <a:rPr lang="en-US" dirty="0" smtClean="0"/>
              <a:t>opical </a:t>
            </a:r>
            <a:r>
              <a:rPr lang="en-US" dirty="0"/>
              <a:t>ophthalmic solution</a:t>
            </a:r>
            <a:endParaRPr lang="en-GB" dirty="0"/>
          </a:p>
          <a:p>
            <a:pPr lvl="0"/>
            <a:r>
              <a:rPr lang="en-US" dirty="0"/>
              <a:t>A</a:t>
            </a:r>
            <a:r>
              <a:rPr lang="en-US" dirty="0" smtClean="0"/>
              <a:t>ccidental </a:t>
            </a:r>
            <a:r>
              <a:rPr lang="en-US" dirty="0"/>
              <a:t>oral intake, rapidly metabolized and excreted in urine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U</a:t>
            </a:r>
            <a:r>
              <a:rPr lang="en-US" b="1" dirty="0" smtClean="0"/>
              <a:t>ses</a:t>
            </a:r>
            <a:endParaRPr lang="en-GB" b="1" dirty="0"/>
          </a:p>
          <a:p>
            <a:pPr lvl="0"/>
            <a:r>
              <a:rPr lang="en-US" dirty="0"/>
              <a:t>H</a:t>
            </a:r>
            <a:r>
              <a:rPr lang="en-US" dirty="0" smtClean="0"/>
              <a:t>erpes </a:t>
            </a:r>
            <a:r>
              <a:rPr lang="en-US" dirty="0"/>
              <a:t>simplex infections of eye. 0.1% solution and 0.5 </a:t>
            </a:r>
            <a:r>
              <a:rPr lang="en-US" dirty="0" err="1"/>
              <a:t>onintment</a:t>
            </a:r>
            <a:endParaRPr lang="en-GB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</a:t>
            </a:r>
            <a:r>
              <a:rPr lang="en-US" b="1" dirty="0" smtClean="0"/>
              <a:t>dverse </a:t>
            </a:r>
            <a:r>
              <a:rPr lang="en-US" b="1" dirty="0"/>
              <a:t>effects</a:t>
            </a:r>
            <a:endParaRPr lang="en-GB" b="1" dirty="0"/>
          </a:p>
          <a:p>
            <a:pPr lvl="0"/>
            <a:r>
              <a:rPr lang="en-US" dirty="0"/>
              <a:t>L</a:t>
            </a:r>
            <a:r>
              <a:rPr lang="en-US" dirty="0" smtClean="0"/>
              <a:t>ocal </a:t>
            </a:r>
            <a:r>
              <a:rPr lang="en-US" dirty="0"/>
              <a:t>irritation</a:t>
            </a:r>
            <a:endParaRPr lang="en-GB" dirty="0"/>
          </a:p>
          <a:p>
            <a:pPr lvl="0"/>
            <a:r>
              <a:rPr lang="en-US" dirty="0"/>
              <a:t>I</a:t>
            </a:r>
            <a:r>
              <a:rPr lang="en-US" dirty="0" smtClean="0"/>
              <a:t>tching</a:t>
            </a:r>
            <a:endParaRPr lang="en-GB" dirty="0"/>
          </a:p>
          <a:p>
            <a:pPr lvl="0"/>
            <a:r>
              <a:rPr lang="en-US" dirty="0"/>
              <a:t>P</a:t>
            </a:r>
            <a:r>
              <a:rPr lang="en-US" dirty="0" smtClean="0"/>
              <a:t>hotophobia</a:t>
            </a:r>
            <a:endParaRPr lang="en-GB" dirty="0"/>
          </a:p>
          <a:p>
            <a:pPr lvl="0"/>
            <a:r>
              <a:rPr lang="en-US" dirty="0"/>
              <a:t>C</a:t>
            </a:r>
            <a:r>
              <a:rPr lang="en-US" dirty="0" smtClean="0"/>
              <a:t>orneal </a:t>
            </a:r>
            <a:r>
              <a:rPr lang="en-US" dirty="0"/>
              <a:t>clouding and small punctate in the corneal epithelium</a:t>
            </a:r>
            <a:endParaRPr lang="en-GB" dirty="0"/>
          </a:p>
          <a:p>
            <a:pPr lvl="0"/>
            <a:r>
              <a:rPr lang="en-US" dirty="0"/>
              <a:t>A</a:t>
            </a:r>
            <a:r>
              <a:rPr lang="en-US" dirty="0" smtClean="0"/>
              <a:t>llergic </a:t>
            </a:r>
            <a:r>
              <a:rPr lang="en-US" dirty="0"/>
              <a:t>reactions.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r>
              <a:rPr lang="en-US" dirty="0" smtClean="0"/>
              <a:t>OTHERS</a:t>
            </a:r>
            <a:endParaRPr lang="en-GB" dirty="0"/>
          </a:p>
          <a:p>
            <a:pPr lvl="1"/>
            <a:r>
              <a:rPr lang="en-US" dirty="0" err="1"/>
              <a:t>Palivizumab</a:t>
            </a:r>
            <a:r>
              <a:rPr lang="en-US" dirty="0"/>
              <a:t> – RSV agents</a:t>
            </a:r>
            <a:endParaRPr lang="en-GB" dirty="0"/>
          </a:p>
          <a:p>
            <a:pPr lvl="1"/>
            <a:r>
              <a:rPr lang="en-US" dirty="0" err="1"/>
              <a:t>imiquimod</a:t>
            </a:r>
            <a:r>
              <a:rPr lang="en-US" dirty="0"/>
              <a:t> – HPV agents.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OSELTAMAVIR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6105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ZANAMAVIR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720080"/>
          </a:xfrm>
        </p:spPr>
        <p:txBody>
          <a:bodyPr/>
          <a:lstStyle/>
          <a:p>
            <a:r>
              <a:rPr lang="en-US" b="1" dirty="0"/>
              <a:t>ANTIVIRALS </a:t>
            </a:r>
            <a:r>
              <a:rPr lang="en-US" b="1" dirty="0" smtClean="0"/>
              <a:t>MECHANISMS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/>
          <a:lstStyle/>
          <a:p>
            <a:pPr lvl="0"/>
            <a:r>
              <a:rPr lang="en-US" u="sng" dirty="0" smtClean="0"/>
              <a:t>Viral </a:t>
            </a:r>
            <a:r>
              <a:rPr lang="en-US" u="sng" dirty="0" smtClean="0"/>
              <a:t>absorption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enfurvitide</a:t>
            </a:r>
            <a:r>
              <a:rPr lang="en-US" dirty="0"/>
              <a:t> (HIV), gamma globulins, dextran SO4, rec sol CD4, sulfated polysaccharides, </a:t>
            </a:r>
            <a:r>
              <a:rPr lang="en-US" dirty="0" err="1"/>
              <a:t>docosanol</a:t>
            </a:r>
            <a:r>
              <a:rPr lang="en-US" dirty="0"/>
              <a:t> (HSV), </a:t>
            </a:r>
            <a:r>
              <a:rPr lang="en-US" dirty="0" err="1"/>
              <a:t>Palivizumab</a:t>
            </a:r>
            <a:endParaRPr lang="en-GB" dirty="0"/>
          </a:p>
          <a:p>
            <a:pPr lvl="0"/>
            <a:r>
              <a:rPr lang="en-US" u="sng" dirty="0"/>
              <a:t>Penetration and </a:t>
            </a:r>
            <a:r>
              <a:rPr lang="en-US" u="sng" dirty="0" err="1"/>
              <a:t>uncoating</a:t>
            </a:r>
            <a:r>
              <a:rPr lang="en-US" dirty="0"/>
              <a:t> – amantadine, </a:t>
            </a:r>
            <a:r>
              <a:rPr lang="en-US" dirty="0" err="1"/>
              <a:t>rimantadine</a:t>
            </a:r>
            <a:r>
              <a:rPr lang="en-US" dirty="0"/>
              <a:t>, - influenza A, interferon </a:t>
            </a:r>
            <a:r>
              <a:rPr lang="en-US" dirty="0" err="1"/>
              <a:t>alfa</a:t>
            </a:r>
            <a:r>
              <a:rPr lang="en-US" dirty="0"/>
              <a:t> (</a:t>
            </a:r>
            <a:r>
              <a:rPr lang="en-US" dirty="0" err="1"/>
              <a:t>uncoating</a:t>
            </a:r>
            <a:r>
              <a:rPr lang="en-US" dirty="0"/>
              <a:t>)</a:t>
            </a:r>
            <a:endParaRPr lang="en-GB" dirty="0"/>
          </a:p>
          <a:p>
            <a:pPr lvl="0"/>
            <a:r>
              <a:rPr lang="en-US" u="sng" dirty="0"/>
              <a:t>Early protein synthesis</a:t>
            </a:r>
            <a:r>
              <a:rPr lang="en-US" dirty="0"/>
              <a:t> – </a:t>
            </a:r>
            <a:r>
              <a:rPr lang="en-US" dirty="0" err="1"/>
              <a:t>formiversen</a:t>
            </a:r>
            <a:r>
              <a:rPr lang="en-US" dirty="0"/>
              <a:t>- </a:t>
            </a:r>
            <a:r>
              <a:rPr lang="en-US" dirty="0" smtClean="0"/>
              <a:t>CMV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/>
          <a:lstStyle/>
          <a:p>
            <a:pPr lvl="0"/>
            <a:r>
              <a:rPr lang="en-US" u="sng" dirty="0" smtClean="0"/>
              <a:t>Nucleic acid synthesis</a:t>
            </a:r>
            <a:r>
              <a:rPr lang="en-US" dirty="0" smtClean="0"/>
              <a:t> – purine and pyrimidine analogues, RTI (reverse transcriptase inhibitors), </a:t>
            </a:r>
            <a:r>
              <a:rPr lang="en-US" dirty="0" err="1" smtClean="0"/>
              <a:t>intergrase</a:t>
            </a:r>
            <a:r>
              <a:rPr lang="en-US" dirty="0" smtClean="0"/>
              <a:t> inhibitors, </a:t>
            </a:r>
            <a:r>
              <a:rPr lang="en-US" dirty="0" err="1" smtClean="0"/>
              <a:t>forscarnet</a:t>
            </a:r>
            <a:r>
              <a:rPr lang="en-US" dirty="0" smtClean="0"/>
              <a:t> (CMV), </a:t>
            </a:r>
            <a:r>
              <a:rPr lang="en-US" dirty="0" err="1" smtClean="0"/>
              <a:t>entecavir</a:t>
            </a:r>
            <a:r>
              <a:rPr lang="en-US" dirty="0" smtClean="0"/>
              <a:t>.</a:t>
            </a:r>
            <a:endParaRPr lang="en-GB" dirty="0" smtClean="0"/>
          </a:p>
          <a:p>
            <a:pPr lvl="0"/>
            <a:r>
              <a:rPr lang="en-US" u="sng" dirty="0" smtClean="0"/>
              <a:t>Late protein synthesis</a:t>
            </a:r>
            <a:r>
              <a:rPr lang="en-US" dirty="0" smtClean="0"/>
              <a:t> – </a:t>
            </a:r>
            <a:r>
              <a:rPr lang="en-US" dirty="0" err="1" smtClean="0"/>
              <a:t>methisazone</a:t>
            </a:r>
            <a:r>
              <a:rPr lang="en-US" dirty="0" smtClean="0"/>
              <a:t> (</a:t>
            </a:r>
            <a:r>
              <a:rPr lang="en-US" dirty="0" err="1" smtClean="0"/>
              <a:t>variola</a:t>
            </a:r>
            <a:r>
              <a:rPr lang="en-US" dirty="0" smtClean="0"/>
              <a:t>), </a:t>
            </a:r>
            <a:r>
              <a:rPr lang="en-US" dirty="0" err="1" smtClean="0"/>
              <a:t>Pis</a:t>
            </a:r>
            <a:r>
              <a:rPr lang="en-US" dirty="0" smtClean="0"/>
              <a:t>, interferon, ribavirin</a:t>
            </a:r>
            <a:endParaRPr lang="en-GB" dirty="0" smtClean="0"/>
          </a:p>
          <a:p>
            <a:pPr lvl="0"/>
            <a:r>
              <a:rPr lang="en-US" u="sng" dirty="0" smtClean="0"/>
              <a:t>Packaging and assembly</a:t>
            </a:r>
            <a:r>
              <a:rPr lang="en-US" dirty="0" smtClean="0"/>
              <a:t> – rifampicin (</a:t>
            </a:r>
            <a:r>
              <a:rPr lang="en-US" dirty="0" err="1" smtClean="0"/>
              <a:t>vaccinia</a:t>
            </a:r>
            <a:r>
              <a:rPr lang="en-US" dirty="0" smtClean="0"/>
              <a:t>), </a:t>
            </a:r>
            <a:r>
              <a:rPr lang="en-US" dirty="0" err="1" smtClean="0"/>
              <a:t>puromycin</a:t>
            </a:r>
            <a:r>
              <a:rPr lang="en-US" dirty="0" smtClean="0"/>
              <a:t>, interferon</a:t>
            </a:r>
            <a:endParaRPr lang="en-GB" dirty="0" smtClean="0"/>
          </a:p>
          <a:p>
            <a:pPr lvl="0"/>
            <a:r>
              <a:rPr lang="en-US" u="sng" dirty="0" smtClean="0"/>
              <a:t>Viral release</a:t>
            </a:r>
            <a:r>
              <a:rPr lang="en-US" dirty="0" smtClean="0"/>
              <a:t> – neuraminidase inhibitors – </a:t>
            </a:r>
            <a:r>
              <a:rPr lang="en-US" dirty="0" err="1" smtClean="0"/>
              <a:t>oseltamavir</a:t>
            </a:r>
            <a:r>
              <a:rPr lang="en-US" dirty="0" smtClean="0"/>
              <a:t>, </a:t>
            </a:r>
            <a:r>
              <a:rPr lang="en-US" dirty="0" err="1" smtClean="0"/>
              <a:t>zanamivir</a:t>
            </a:r>
            <a:r>
              <a:rPr lang="en-US" dirty="0" smtClean="0"/>
              <a:t>, --influenza.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79259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7848"/>
            <a:ext cx="7772400" cy="854968"/>
          </a:xfrm>
        </p:spPr>
        <p:txBody>
          <a:bodyPr/>
          <a:lstStyle/>
          <a:p>
            <a:r>
              <a:rPr lang="en-US" b="1" dirty="0">
                <a:effectLst/>
              </a:rPr>
              <a:t>ACYCLOVIR (</a:t>
            </a:r>
            <a:r>
              <a:rPr lang="en-US" b="1" dirty="0" err="1">
                <a:effectLst/>
              </a:rPr>
              <a:t>Zovirax</a:t>
            </a:r>
            <a:r>
              <a:rPr lang="en-US" b="1" dirty="0" smtClean="0">
                <a:effectLst/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844824"/>
            <a:ext cx="8784976" cy="4752528"/>
          </a:xfrm>
        </p:spPr>
        <p:txBody>
          <a:bodyPr/>
          <a:lstStyle/>
          <a:p>
            <a:pPr lvl="0"/>
            <a:r>
              <a:rPr lang="en-US" sz="2800" dirty="0"/>
              <a:t>An acyclic analogue of </a:t>
            </a:r>
            <a:r>
              <a:rPr lang="en-US" sz="2800" dirty="0" err="1"/>
              <a:t>guanosine</a:t>
            </a:r>
            <a:endParaRPr lang="en-GB" sz="2800" dirty="0"/>
          </a:p>
          <a:p>
            <a:pPr marL="0" indent="0">
              <a:buNone/>
            </a:pPr>
            <a:endParaRPr lang="en-GB" sz="2800" b="1" dirty="0"/>
          </a:p>
          <a:p>
            <a:pPr marL="0" indent="0">
              <a:buNone/>
            </a:pPr>
            <a:r>
              <a:rPr lang="en-US" sz="2800" b="1" dirty="0"/>
              <a:t>MOA</a:t>
            </a:r>
            <a:endParaRPr lang="en-GB" sz="2800" b="1" dirty="0"/>
          </a:p>
          <a:p>
            <a:pPr lvl="0"/>
            <a:r>
              <a:rPr lang="en-US" sz="2800" dirty="0"/>
              <a:t>It effectively inhibits viral DNA polymerase and DNA replication causing premature viral DNA chain termination. The action is selective for viral DNA</a:t>
            </a:r>
            <a:endParaRPr lang="en-GB" sz="2800" dirty="0"/>
          </a:p>
          <a:p>
            <a:pPr lvl="0"/>
            <a:r>
              <a:rPr lang="en-US" sz="2800" dirty="0"/>
              <a:t>First converted to acyclovir </a:t>
            </a:r>
            <a:r>
              <a:rPr lang="en-US" sz="2800" dirty="0" err="1"/>
              <a:t>monophospate</a:t>
            </a:r>
            <a:r>
              <a:rPr lang="en-US" sz="2800" dirty="0"/>
              <a:t>, by viral thymidine kinase readily. Then to di and triphosphate form which is the active metabolite. Acyclovir triphosphate competitively inhibits </a:t>
            </a:r>
            <a:r>
              <a:rPr lang="en-US" sz="2800" dirty="0" err="1"/>
              <a:t>deoxyGTP</a:t>
            </a:r>
            <a:r>
              <a:rPr lang="en-US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5732975"/>
      </p:ext>
    </p:extLst>
  </p:cSld>
  <p:clrMapOvr>
    <a:masterClrMapping/>
  </p:clrMapOvr>
</p:sld>
</file>

<file path=ppt/theme/theme1.xml><?xml version="1.0" encoding="utf-8"?>
<a:theme xmlns:a="http://schemas.openxmlformats.org/drawingml/2006/main" name="1_Soaring">
  <a:themeElements>
    <a:clrScheme name="Custom 1">
      <a:dk1>
        <a:sysClr val="windowText" lastClr="000000"/>
      </a:dk1>
      <a:lt1>
        <a:srgbClr val="FFFFFF"/>
      </a:lt1>
      <a:dk2>
        <a:srgbClr val="4E5B6F"/>
      </a:dk2>
      <a:lt2>
        <a:srgbClr val="F9C6DF"/>
      </a:lt2>
      <a:accent1>
        <a:srgbClr val="0C0C0C"/>
      </a:accent1>
      <a:accent2>
        <a:srgbClr val="92D050"/>
      </a:accent2>
      <a:accent3>
        <a:srgbClr val="C00000"/>
      </a:accent3>
      <a:accent4>
        <a:srgbClr val="00ADDC"/>
      </a:accent4>
      <a:accent5>
        <a:srgbClr val="738AC8"/>
      </a:accent5>
      <a:accent6>
        <a:srgbClr val="1AB39F"/>
      </a:accent6>
      <a:hlink>
        <a:srgbClr val="0C0C0C"/>
      </a:hlink>
      <a:folHlink>
        <a:srgbClr val="0C594F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2838</Words>
  <Application>Microsoft Office PowerPoint</Application>
  <PresentationFormat>On-screen Show (4:3)</PresentationFormat>
  <Paragraphs>375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1_Soaring</vt:lpstr>
      <vt:lpstr>ANTIVIRALS</vt:lpstr>
      <vt:lpstr>CLASSIFICATION</vt:lpstr>
      <vt:lpstr>PowerPoint Presentation</vt:lpstr>
      <vt:lpstr>PowerPoint Presentation</vt:lpstr>
      <vt:lpstr>PowerPoint Presentation</vt:lpstr>
      <vt:lpstr>PowerPoint Presentation</vt:lpstr>
      <vt:lpstr>ANTIVIRALS MECHANISMS</vt:lpstr>
      <vt:lpstr>PowerPoint Presentation</vt:lpstr>
      <vt:lpstr>ACYCLOVIR (Zovirax)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VALACICLOVIR (valtrex)</vt:lpstr>
      <vt:lpstr>PowerPoint Presentation</vt:lpstr>
      <vt:lpstr>FAMCICLOVIR (famvir)</vt:lpstr>
      <vt:lpstr>PowerPoint Presentation</vt:lpstr>
      <vt:lpstr>PENCICLOVIR</vt:lpstr>
      <vt:lpstr>DOCOSADANOL</vt:lpstr>
      <vt:lpstr>TRIFURIDINE</vt:lpstr>
      <vt:lpstr>GANCYCLOVIR (cytovene)</vt:lpstr>
      <vt:lpstr>PowerPoint Presentation</vt:lpstr>
      <vt:lpstr>PowerPoint Presentation</vt:lpstr>
      <vt:lpstr>ADVERSE EFFECTS</vt:lpstr>
      <vt:lpstr>PowerPoint Presentation</vt:lpstr>
      <vt:lpstr>CIDOFOVIR (vistide)</vt:lpstr>
      <vt:lpstr>PowerPoint Presentation</vt:lpstr>
      <vt:lpstr>PowerPoint Presentation</vt:lpstr>
      <vt:lpstr>FOSCARNET</vt:lpstr>
      <vt:lpstr>PowerPoint Presentation</vt:lpstr>
      <vt:lpstr>PowerPoint Presentation</vt:lpstr>
      <vt:lpstr>PowerPoint Presentation</vt:lpstr>
      <vt:lpstr>GAMMA GLOBULINS</vt:lpstr>
      <vt:lpstr>PowerPoint Presentation</vt:lpstr>
      <vt:lpstr>PowerPoint Presentation</vt:lpstr>
      <vt:lpstr>INTERFERONS</vt:lpstr>
      <vt:lpstr>PowerPoint Presentation</vt:lpstr>
      <vt:lpstr>PowerPoint Presentation</vt:lpstr>
      <vt:lpstr>PowerPoint Presentation</vt:lpstr>
      <vt:lpstr>PowerPoint Presentation</vt:lpstr>
      <vt:lpstr>AMANTADINE (Symmetrel)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Rimantadine</vt:lpstr>
      <vt:lpstr>VIDARADINE (Vira A)</vt:lpstr>
      <vt:lpstr>PowerPoint Presentation</vt:lpstr>
      <vt:lpstr>PowerPoint Presentation</vt:lpstr>
      <vt:lpstr>PowerPoint Presentation</vt:lpstr>
      <vt:lpstr>RIBAVIRIN (Virazole)</vt:lpstr>
      <vt:lpstr>PowerPoint Presentation</vt:lpstr>
      <vt:lpstr>PowerPoint Presentation</vt:lpstr>
      <vt:lpstr>PowerPoint Presentation</vt:lpstr>
      <vt:lpstr>IDOXURIDINE (stoxil)</vt:lpstr>
      <vt:lpstr>PowerPoint Presentation</vt:lpstr>
      <vt:lpstr>PowerPoint Presentation</vt:lpstr>
      <vt:lpstr>OSELTAMAVIR</vt:lpstr>
      <vt:lpstr>ZANAMAVIR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ANTIVIRALS</dc:title>
  <dc:creator>Dr. Kimaiga H.O. MBChB (UoN)</dc:creator>
  <cp:lastModifiedBy>Dr. Kimaiga H.O. MBChB (UoN)</cp:lastModifiedBy>
  <cp:revision>13</cp:revision>
  <dcterms:created xsi:type="dcterms:W3CDTF">2013-07-10T15:08:42Z</dcterms:created>
  <dcterms:modified xsi:type="dcterms:W3CDTF">2013-09-17T15:51:15Z</dcterms:modified>
</cp:coreProperties>
</file>