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2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330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331" r:id="rId33"/>
    <p:sldId id="285" r:id="rId34"/>
    <p:sldId id="286" r:id="rId35"/>
    <p:sldId id="287" r:id="rId36"/>
    <p:sldId id="332" r:id="rId37"/>
    <p:sldId id="333" r:id="rId38"/>
    <p:sldId id="334" r:id="rId39"/>
    <p:sldId id="288" r:id="rId40"/>
    <p:sldId id="289" r:id="rId41"/>
    <p:sldId id="290" r:id="rId42"/>
    <p:sldId id="291" r:id="rId43"/>
    <p:sldId id="292" r:id="rId44"/>
    <p:sldId id="293" r:id="rId45"/>
    <p:sldId id="335" r:id="rId46"/>
    <p:sldId id="294" r:id="rId47"/>
    <p:sldId id="295" r:id="rId48"/>
    <p:sldId id="296" r:id="rId49"/>
    <p:sldId id="297" r:id="rId50"/>
    <p:sldId id="298" r:id="rId51"/>
    <p:sldId id="29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6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4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36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A037-8FB1-4883-AFA3-35E2782BAC6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79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1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1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9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0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8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3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8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FFE327A-09BF-4213-A879-2F74FB8AFDE0}" type="datetimeFigureOut">
              <a:rPr lang="en-US" smtClean="0">
                <a:solidFill>
                  <a:prstClr val="black"/>
                </a:solidFill>
              </a:rPr>
              <a:pPr/>
              <a:t>7/11/2013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E9CA2-A0D9-4FE1-9ACC-C637FF0D922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071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dirty="0" smtClean="0"/>
              <a:t>ANTIMALARIALS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4628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616152"/>
          </a:xfrm>
        </p:spPr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ffective </a:t>
            </a:r>
            <a:r>
              <a:rPr lang="en-GB" dirty="0"/>
              <a:t>blood </a:t>
            </a:r>
            <a:r>
              <a:rPr lang="en-GB" dirty="0" err="1"/>
              <a:t>schizonticidals</a:t>
            </a:r>
            <a:r>
              <a:rPr lang="en-GB" dirty="0"/>
              <a:t> for all species</a:t>
            </a:r>
          </a:p>
          <a:p>
            <a:r>
              <a:rPr lang="en-GB" dirty="0"/>
              <a:t>U</a:t>
            </a:r>
            <a:r>
              <a:rPr lang="en-GB" dirty="0" smtClean="0"/>
              <a:t>seful </a:t>
            </a:r>
            <a:r>
              <a:rPr lang="en-GB" dirty="0"/>
              <a:t>in cerebral malaria, especially </a:t>
            </a:r>
            <a:r>
              <a:rPr lang="en-GB" dirty="0" err="1"/>
              <a:t>chloroquine</a:t>
            </a:r>
            <a:r>
              <a:rPr lang="en-GB" dirty="0"/>
              <a:t> resistant falciparum</a:t>
            </a:r>
          </a:p>
          <a:p>
            <a:r>
              <a:rPr lang="en-GB" dirty="0"/>
              <a:t>N</a:t>
            </a:r>
            <a:r>
              <a:rPr lang="en-GB" dirty="0" smtClean="0"/>
              <a:t>ot </a:t>
            </a:r>
            <a:r>
              <a:rPr lang="en-GB" dirty="0"/>
              <a:t>prophylactic</a:t>
            </a:r>
          </a:p>
          <a:p>
            <a:r>
              <a:rPr lang="en-GB" dirty="0"/>
              <a:t>R</a:t>
            </a:r>
            <a:r>
              <a:rPr lang="en-GB" dirty="0" smtClean="0"/>
              <a:t>esistance </a:t>
            </a:r>
            <a:r>
              <a:rPr lang="en-GB" dirty="0"/>
              <a:t>up to 40% has been registered in some areas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MOA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72136"/>
          </a:xfrm>
        </p:spPr>
        <p:txBody>
          <a:bodyPr/>
          <a:lstStyle/>
          <a:p>
            <a:r>
              <a:rPr lang="en-GB" dirty="0" smtClean="0"/>
              <a:t>Produce </a:t>
            </a:r>
            <a:r>
              <a:rPr lang="en-GB" dirty="0"/>
              <a:t>free radicals following iron </a:t>
            </a:r>
            <a:r>
              <a:rPr lang="en-GB" dirty="0" err="1"/>
              <a:t>catalyzed</a:t>
            </a:r>
            <a:r>
              <a:rPr lang="en-GB" dirty="0"/>
              <a:t> cleavage of </a:t>
            </a:r>
            <a:r>
              <a:rPr lang="en-GB" dirty="0" err="1"/>
              <a:t>artemisinin</a:t>
            </a:r>
            <a:r>
              <a:rPr lang="en-GB" dirty="0"/>
              <a:t> </a:t>
            </a:r>
            <a:r>
              <a:rPr lang="en-GB" dirty="0" err="1"/>
              <a:t>endoperoxide</a:t>
            </a:r>
            <a:r>
              <a:rPr lang="en-GB" dirty="0"/>
              <a:t> bridge </a:t>
            </a:r>
            <a:r>
              <a:rPr lang="en-GB" dirty="0" smtClean="0"/>
              <a:t>in the </a:t>
            </a:r>
            <a:r>
              <a:rPr lang="en-GB" dirty="0"/>
              <a:t>parasite food vacuole</a:t>
            </a:r>
          </a:p>
          <a:p>
            <a:r>
              <a:rPr lang="en-GB" dirty="0"/>
              <a:t>F</a:t>
            </a:r>
            <a:r>
              <a:rPr lang="en-GB" dirty="0" smtClean="0"/>
              <a:t>ree </a:t>
            </a:r>
            <a:r>
              <a:rPr lang="en-GB" dirty="0"/>
              <a:t>radicals destroy proteins</a:t>
            </a:r>
          </a:p>
          <a:p>
            <a:r>
              <a:rPr lang="en-GB" dirty="0"/>
              <a:t>A</a:t>
            </a:r>
            <a:r>
              <a:rPr lang="en-GB" dirty="0" smtClean="0"/>
              <a:t>cts </a:t>
            </a:r>
            <a:r>
              <a:rPr lang="en-GB" dirty="0"/>
              <a:t>by inhibiting the parasites ATPase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GB" dirty="0" smtClean="0"/>
              <a:t>P'KINETICS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/>
          <a:lstStyle/>
          <a:p>
            <a:r>
              <a:rPr lang="en-GB" dirty="0" smtClean="0"/>
              <a:t>Orally</a:t>
            </a:r>
            <a:r>
              <a:rPr lang="en-GB" dirty="0"/>
              <a:t>, well absorbed</a:t>
            </a:r>
          </a:p>
          <a:p>
            <a:r>
              <a:rPr lang="en-GB" dirty="0"/>
              <a:t>P</a:t>
            </a:r>
            <a:r>
              <a:rPr lang="en-GB" dirty="0" smtClean="0"/>
              <a:t>eak </a:t>
            </a:r>
            <a:r>
              <a:rPr lang="en-GB" dirty="0"/>
              <a:t>levels at about 1 </a:t>
            </a:r>
            <a:r>
              <a:rPr lang="en-GB" dirty="0" err="1"/>
              <a:t>hr</a:t>
            </a:r>
            <a:endParaRPr lang="en-GB" dirty="0"/>
          </a:p>
          <a:p>
            <a:r>
              <a:rPr lang="en-GB" dirty="0"/>
              <a:t>W</a:t>
            </a:r>
            <a:r>
              <a:rPr lang="en-GB" dirty="0" smtClean="0"/>
              <a:t>ell </a:t>
            </a:r>
            <a:r>
              <a:rPr lang="en-GB" dirty="0"/>
              <a:t>distributed in tissues</a:t>
            </a:r>
          </a:p>
          <a:p>
            <a:r>
              <a:rPr lang="en-GB" dirty="0"/>
              <a:t>R</a:t>
            </a:r>
            <a:r>
              <a:rPr lang="en-GB" dirty="0" smtClean="0"/>
              <a:t>apidly </a:t>
            </a:r>
            <a:r>
              <a:rPr lang="en-GB" dirty="0"/>
              <a:t>eliminated; t1/2 btw 1 -3 </a:t>
            </a:r>
            <a:r>
              <a:rPr lang="en-GB" dirty="0" err="1"/>
              <a:t>hrs</a:t>
            </a:r>
            <a:endParaRPr lang="en-GB" dirty="0"/>
          </a:p>
          <a:p>
            <a:r>
              <a:rPr lang="en-GB" dirty="0" err="1" smtClean="0"/>
              <a:t>Artesunate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dihydroartemisinin</a:t>
            </a:r>
            <a:r>
              <a:rPr lang="en-GB" dirty="0"/>
              <a:t> – 10 alpha </a:t>
            </a:r>
            <a:r>
              <a:rPr lang="en-GB" dirty="0" err="1"/>
              <a:t>hemisuccinate</a:t>
            </a:r>
            <a:r>
              <a:rPr lang="en-GB" dirty="0"/>
              <a:t>. Highly metabolized, </a:t>
            </a:r>
            <a:r>
              <a:rPr lang="en-GB" dirty="0" smtClean="0"/>
              <a:t>metabolite </a:t>
            </a:r>
            <a:r>
              <a:rPr lang="en-GB" dirty="0" err="1" smtClean="0"/>
              <a:t>dihydroartemisinin</a:t>
            </a:r>
            <a:r>
              <a:rPr lang="en-GB" dirty="0"/>
              <a:t>, accumulates in malaria infected RBCs. Half life 2 hrs. </a:t>
            </a:r>
            <a:r>
              <a:rPr lang="en-GB" dirty="0" smtClean="0"/>
              <a:t>Has </a:t>
            </a:r>
            <a:r>
              <a:rPr lang="en-GB" dirty="0"/>
              <a:t>high </a:t>
            </a:r>
            <a:r>
              <a:rPr lang="en-GB" dirty="0" smtClean="0"/>
              <a:t>therapeutic index</a:t>
            </a:r>
            <a:r>
              <a:rPr lang="en-GB" dirty="0"/>
              <a:t>. Has rapid </a:t>
            </a:r>
            <a:r>
              <a:rPr lang="en-GB" dirty="0" err="1"/>
              <a:t>parasited</a:t>
            </a:r>
            <a:r>
              <a:rPr lang="en-GB" dirty="0"/>
              <a:t> clearance, </a:t>
            </a:r>
            <a:r>
              <a:rPr lang="en-GB" dirty="0" err="1"/>
              <a:t>apyrexia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040" y="332656"/>
            <a:ext cx="7772400" cy="864096"/>
          </a:xfrm>
        </p:spPr>
        <p:txBody>
          <a:bodyPr/>
          <a:lstStyle/>
          <a:p>
            <a:r>
              <a:rPr lang="en-GB" sz="4000" b="1" dirty="0"/>
              <a:t>Clinical use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r>
              <a:rPr lang="en-GB" sz="2800" dirty="0"/>
              <a:t>A</a:t>
            </a:r>
            <a:r>
              <a:rPr lang="en-GB" sz="2800" dirty="0" smtClean="0"/>
              <a:t>cute </a:t>
            </a:r>
            <a:r>
              <a:rPr lang="en-GB" sz="2800" dirty="0"/>
              <a:t>attacks of malaria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O</a:t>
            </a:r>
            <a:r>
              <a:rPr lang="en-GB" sz="2800" dirty="0" smtClean="0"/>
              <a:t>ral</a:t>
            </a:r>
            <a:endParaRPr lang="en-GB" sz="2800" dirty="0"/>
          </a:p>
          <a:p>
            <a:pPr marL="914400" lvl="1" indent="-514350">
              <a:buFont typeface="Wingdings" pitchFamily="2" charset="2"/>
              <a:buChar char="ü"/>
            </a:pPr>
            <a:r>
              <a:rPr lang="en-GB" dirty="0" err="1"/>
              <a:t>A</a:t>
            </a:r>
            <a:r>
              <a:rPr lang="en-GB" dirty="0" err="1" smtClean="0"/>
              <a:t>rtesunate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arsumax</a:t>
            </a:r>
            <a:r>
              <a:rPr lang="en-GB" dirty="0"/>
              <a:t> , 50 mg tabs, 2 tabs mane, 2 tabs </a:t>
            </a:r>
            <a:r>
              <a:rPr lang="en-GB" dirty="0" err="1"/>
              <a:t>nocte</a:t>
            </a:r>
            <a:r>
              <a:rPr lang="en-GB" dirty="0"/>
              <a:t> then 1 tab </a:t>
            </a:r>
            <a:r>
              <a:rPr lang="en-GB" dirty="0" err="1"/>
              <a:t>bd</a:t>
            </a:r>
            <a:r>
              <a:rPr lang="en-GB" dirty="0"/>
              <a:t> for 5 </a:t>
            </a:r>
            <a:r>
              <a:rPr lang="en-GB" dirty="0" smtClean="0"/>
              <a:t>days. </a:t>
            </a:r>
            <a:r>
              <a:rPr lang="en-GB" dirty="0" err="1" smtClean="0"/>
              <a:t>Chilren</a:t>
            </a:r>
            <a:r>
              <a:rPr lang="en-GB" dirty="0" smtClean="0"/>
              <a:t> </a:t>
            </a:r>
            <a:r>
              <a:rPr lang="en-GB" dirty="0"/>
              <a:t>2mg/kg </a:t>
            </a:r>
            <a:r>
              <a:rPr lang="en-GB" dirty="0" err="1"/>
              <a:t>bd</a:t>
            </a:r>
            <a:r>
              <a:rPr lang="en-GB" dirty="0"/>
              <a:t> t3ehn 1 mg/kg </a:t>
            </a:r>
            <a:r>
              <a:rPr lang="en-GB" dirty="0" err="1"/>
              <a:t>bd</a:t>
            </a:r>
            <a:r>
              <a:rPr lang="en-GB" dirty="0"/>
              <a:t> for 5 days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GB" dirty="0" err="1"/>
              <a:t>C</a:t>
            </a:r>
            <a:r>
              <a:rPr lang="en-GB" dirty="0" err="1" smtClean="0"/>
              <a:t>otecxin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dihydroartemisinin</a:t>
            </a:r>
            <a:r>
              <a:rPr lang="en-GB" dirty="0"/>
              <a:t> ) - 120 mg stat then 60mg od for 6 days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GB" dirty="0" err="1"/>
              <a:t>A</a:t>
            </a:r>
            <a:r>
              <a:rPr lang="en-GB" dirty="0" err="1" smtClean="0"/>
              <a:t>rtenum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artemether</a:t>
            </a:r>
            <a:r>
              <a:rPr lang="en-GB" dirty="0"/>
              <a:t>) – 300mg stat then 100mg od for 4 days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Parenteral </a:t>
            </a:r>
            <a:r>
              <a:rPr lang="en-GB" sz="2800" dirty="0"/>
              <a:t>prep – </a:t>
            </a:r>
            <a:r>
              <a:rPr lang="en-GB" sz="2800" dirty="0" err="1"/>
              <a:t>paluther</a:t>
            </a:r>
            <a:r>
              <a:rPr lang="en-GB" sz="2800" dirty="0"/>
              <a:t> (</a:t>
            </a:r>
            <a:r>
              <a:rPr lang="en-GB" sz="2800" dirty="0" err="1"/>
              <a:t>artemether</a:t>
            </a:r>
            <a:r>
              <a:rPr lang="en-GB" sz="2800" dirty="0"/>
              <a:t>) – 80 mg vial. Dose 80 mg </a:t>
            </a:r>
            <a:r>
              <a:rPr lang="en-GB" sz="2800" dirty="0" err="1"/>
              <a:t>bd</a:t>
            </a:r>
            <a:r>
              <a:rPr lang="en-GB" sz="2800" dirty="0"/>
              <a:t> for 3 </a:t>
            </a:r>
            <a:r>
              <a:rPr lang="en-GB" sz="2800" dirty="0" smtClean="0"/>
              <a:t>days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Suppository </a:t>
            </a:r>
            <a:r>
              <a:rPr lang="en-GB" sz="2800" dirty="0"/>
              <a:t>form – </a:t>
            </a:r>
            <a:r>
              <a:rPr lang="en-GB" sz="2800" dirty="0" err="1"/>
              <a:t>arteether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Adverse </a:t>
            </a:r>
            <a:r>
              <a:rPr lang="en-GB" b="1" dirty="0" smtClean="0"/>
              <a:t>effects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ew </a:t>
            </a:r>
            <a:r>
              <a:rPr lang="en-GB" dirty="0"/>
              <a:t>and rare</a:t>
            </a:r>
          </a:p>
          <a:p>
            <a:r>
              <a:rPr lang="en-GB" dirty="0"/>
              <a:t>B</a:t>
            </a:r>
            <a:r>
              <a:rPr lang="en-GB" dirty="0" smtClean="0"/>
              <a:t>one </a:t>
            </a:r>
            <a:r>
              <a:rPr lang="en-GB" dirty="0"/>
              <a:t>marrow depression in animals</a:t>
            </a:r>
          </a:p>
          <a:p>
            <a:r>
              <a:rPr lang="en-GB" dirty="0"/>
              <a:t>R</a:t>
            </a:r>
            <a:r>
              <a:rPr lang="en-GB" dirty="0" smtClean="0"/>
              <a:t>eticulocyte </a:t>
            </a:r>
            <a:r>
              <a:rPr lang="en-GB" dirty="0"/>
              <a:t>count reduction in humans</a:t>
            </a:r>
          </a:p>
          <a:p>
            <a:r>
              <a:rPr lang="en-GB" dirty="0" err="1"/>
              <a:t>E</a:t>
            </a:r>
            <a:r>
              <a:rPr lang="en-GB" dirty="0" err="1" smtClean="0"/>
              <a:t>mbryotoxicity</a:t>
            </a:r>
            <a:r>
              <a:rPr lang="en-GB" dirty="0" smtClean="0"/>
              <a:t> </a:t>
            </a:r>
            <a:r>
              <a:rPr lang="en-GB" dirty="0"/>
              <a:t>in rats and </a:t>
            </a:r>
            <a:r>
              <a:rPr lang="en-GB" dirty="0" smtClean="0"/>
              <a:t>mice</a:t>
            </a:r>
          </a:p>
          <a:p>
            <a:r>
              <a:rPr lang="de-DE" dirty="0" smtClean="0"/>
              <a:t>GIT- </a:t>
            </a:r>
            <a:r>
              <a:rPr lang="de-DE" dirty="0"/>
              <a:t>nausea, vomit and diarrhea.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362075"/>
          </a:xfrm>
        </p:spPr>
        <p:txBody>
          <a:bodyPr/>
          <a:lstStyle/>
          <a:p>
            <a:r>
              <a:rPr lang="en-GB" dirty="0"/>
              <a:t>QUINOLINE METHANOLS &amp; PHENANTHRENE METHANOLS</a:t>
            </a:r>
          </a:p>
        </p:txBody>
      </p:sp>
    </p:spTree>
    <p:extLst>
      <p:ext uri="{BB962C8B-B14F-4D97-AF65-F5344CB8AC3E}">
        <p14:creationId xmlns:p14="http://schemas.microsoft.com/office/powerpoint/2010/main" val="60230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772400" cy="1143000"/>
          </a:xfrm>
        </p:spPr>
        <p:txBody>
          <a:bodyPr/>
          <a:lstStyle/>
          <a:p>
            <a:pPr algn="l"/>
            <a:r>
              <a:rPr lang="en-GB" b="1" dirty="0" smtClean="0"/>
              <a:t>QUINOLINE METHANOLS</a:t>
            </a:r>
            <a:br>
              <a:rPr lang="en-GB" b="1" dirty="0" smtClean="0"/>
            </a:br>
            <a:r>
              <a:rPr lang="en-GB" b="1" i="1" dirty="0" err="1"/>
              <a:t>Mefloquine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906488"/>
            <a:ext cx="8640960" cy="4474840"/>
          </a:xfrm>
        </p:spPr>
        <p:txBody>
          <a:bodyPr/>
          <a:lstStyle/>
          <a:p>
            <a:r>
              <a:rPr lang="en-GB" dirty="0"/>
              <a:t>Synthetic 4-quinoline methanol chemically related to quinine</a:t>
            </a:r>
          </a:p>
          <a:p>
            <a:pPr marL="0" indent="0">
              <a:buNone/>
            </a:pPr>
            <a:r>
              <a:rPr lang="en-GB" b="1" u="sng" dirty="0"/>
              <a:t>Pharmacokinetics</a:t>
            </a:r>
          </a:p>
          <a:p>
            <a:r>
              <a:rPr lang="en-GB" dirty="0"/>
              <a:t>G</a:t>
            </a:r>
            <a:r>
              <a:rPr lang="en-GB" dirty="0" smtClean="0"/>
              <a:t>iven </a:t>
            </a:r>
            <a:r>
              <a:rPr lang="en-GB" dirty="0"/>
              <a:t>orally because severe local irritation occurs with parenteral use</a:t>
            </a:r>
          </a:p>
          <a:p>
            <a:r>
              <a:rPr lang="en-GB" dirty="0"/>
              <a:t>Well absorbed; absorption enhanced </a:t>
            </a:r>
            <a:r>
              <a:rPr lang="en-GB" dirty="0" smtClean="0"/>
              <a:t>by </a:t>
            </a:r>
            <a:r>
              <a:rPr lang="en-GB" dirty="0"/>
              <a:t>presence of food </a:t>
            </a:r>
            <a:r>
              <a:rPr lang="en-GB" dirty="0" smtClean="0"/>
              <a:t>due to extensive </a:t>
            </a:r>
            <a:r>
              <a:rPr lang="en-GB" dirty="0" err="1"/>
              <a:t>enterogastric</a:t>
            </a:r>
            <a:r>
              <a:rPr lang="en-GB" dirty="0"/>
              <a:t> and </a:t>
            </a:r>
            <a:r>
              <a:rPr lang="en-GB" dirty="0" err="1" smtClean="0"/>
              <a:t>enterohepatic</a:t>
            </a:r>
            <a:r>
              <a:rPr lang="en-GB" dirty="0"/>
              <a:t> </a:t>
            </a:r>
            <a:r>
              <a:rPr lang="en-GB" dirty="0" smtClean="0"/>
              <a:t>circulation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Plasma levels rise in a biphasic manner, with peak levels ~18 </a:t>
            </a:r>
            <a:r>
              <a:rPr lang="en-GB" dirty="0" err="1"/>
              <a:t>hrs</a:t>
            </a:r>
            <a:endParaRPr lang="en-GB" dirty="0"/>
          </a:p>
          <a:p>
            <a:r>
              <a:rPr lang="en-GB" dirty="0" smtClean="0"/>
              <a:t>~</a:t>
            </a:r>
            <a:r>
              <a:rPr lang="en-GB" dirty="0"/>
              <a:t>98% protein bound, extensively distributed and eliminated slowly, allowing a single dose treatment regimen</a:t>
            </a:r>
          </a:p>
          <a:p>
            <a:r>
              <a:rPr lang="en-GB" dirty="0"/>
              <a:t>Terminal elimination half life is 20 days therefore can be used in weekly dosing for chemoprophylaxis</a:t>
            </a:r>
          </a:p>
          <a:p>
            <a:r>
              <a:rPr lang="en-GB" dirty="0"/>
              <a:t>With weekly dosing, steady state is reached over a number of weeks. This can be shortened to 4 days by beginning a </a:t>
            </a:r>
            <a:r>
              <a:rPr lang="en-GB" dirty="0" smtClean="0"/>
              <a:t>course of </a:t>
            </a:r>
            <a:r>
              <a:rPr lang="en-GB" dirty="0"/>
              <a:t>3 consecutive 250mg doses </a:t>
            </a:r>
            <a:r>
              <a:rPr lang="en-GB" dirty="0" smtClean="0"/>
              <a:t>daily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Biotransformation is not well characterized but it is known that several metabolites are formed</a:t>
            </a:r>
          </a:p>
          <a:p>
            <a:r>
              <a:rPr lang="en-GB" dirty="0" smtClean="0"/>
              <a:t>Plasma </a:t>
            </a:r>
            <a:r>
              <a:rPr lang="en-GB" dirty="0"/>
              <a:t>levels of Mefloquine-4-carboxylic acid are more than those of </a:t>
            </a:r>
            <a:r>
              <a:rPr lang="en-GB" dirty="0" err="1"/>
              <a:t>Mefloquine</a:t>
            </a:r>
            <a:r>
              <a:rPr lang="en-GB" dirty="0"/>
              <a:t> and they decline at the same rate</a:t>
            </a:r>
          </a:p>
          <a:p>
            <a:r>
              <a:rPr lang="en-GB" dirty="0"/>
              <a:t>Excretion mainly </a:t>
            </a:r>
            <a:r>
              <a:rPr lang="en-GB" dirty="0" err="1"/>
              <a:t>fecal</a:t>
            </a:r>
            <a:endParaRPr lang="en-GB" dirty="0"/>
          </a:p>
          <a:p>
            <a:r>
              <a:rPr lang="en-GB" dirty="0"/>
              <a:t>~10% </a:t>
            </a:r>
            <a:r>
              <a:rPr lang="en-GB" dirty="0" err="1"/>
              <a:t>Mefloquine</a:t>
            </a:r>
            <a:r>
              <a:rPr lang="en-GB" dirty="0"/>
              <a:t> appears unchanged in urine</a:t>
            </a:r>
          </a:p>
          <a:p>
            <a:r>
              <a:rPr lang="en-GB" dirty="0" err="1"/>
              <a:t>Mefloquine</a:t>
            </a:r>
            <a:r>
              <a:rPr lang="en-GB" dirty="0"/>
              <a:t> can be detected in blood for months after completion of </a:t>
            </a:r>
            <a:r>
              <a:rPr lang="en-GB" dirty="0" smtClean="0"/>
              <a:t>therapy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143000"/>
          </a:xfrm>
        </p:spPr>
        <p:txBody>
          <a:bodyPr/>
          <a:lstStyle/>
          <a:p>
            <a:r>
              <a:rPr lang="en-GB" dirty="0"/>
              <a:t>Antimalarial </a:t>
            </a:r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040560"/>
          </a:xfrm>
        </p:spPr>
        <p:txBody>
          <a:bodyPr/>
          <a:lstStyle/>
          <a:p>
            <a:r>
              <a:rPr lang="en-GB" dirty="0" smtClean="0"/>
              <a:t>Highly </a:t>
            </a:r>
            <a:r>
              <a:rPr lang="en-GB" dirty="0"/>
              <a:t>effective blood </a:t>
            </a:r>
            <a:r>
              <a:rPr lang="en-GB" dirty="0" err="1"/>
              <a:t>schizonticide</a:t>
            </a:r>
            <a:r>
              <a:rPr lang="en-GB" dirty="0"/>
              <a:t> against Plasmodium falciparum and Plasmodium </a:t>
            </a:r>
            <a:r>
              <a:rPr lang="en-GB" dirty="0" err="1"/>
              <a:t>vivax</a:t>
            </a:r>
            <a:endParaRPr lang="en-GB" dirty="0"/>
          </a:p>
          <a:p>
            <a:r>
              <a:rPr lang="en-GB" dirty="0"/>
              <a:t>Inactive against early hepatic stages or mature gametocytes of P. falciparum or latent tissue forms of P. </a:t>
            </a:r>
            <a:r>
              <a:rPr lang="en-GB" dirty="0" err="1"/>
              <a:t>vivax</a:t>
            </a:r>
            <a:endParaRPr lang="en-GB" dirty="0"/>
          </a:p>
          <a:p>
            <a:r>
              <a:rPr lang="en-GB" dirty="0"/>
              <a:t>May have some </a:t>
            </a:r>
            <a:r>
              <a:rPr lang="en-GB" dirty="0" err="1"/>
              <a:t>sporonticidal</a:t>
            </a:r>
            <a:r>
              <a:rPr lang="en-GB" dirty="0"/>
              <a:t> activity but is not used clinically for this purpose</a:t>
            </a:r>
          </a:p>
          <a:p>
            <a:r>
              <a:rPr lang="en-GB" dirty="0"/>
              <a:t>Mechanism of action is unknown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Four </a:t>
            </a:r>
            <a:r>
              <a:rPr lang="en-GB" dirty="0"/>
              <a:t>species of plasmodium:</a:t>
            </a:r>
          </a:p>
          <a:p>
            <a:pPr lvl="1"/>
            <a:r>
              <a:rPr lang="en-GB" dirty="0" smtClean="0"/>
              <a:t>p</a:t>
            </a:r>
            <a:r>
              <a:rPr lang="en-GB" dirty="0"/>
              <a:t>. falciparum</a:t>
            </a:r>
          </a:p>
          <a:p>
            <a:pPr lvl="1"/>
            <a:r>
              <a:rPr lang="en-GB" dirty="0" smtClean="0"/>
              <a:t>p</a:t>
            </a:r>
            <a:r>
              <a:rPr lang="en-GB" dirty="0"/>
              <a:t>. </a:t>
            </a:r>
            <a:r>
              <a:rPr lang="en-GB" dirty="0" err="1"/>
              <a:t>vivax</a:t>
            </a:r>
            <a:endParaRPr lang="en-GB" dirty="0"/>
          </a:p>
          <a:p>
            <a:pPr lvl="1"/>
            <a:r>
              <a:rPr lang="en-GB" dirty="0" smtClean="0"/>
              <a:t>p</a:t>
            </a:r>
            <a:r>
              <a:rPr lang="en-GB" dirty="0"/>
              <a:t>. </a:t>
            </a:r>
            <a:r>
              <a:rPr lang="en-GB" dirty="0" err="1"/>
              <a:t>ovale</a:t>
            </a:r>
            <a:endParaRPr lang="en-GB" dirty="0"/>
          </a:p>
          <a:p>
            <a:pPr lvl="1"/>
            <a:r>
              <a:rPr lang="en-GB" dirty="0" smtClean="0"/>
              <a:t>p</a:t>
            </a:r>
            <a:r>
              <a:rPr lang="en-GB" dirty="0"/>
              <a:t>. </a:t>
            </a:r>
            <a:r>
              <a:rPr lang="en-GB" dirty="0" err="1"/>
              <a:t>malariae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most serious complications and deaths by p. falciparum</a:t>
            </a:r>
          </a:p>
          <a:p>
            <a:r>
              <a:rPr lang="en-GB" dirty="0" smtClean="0"/>
              <a:t>Nyanza </a:t>
            </a:r>
            <a:r>
              <a:rPr lang="en-GB" dirty="0"/>
              <a:t>(</a:t>
            </a:r>
            <a:r>
              <a:rPr lang="en-GB" dirty="0" err="1"/>
              <a:t>seme</a:t>
            </a:r>
            <a:r>
              <a:rPr lang="en-GB" dirty="0"/>
              <a:t>) and </a:t>
            </a:r>
            <a:r>
              <a:rPr lang="en-GB" dirty="0" err="1"/>
              <a:t>Kilifi</a:t>
            </a:r>
            <a:r>
              <a:rPr lang="en-GB" dirty="0"/>
              <a:t>- all the 4 species</a:t>
            </a:r>
          </a:p>
        </p:txBody>
      </p:sp>
    </p:spTree>
    <p:extLst>
      <p:ext uri="{BB962C8B-B14F-4D97-AF65-F5344CB8AC3E}">
        <p14:creationId xmlns:p14="http://schemas.microsoft.com/office/powerpoint/2010/main" val="3025314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Resistance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Appears </a:t>
            </a:r>
            <a:r>
              <a:rPr lang="en-GB" dirty="0"/>
              <a:t>uncommonly except in regions of SE Asia with high multidrug resistance falciparum malaria</a:t>
            </a:r>
          </a:p>
          <a:p>
            <a:r>
              <a:rPr lang="en-GB" dirty="0"/>
              <a:t>Appears to be associated with resistance to Quinine and </a:t>
            </a:r>
            <a:r>
              <a:rPr lang="en-GB" dirty="0" err="1"/>
              <a:t>Halofantrine</a:t>
            </a:r>
            <a:r>
              <a:rPr lang="en-GB" dirty="0"/>
              <a:t> but not </a:t>
            </a:r>
            <a:r>
              <a:rPr lang="en-GB" dirty="0" err="1"/>
              <a:t>Chloroquine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720080"/>
          </a:xfrm>
        </p:spPr>
        <p:txBody>
          <a:bodyPr/>
          <a:lstStyle/>
          <a:p>
            <a:r>
              <a:rPr lang="en-GB" b="1" dirty="0"/>
              <a:t>Clinical uses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A. Chemoprophylaxis</a:t>
            </a:r>
          </a:p>
          <a:p>
            <a:r>
              <a:rPr lang="en-GB" sz="2800" dirty="0"/>
              <a:t>Against most strains of </a:t>
            </a:r>
            <a:r>
              <a:rPr lang="en-GB" sz="2800" dirty="0" err="1"/>
              <a:t>P.falciparum</a:t>
            </a:r>
            <a:r>
              <a:rPr lang="en-GB" sz="2800" dirty="0"/>
              <a:t> and all other species of malaria</a:t>
            </a:r>
          </a:p>
          <a:p>
            <a:r>
              <a:rPr lang="en-GB" sz="2800" dirty="0"/>
              <a:t>Agent for non-immune </a:t>
            </a:r>
            <a:r>
              <a:rPr lang="en-GB" sz="2800" dirty="0" err="1"/>
              <a:t>travelers</a:t>
            </a:r>
            <a:r>
              <a:rPr lang="en-GB" sz="2800" dirty="0"/>
              <a:t> who stay for short periods in areas where infections are endemic</a:t>
            </a:r>
          </a:p>
          <a:p>
            <a:r>
              <a:rPr lang="en-GB" sz="2800" dirty="0"/>
              <a:t>Recommended by the CDC for chemoprophylaxis in all malaria endemic areas except those with no </a:t>
            </a:r>
            <a:r>
              <a:rPr lang="en-GB" sz="2800" dirty="0" err="1"/>
              <a:t>Chloroquine</a:t>
            </a:r>
            <a:r>
              <a:rPr lang="en-GB" sz="2800" dirty="0"/>
              <a:t> </a:t>
            </a:r>
            <a:r>
              <a:rPr lang="en-GB" sz="2800" dirty="0" smtClean="0"/>
              <a:t>resistance (where </a:t>
            </a:r>
            <a:r>
              <a:rPr lang="en-GB" sz="2800" dirty="0" err="1"/>
              <a:t>Chloroquine</a:t>
            </a:r>
            <a:r>
              <a:rPr lang="en-GB" sz="2800" dirty="0"/>
              <a:t> is preferred) and some rural areas of SE Asia with high prevalence of resistance</a:t>
            </a:r>
          </a:p>
          <a:p>
            <a:r>
              <a:rPr lang="en-GB" sz="2800" dirty="0"/>
              <a:t>Eradication of P. </a:t>
            </a:r>
            <a:r>
              <a:rPr lang="en-GB" sz="2800" dirty="0" err="1"/>
              <a:t>vivax</a:t>
            </a:r>
            <a:r>
              <a:rPr lang="en-GB" sz="2800" dirty="0"/>
              <a:t> and P. </a:t>
            </a:r>
            <a:r>
              <a:rPr lang="en-GB" sz="2800" dirty="0" err="1"/>
              <a:t>ovale</a:t>
            </a:r>
            <a:r>
              <a:rPr lang="en-GB" sz="2800" dirty="0"/>
              <a:t> requires a course of </a:t>
            </a:r>
            <a:r>
              <a:rPr lang="en-GB" sz="2800" dirty="0" err="1"/>
              <a:t>Primoquine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B. Treatment of malaria</a:t>
            </a:r>
          </a:p>
          <a:p>
            <a:r>
              <a:rPr lang="en-GB" dirty="0"/>
              <a:t>Effective for falciparum malaria</a:t>
            </a:r>
          </a:p>
          <a:p>
            <a:r>
              <a:rPr lang="en-GB" dirty="0"/>
              <a:t>Not appropriate for severe, complicated malaria because Quinine and Quinidine are more rapidly effective and have </a:t>
            </a:r>
            <a:r>
              <a:rPr lang="en-GB" dirty="0" smtClean="0"/>
              <a:t>less resistance</a:t>
            </a:r>
            <a:endParaRPr lang="en-GB" dirty="0"/>
          </a:p>
          <a:p>
            <a:r>
              <a:rPr lang="en-GB" dirty="0"/>
              <a:t>Preserved for prevention and treatment of malaria because of resistant falciparum and </a:t>
            </a:r>
            <a:r>
              <a:rPr lang="en-GB" dirty="0" err="1"/>
              <a:t>vivax</a:t>
            </a:r>
            <a:r>
              <a:rPr lang="en-GB" dirty="0"/>
              <a:t> species</a:t>
            </a:r>
          </a:p>
          <a:p>
            <a:r>
              <a:rPr lang="en-GB" dirty="0"/>
              <a:t>For resistant P. falciparum, </a:t>
            </a:r>
            <a:r>
              <a:rPr lang="en-GB" dirty="0" err="1"/>
              <a:t>Mefloquine</a:t>
            </a:r>
            <a:r>
              <a:rPr lang="en-GB" dirty="0"/>
              <a:t> is more effective in combination with an </a:t>
            </a:r>
            <a:r>
              <a:rPr lang="en-GB" dirty="0" err="1"/>
              <a:t>artemisinin</a:t>
            </a:r>
            <a:r>
              <a:rPr lang="en-GB" dirty="0"/>
              <a:t> compound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Adverse </a:t>
            </a:r>
            <a:r>
              <a:rPr lang="en-GB" b="1" dirty="0" smtClean="0"/>
              <a:t>effects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062664" cy="4539208"/>
          </a:xfrm>
        </p:spPr>
        <p:txBody>
          <a:bodyPr/>
          <a:lstStyle/>
          <a:p>
            <a:r>
              <a:rPr lang="en-GB" dirty="0" smtClean="0"/>
              <a:t>Weekly </a:t>
            </a:r>
            <a:r>
              <a:rPr lang="en-GB" dirty="0"/>
              <a:t>dosing for chemoprophylaxis; mild to moderate toxicities- </a:t>
            </a:r>
            <a:r>
              <a:rPr lang="en-GB" dirty="0" err="1"/>
              <a:t>dysphoria</a:t>
            </a:r>
            <a:r>
              <a:rPr lang="en-GB" dirty="0"/>
              <a:t>, dizziness, vomiting, headache, sleep </a:t>
            </a:r>
            <a:r>
              <a:rPr lang="en-GB" dirty="0" smtClean="0"/>
              <a:t>and </a:t>
            </a:r>
            <a:r>
              <a:rPr lang="en-GB" dirty="0" err="1" smtClean="0"/>
              <a:t>behavioral</a:t>
            </a:r>
            <a:r>
              <a:rPr lang="en-GB" dirty="0" smtClean="0"/>
              <a:t> </a:t>
            </a:r>
            <a:r>
              <a:rPr lang="en-GB" dirty="0"/>
              <a:t>disturbances, </a:t>
            </a:r>
            <a:r>
              <a:rPr lang="en-GB" dirty="0" err="1"/>
              <a:t>epigastric</a:t>
            </a:r>
            <a:r>
              <a:rPr lang="en-GB" dirty="0"/>
              <a:t> pain, </a:t>
            </a:r>
            <a:r>
              <a:rPr lang="en-GB" dirty="0" err="1"/>
              <a:t>diarrhea</a:t>
            </a:r>
            <a:r>
              <a:rPr lang="en-GB" dirty="0"/>
              <a:t>, rash and abdominal pain</a:t>
            </a:r>
          </a:p>
          <a:p>
            <a:r>
              <a:rPr lang="en-GB" dirty="0"/>
              <a:t>Neuropsychiatric toxicities e.g. seizures have been reported</a:t>
            </a:r>
          </a:p>
          <a:p>
            <a:r>
              <a:rPr lang="en-GB" dirty="0" err="1"/>
              <a:t>Leukocytosis</a:t>
            </a:r>
            <a:r>
              <a:rPr lang="en-GB" dirty="0"/>
              <a:t>, thrombocytopenia and aminotransferase elevations have been </a:t>
            </a:r>
            <a:r>
              <a:rPr lang="en-GB" dirty="0" smtClean="0"/>
              <a:t>reported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00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9073008" cy="6480720"/>
          </a:xfrm>
        </p:spPr>
        <p:txBody>
          <a:bodyPr/>
          <a:lstStyle/>
          <a:p>
            <a:r>
              <a:rPr lang="en-GB" sz="2800" dirty="0"/>
              <a:t>These adverse effects are more common with higher doses used for treatment. Reduced by splitting administration of the drug into 2 doses separated by 6-8 hrs. Incidence of neuropsychiatric symptoms is 10 times more common than in </a:t>
            </a:r>
            <a:r>
              <a:rPr lang="en-GB" sz="2800" dirty="0" smtClean="0"/>
              <a:t>weekly dosing</a:t>
            </a:r>
            <a:r>
              <a:rPr lang="en-GB" sz="2800" dirty="0"/>
              <a:t>, with varying </a:t>
            </a:r>
            <a:r>
              <a:rPr lang="en-GB" sz="2800" dirty="0" smtClean="0"/>
              <a:t>frequency</a:t>
            </a:r>
          </a:p>
          <a:p>
            <a:r>
              <a:rPr lang="en-GB" sz="2800" dirty="0"/>
              <a:t>Effects manifest after the first to third doses and reduce with continued treatment</a:t>
            </a:r>
          </a:p>
          <a:p>
            <a:r>
              <a:rPr lang="en-GB" sz="2800" dirty="0"/>
              <a:t>Serious neuropsychiatric toxicities (depression, disabling vertigo, decreased sensorium, acute psychosis, seizures) </a:t>
            </a:r>
            <a:r>
              <a:rPr lang="en-GB" sz="2800" dirty="0" smtClean="0"/>
              <a:t>reported in </a:t>
            </a:r>
            <a:r>
              <a:rPr lang="en-GB" sz="2800" dirty="0"/>
              <a:t>1 in 1000 treatments but may be more common</a:t>
            </a:r>
          </a:p>
          <a:p>
            <a:r>
              <a:rPr lang="en-GB" sz="2800" dirty="0"/>
              <a:t>Reversible on drug discontinuation</a:t>
            </a:r>
          </a:p>
          <a:p>
            <a:r>
              <a:rPr lang="en-GB" sz="2800" dirty="0"/>
              <a:t>Rarely, altered cardiac conduction, arrhythmias, </a:t>
            </a:r>
            <a:r>
              <a:rPr lang="en-GB" sz="2800" dirty="0" err="1"/>
              <a:t>bradycardia</a:t>
            </a:r>
            <a:r>
              <a:rPr lang="en-GB" sz="2800" dirty="0"/>
              <a:t> have been </a:t>
            </a:r>
            <a:r>
              <a:rPr lang="en-GB" sz="2800" dirty="0" smtClean="0"/>
              <a:t>reported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Contraindications &amp; </a:t>
            </a:r>
            <a:r>
              <a:rPr lang="en-GB" dirty="0" smtClean="0"/>
              <a:t>cautions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Contraindicated </a:t>
            </a:r>
            <a:r>
              <a:rPr lang="en-GB" dirty="0"/>
              <a:t>if there is a history of epilepsy, cardiac conduction defects, psychiatric disorders or sensitivity to </a:t>
            </a:r>
            <a:r>
              <a:rPr lang="en-GB" dirty="0" err="1" smtClean="0"/>
              <a:t>quinoline</a:t>
            </a:r>
            <a:r>
              <a:rPr lang="en-GB" dirty="0"/>
              <a:t> </a:t>
            </a:r>
            <a:r>
              <a:rPr lang="en-GB" dirty="0" err="1" smtClean="0"/>
              <a:t>antimalarials</a:t>
            </a:r>
            <a:r>
              <a:rPr lang="en-GB" dirty="0" smtClean="0"/>
              <a:t> </a:t>
            </a:r>
            <a:r>
              <a:rPr lang="en-GB" dirty="0"/>
              <a:t>(Quinine, Quinidine, </a:t>
            </a:r>
            <a:r>
              <a:rPr lang="en-GB" dirty="0" err="1"/>
              <a:t>Halofantrine</a:t>
            </a:r>
            <a:r>
              <a:rPr lang="en-GB" dirty="0"/>
              <a:t> and </a:t>
            </a:r>
            <a:r>
              <a:rPr lang="en-GB" dirty="0" err="1"/>
              <a:t>Chloroquine</a:t>
            </a:r>
            <a:r>
              <a:rPr lang="en-GB" dirty="0"/>
              <a:t>)</a:t>
            </a:r>
          </a:p>
          <a:p>
            <a:r>
              <a:rPr lang="en-GB" dirty="0"/>
              <a:t>Should not be administered with Quinine, Quinidine and </a:t>
            </a:r>
            <a:r>
              <a:rPr lang="en-GB" dirty="0" err="1"/>
              <a:t>Halofantrine</a:t>
            </a:r>
            <a:r>
              <a:rPr lang="en-GB" dirty="0"/>
              <a:t> and caution should be taken if Quinine or Quinidine </a:t>
            </a:r>
            <a:r>
              <a:rPr lang="en-GB" dirty="0" smtClean="0"/>
              <a:t>is used </a:t>
            </a:r>
            <a:r>
              <a:rPr lang="en-GB" dirty="0"/>
              <a:t>after </a:t>
            </a:r>
            <a:r>
              <a:rPr lang="en-GB" dirty="0" err="1"/>
              <a:t>Mefloquine</a:t>
            </a:r>
            <a:r>
              <a:rPr lang="en-GB" dirty="0"/>
              <a:t> </a:t>
            </a:r>
            <a:r>
              <a:rPr lang="en-GB" dirty="0" smtClean="0"/>
              <a:t>prophylaxis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Caution with drugs that disturb cardiac conduction</a:t>
            </a:r>
          </a:p>
          <a:p>
            <a:r>
              <a:rPr lang="en-GB" dirty="0"/>
              <a:t>Theoretical risks should be balanced with the risk of falciparum malaria</a:t>
            </a:r>
          </a:p>
          <a:p>
            <a:r>
              <a:rPr lang="en-GB" dirty="0" err="1"/>
              <a:t>Mefloquine</a:t>
            </a:r>
            <a:r>
              <a:rPr lang="en-GB" dirty="0"/>
              <a:t> is safe in young children</a:t>
            </a:r>
          </a:p>
          <a:p>
            <a:r>
              <a:rPr lang="en-GB" dirty="0"/>
              <a:t>Safe throughout pregnancy but experience in the 1st trimester is limited</a:t>
            </a:r>
          </a:p>
          <a:p>
            <a:r>
              <a:rPr lang="en-GB" dirty="0"/>
              <a:t>Avoided in people requiring fine motor skills such as pilots and drivers though this is controversial</a:t>
            </a:r>
          </a:p>
          <a:p>
            <a:r>
              <a:rPr lang="en-GB" dirty="0"/>
              <a:t>Prophylaxis should be discontinued if significant neuropsychiatric effects develop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7592"/>
            <a:ext cx="8784976" cy="947192"/>
          </a:xfrm>
        </p:spPr>
        <p:txBody>
          <a:bodyPr/>
          <a:lstStyle/>
          <a:p>
            <a:pPr algn="l"/>
            <a:r>
              <a:rPr lang="en-GB" b="1" dirty="0" smtClean="0"/>
              <a:t>PHENANTHRENE METHANOLS</a:t>
            </a:r>
            <a:br>
              <a:rPr lang="en-GB" b="1" dirty="0" smtClean="0"/>
            </a:br>
            <a:r>
              <a:rPr lang="en-GB" b="1" i="1" dirty="0" err="1"/>
              <a:t>Halofantrine</a:t>
            </a:r>
            <a:r>
              <a:rPr lang="en-GB" b="1" i="1" dirty="0"/>
              <a:t> hydrochloride (</a:t>
            </a:r>
            <a:r>
              <a:rPr lang="en-GB" b="1" i="1" dirty="0" err="1"/>
              <a:t>Halfan</a:t>
            </a:r>
            <a:r>
              <a:rPr lang="en-GB" b="1" i="1" dirty="0"/>
              <a:t>)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981200"/>
            <a:ext cx="8568952" cy="4114800"/>
          </a:xfrm>
        </p:spPr>
        <p:txBody>
          <a:bodyPr/>
          <a:lstStyle/>
          <a:p>
            <a:r>
              <a:rPr lang="en-GB" dirty="0"/>
              <a:t>Blood </a:t>
            </a:r>
            <a:r>
              <a:rPr lang="en-GB" dirty="0" err="1"/>
              <a:t>schizonticide</a:t>
            </a:r>
            <a:r>
              <a:rPr lang="en-GB" dirty="0"/>
              <a:t> similar to </a:t>
            </a:r>
            <a:r>
              <a:rPr lang="en-GB" dirty="0" err="1"/>
              <a:t>quinoline</a:t>
            </a:r>
            <a:r>
              <a:rPr lang="en-GB" dirty="0"/>
              <a:t> </a:t>
            </a:r>
            <a:r>
              <a:rPr lang="en-GB" dirty="0" err="1"/>
              <a:t>antimalarials</a:t>
            </a:r>
            <a:endParaRPr lang="en-GB" dirty="0"/>
          </a:p>
          <a:p>
            <a:r>
              <a:rPr lang="en-GB" dirty="0"/>
              <a:t>Effective against </a:t>
            </a:r>
            <a:r>
              <a:rPr lang="en-GB" dirty="0" err="1"/>
              <a:t>erythrocytic</a:t>
            </a:r>
            <a:r>
              <a:rPr lang="en-GB" dirty="0"/>
              <a:t> stages (but not </a:t>
            </a:r>
            <a:r>
              <a:rPr lang="en-GB" dirty="0" smtClean="0"/>
              <a:t>the others) of all four human malarial species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772400" cy="4114800"/>
          </a:xfrm>
        </p:spPr>
        <p:txBody>
          <a:bodyPr/>
          <a:lstStyle/>
          <a:p>
            <a:r>
              <a:rPr lang="en-GB" dirty="0" smtClean="0"/>
              <a:t>Oral absorption is variable and enhanced when taken with food</a:t>
            </a:r>
          </a:p>
          <a:p>
            <a:r>
              <a:rPr lang="en-GB" dirty="0" smtClean="0"/>
              <a:t>Because of toxicity, should not be taken with meals</a:t>
            </a:r>
          </a:p>
          <a:p>
            <a:r>
              <a:rPr lang="en-GB" dirty="0" smtClean="0"/>
              <a:t>Plasma level peak ~ 16 hours after dosing</a:t>
            </a:r>
          </a:p>
          <a:p>
            <a:r>
              <a:rPr lang="en-GB" dirty="0" smtClean="0"/>
              <a:t>Half life ~ 4 days</a:t>
            </a:r>
          </a:p>
          <a:p>
            <a:r>
              <a:rPr lang="en-GB" dirty="0" smtClean="0"/>
              <a:t>Excretion mainly in stool</a:t>
            </a:r>
          </a:p>
          <a:p>
            <a:r>
              <a:rPr lang="en-GB" dirty="0" smtClean="0"/>
              <a:t>Unknown mechanism of action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659160"/>
          </a:xfrm>
        </p:spPr>
        <p:txBody>
          <a:bodyPr/>
          <a:lstStyle/>
          <a:p>
            <a:r>
              <a:rPr lang="en-GB" b="1" dirty="0" smtClean="0"/>
              <a:t>Clinical use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472608"/>
          </a:xfrm>
        </p:spPr>
        <p:txBody>
          <a:bodyPr/>
          <a:lstStyle/>
          <a:p>
            <a:r>
              <a:rPr lang="en-GB" dirty="0" smtClean="0"/>
              <a:t>Rapidly </a:t>
            </a:r>
            <a:r>
              <a:rPr lang="en-GB" dirty="0"/>
              <a:t>effective against most </a:t>
            </a:r>
            <a:r>
              <a:rPr lang="en-GB" dirty="0" err="1"/>
              <a:t>Chloroquine</a:t>
            </a:r>
            <a:r>
              <a:rPr lang="en-GB" dirty="0"/>
              <a:t> resistant falciparum strains but use is limited by irregular absorption and </a:t>
            </a:r>
            <a:r>
              <a:rPr lang="en-GB" dirty="0" smtClean="0"/>
              <a:t>cardiac toxicity</a:t>
            </a:r>
            <a:endParaRPr lang="en-GB" dirty="0"/>
          </a:p>
          <a:p>
            <a:r>
              <a:rPr lang="en-GB" dirty="0"/>
              <a:t>Falciparum malaria: Orally, 3 doses 500mg each at 6 </a:t>
            </a:r>
            <a:r>
              <a:rPr lang="en-GB" dirty="0" err="1"/>
              <a:t>hr</a:t>
            </a:r>
            <a:r>
              <a:rPr lang="en-GB" dirty="0"/>
              <a:t> </a:t>
            </a:r>
            <a:r>
              <a:rPr lang="en-GB" dirty="0" smtClean="0"/>
              <a:t>intervals </a:t>
            </a:r>
          </a:p>
          <a:p>
            <a:pPr lvl="1"/>
            <a:r>
              <a:rPr lang="en-GB" dirty="0" smtClean="0"/>
              <a:t>Best </a:t>
            </a:r>
            <a:r>
              <a:rPr lang="en-GB" dirty="0"/>
              <a:t>repeated in 1 week in non-immune individuals</a:t>
            </a:r>
          </a:p>
          <a:p>
            <a:r>
              <a:rPr lang="en-GB" dirty="0"/>
              <a:t>Because of potentially lethal </a:t>
            </a:r>
            <a:r>
              <a:rPr lang="en-GB" dirty="0" err="1"/>
              <a:t>cardiotoxicity</a:t>
            </a:r>
            <a:r>
              <a:rPr lang="en-GB" dirty="0"/>
              <a:t> and erratic bioavailability, </a:t>
            </a:r>
            <a:r>
              <a:rPr lang="en-GB" dirty="0" err="1"/>
              <a:t>Halofantrine</a:t>
            </a:r>
            <a:r>
              <a:rPr lang="en-GB" dirty="0"/>
              <a:t> is not used for prophylaxis</a:t>
            </a:r>
          </a:p>
          <a:p>
            <a:r>
              <a:rPr lang="en-GB" dirty="0"/>
              <a:t>Cross resistance with </a:t>
            </a:r>
            <a:r>
              <a:rPr lang="en-GB" dirty="0" err="1"/>
              <a:t>Mefloquine</a:t>
            </a:r>
            <a:r>
              <a:rPr lang="en-GB" dirty="0"/>
              <a:t> may occur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3842"/>
            <a:ext cx="7772400" cy="1143000"/>
          </a:xfrm>
        </p:spPr>
        <p:txBody>
          <a:bodyPr/>
          <a:lstStyle/>
          <a:p>
            <a:r>
              <a:rPr lang="en-GB" b="1" i="1" dirty="0"/>
              <a:t>Life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544616"/>
          </a:xfrm>
        </p:spPr>
        <p:txBody>
          <a:bodyPr/>
          <a:lstStyle/>
          <a:p>
            <a:r>
              <a:rPr lang="en-GB" dirty="0" smtClean="0"/>
              <a:t>Vector </a:t>
            </a:r>
            <a:r>
              <a:rPr lang="en-GB" dirty="0"/>
              <a:t>– female anopheles mosquito</a:t>
            </a:r>
          </a:p>
          <a:p>
            <a:r>
              <a:rPr lang="en-GB" dirty="0"/>
              <a:t>F</a:t>
            </a:r>
            <a:r>
              <a:rPr lang="en-GB" dirty="0" smtClean="0"/>
              <a:t>emale </a:t>
            </a:r>
            <a:r>
              <a:rPr lang="en-GB" dirty="0"/>
              <a:t>requires </a:t>
            </a:r>
            <a:r>
              <a:rPr lang="en-GB" dirty="0" err="1"/>
              <a:t>heme</a:t>
            </a:r>
            <a:r>
              <a:rPr lang="en-GB" dirty="0"/>
              <a:t> (blood) for egg maturation- blood meal</a:t>
            </a:r>
          </a:p>
          <a:p>
            <a:r>
              <a:rPr lang="en-GB" dirty="0"/>
              <a:t>M</a:t>
            </a:r>
            <a:r>
              <a:rPr lang="en-GB" dirty="0" smtClean="0"/>
              <a:t>ale </a:t>
            </a:r>
            <a:r>
              <a:rPr lang="en-GB" dirty="0"/>
              <a:t>and female gametocytes are transferred into the blood and </a:t>
            </a:r>
            <a:r>
              <a:rPr lang="en-GB" dirty="0" err="1"/>
              <a:t>fertalization</a:t>
            </a:r>
            <a:r>
              <a:rPr lang="en-GB" dirty="0"/>
              <a:t> takes place in </a:t>
            </a:r>
            <a:r>
              <a:rPr lang="en-GB" dirty="0" smtClean="0"/>
              <a:t>the gut </a:t>
            </a:r>
            <a:r>
              <a:rPr lang="en-GB" dirty="0"/>
              <a:t>forming oocyte – </a:t>
            </a:r>
            <a:r>
              <a:rPr lang="en-GB" dirty="0" err="1"/>
              <a:t>ookinetes</a:t>
            </a:r>
            <a:r>
              <a:rPr lang="en-GB" dirty="0"/>
              <a:t> (tiny organisms) – </a:t>
            </a:r>
            <a:r>
              <a:rPr lang="en-GB" dirty="0" err="1"/>
              <a:t>sporozoites</a:t>
            </a:r>
            <a:r>
              <a:rPr lang="en-GB" dirty="0"/>
              <a:t> (in blood and swim to the liver</a:t>
            </a:r>
            <a:r>
              <a:rPr lang="en-GB" dirty="0" smtClean="0"/>
              <a:t>)- liver </a:t>
            </a:r>
            <a:r>
              <a:rPr lang="en-GB" dirty="0" err="1"/>
              <a:t>schizonts</a:t>
            </a:r>
            <a:r>
              <a:rPr lang="en-GB" dirty="0"/>
              <a:t> (reproduces by fusion); bursts are releases </a:t>
            </a:r>
            <a:r>
              <a:rPr lang="en-GB" dirty="0" err="1"/>
              <a:t>merozoites</a:t>
            </a:r>
            <a:r>
              <a:rPr lang="en-GB" dirty="0"/>
              <a:t>; some mature further </a:t>
            </a:r>
            <a:r>
              <a:rPr lang="en-GB" dirty="0" err="1" smtClean="0"/>
              <a:t>intomore</a:t>
            </a:r>
            <a:r>
              <a:rPr lang="en-GB" dirty="0" smtClean="0"/>
              <a:t> </a:t>
            </a:r>
            <a:r>
              <a:rPr lang="en-GB" dirty="0"/>
              <a:t>liver </a:t>
            </a:r>
            <a:r>
              <a:rPr lang="en-GB" dirty="0" err="1"/>
              <a:t>schizonts</a:t>
            </a:r>
            <a:r>
              <a:rPr lang="en-GB" dirty="0"/>
              <a:t>. Some </a:t>
            </a:r>
            <a:r>
              <a:rPr lang="en-GB" dirty="0" err="1"/>
              <a:t>merozoites</a:t>
            </a:r>
            <a:r>
              <a:rPr lang="en-GB" dirty="0"/>
              <a:t> mature into liver dormant forms called </a:t>
            </a:r>
            <a:r>
              <a:rPr lang="en-GB" dirty="0" err="1"/>
              <a:t>hypnozoites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280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Adverse </a:t>
            </a:r>
            <a:r>
              <a:rPr lang="en-GB" dirty="0" smtClean="0"/>
              <a:t>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824536"/>
          </a:xfrm>
        </p:spPr>
        <p:txBody>
          <a:bodyPr/>
          <a:lstStyle/>
          <a:p>
            <a:r>
              <a:rPr lang="en-GB" dirty="0" smtClean="0"/>
              <a:t>Generally well tolerated but: abdominal pain, </a:t>
            </a:r>
            <a:r>
              <a:rPr lang="en-GB" dirty="0" err="1" smtClean="0"/>
              <a:t>diarrhea</a:t>
            </a:r>
            <a:r>
              <a:rPr lang="en-GB" dirty="0" smtClean="0"/>
              <a:t>, cough, rash, headache, pruritus and elevated liver enzymes</a:t>
            </a:r>
          </a:p>
          <a:p>
            <a:r>
              <a:rPr lang="en-GB" dirty="0" smtClean="0"/>
              <a:t>The most important is altered cardiac function with dose related prolongation of QT &amp; PR intervals</a:t>
            </a:r>
          </a:p>
          <a:p>
            <a:r>
              <a:rPr lang="en-GB" dirty="0" smtClean="0"/>
              <a:t>This is seen with standard doses &amp; worsened by prior </a:t>
            </a:r>
            <a:r>
              <a:rPr lang="en-GB" dirty="0" err="1" smtClean="0"/>
              <a:t>Mefloquine</a:t>
            </a:r>
            <a:r>
              <a:rPr lang="en-GB" dirty="0" smtClean="0"/>
              <a:t> therapy</a:t>
            </a:r>
          </a:p>
          <a:p>
            <a:r>
              <a:rPr lang="en-GB" dirty="0" smtClean="0"/>
              <a:t>Rarely, dangerous arrhythmias &amp; deaths may occur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Contraindications &amp; </a:t>
            </a:r>
            <a:r>
              <a:rPr lang="en-GB" dirty="0" smtClean="0"/>
              <a:t>cautions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Patients </a:t>
            </a:r>
            <a:r>
              <a:rPr lang="en-GB" dirty="0"/>
              <a:t>with cardiac conduction defects</a:t>
            </a:r>
          </a:p>
          <a:p>
            <a:r>
              <a:rPr lang="en-GB" dirty="0"/>
              <a:t>Should not be used by patients who have recently taken </a:t>
            </a:r>
            <a:r>
              <a:rPr lang="en-GB" dirty="0" err="1"/>
              <a:t>Mefloquine</a:t>
            </a:r>
            <a:endParaRPr lang="en-GB" dirty="0"/>
          </a:p>
          <a:p>
            <a:r>
              <a:rPr lang="en-GB" dirty="0" err="1"/>
              <a:t>Embryotoxic</a:t>
            </a:r>
            <a:r>
              <a:rPr lang="en-GB" dirty="0"/>
              <a:t> in animal studies thus contraindicated in pregnancy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Lumefantrine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Aryl alcohol with structural similarities to </a:t>
            </a:r>
            <a:r>
              <a:rPr lang="en-GB" dirty="0" err="1"/>
              <a:t>Mefloquine</a:t>
            </a:r>
            <a:r>
              <a:rPr lang="en-GB" dirty="0"/>
              <a:t> and </a:t>
            </a:r>
            <a:r>
              <a:rPr lang="en-GB" dirty="0" err="1"/>
              <a:t>Halofantrine</a:t>
            </a:r>
            <a:endParaRPr lang="en-GB" dirty="0"/>
          </a:p>
          <a:p>
            <a:r>
              <a:rPr lang="en-GB" dirty="0"/>
              <a:t>Available as a fixed dose combination with </a:t>
            </a:r>
            <a:r>
              <a:rPr lang="en-GB" dirty="0" err="1"/>
              <a:t>artemether</a:t>
            </a:r>
            <a:r>
              <a:rPr lang="en-GB" dirty="0"/>
              <a:t> (</a:t>
            </a:r>
            <a:r>
              <a:rPr lang="en-GB" dirty="0" err="1"/>
              <a:t>Coartem</a:t>
            </a:r>
            <a:r>
              <a:rPr lang="en-GB" dirty="0"/>
              <a:t>, </a:t>
            </a:r>
            <a:r>
              <a:rPr lang="en-GB" dirty="0" err="1"/>
              <a:t>Coartesiane</a:t>
            </a:r>
            <a:r>
              <a:rPr lang="en-GB" dirty="0"/>
              <a:t>, </a:t>
            </a:r>
            <a:r>
              <a:rPr lang="en-GB" dirty="0" err="1"/>
              <a:t>Lumartem</a:t>
            </a:r>
            <a:r>
              <a:rPr lang="en-GB" dirty="0"/>
              <a:t>)</a:t>
            </a:r>
          </a:p>
          <a:p>
            <a:r>
              <a:rPr lang="en-GB" dirty="0"/>
              <a:t>Half life in combination is 4.5 hours</a:t>
            </a:r>
          </a:p>
          <a:p>
            <a:r>
              <a:rPr lang="en-GB" dirty="0"/>
              <a:t>Oral absorption is highly variable and improved with </a:t>
            </a:r>
            <a:r>
              <a:rPr lang="en-GB" dirty="0" smtClean="0"/>
              <a:t>food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1715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 err="1" smtClean="0"/>
              <a:t>Coartem</a:t>
            </a:r>
            <a:r>
              <a:rPr lang="en-GB" dirty="0" smtClean="0"/>
              <a:t> </a:t>
            </a:r>
            <a:r>
              <a:rPr lang="en-GB" dirty="0"/>
              <a:t>is highly effective for falciparum malaria but is expensive and requires BD dosing</a:t>
            </a:r>
          </a:p>
          <a:p>
            <a:r>
              <a:rPr lang="en-GB" dirty="0"/>
              <a:t>Because of reliable efficacy against falciparum malaria, it has been chosen as a first line treatment for malaria in </a:t>
            </a:r>
            <a:r>
              <a:rPr lang="en-GB" dirty="0" smtClean="0"/>
              <a:t>many African </a:t>
            </a:r>
            <a:r>
              <a:rPr lang="en-GB" dirty="0"/>
              <a:t>countries</a:t>
            </a:r>
          </a:p>
          <a:p>
            <a:r>
              <a:rPr lang="en-GB" dirty="0"/>
              <a:t>Does not cause cardiac toxicity as with </a:t>
            </a:r>
            <a:r>
              <a:rPr lang="en-GB" dirty="0" err="1"/>
              <a:t>Halofantrine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039" y="188640"/>
            <a:ext cx="8856984" cy="1143000"/>
          </a:xfrm>
        </p:spPr>
        <p:txBody>
          <a:bodyPr/>
          <a:lstStyle/>
          <a:p>
            <a:r>
              <a:rPr lang="en-GB" b="1" dirty="0"/>
              <a:t>QUININE / CINCHOMA ALKALOID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/>
          <a:lstStyle/>
          <a:p>
            <a:r>
              <a:rPr lang="en-GB" dirty="0"/>
              <a:t>Quinine is an alkaloid derived from </a:t>
            </a:r>
            <a:r>
              <a:rPr lang="en-GB" dirty="0" err="1"/>
              <a:t>cinchoma</a:t>
            </a:r>
            <a:r>
              <a:rPr lang="en-GB" dirty="0"/>
              <a:t> bark</a:t>
            </a:r>
          </a:p>
          <a:p>
            <a:r>
              <a:rPr lang="en-GB" dirty="0" smtClean="0"/>
              <a:t>Up </a:t>
            </a:r>
            <a:r>
              <a:rPr lang="en-GB" dirty="0"/>
              <a:t>until the development of </a:t>
            </a:r>
            <a:r>
              <a:rPr lang="en-GB" dirty="0" err="1"/>
              <a:t>chloroquine</a:t>
            </a:r>
            <a:r>
              <a:rPr lang="en-GB" dirty="0"/>
              <a:t>, quinine was the first line of drug in the </a:t>
            </a:r>
            <a:r>
              <a:rPr lang="en-GB" dirty="0" err="1"/>
              <a:t>rx</a:t>
            </a:r>
            <a:r>
              <a:rPr lang="en-GB" dirty="0"/>
              <a:t> of malaria.</a:t>
            </a:r>
          </a:p>
          <a:p>
            <a:r>
              <a:rPr lang="en-GB" dirty="0"/>
              <a:t>It is now taking its original place, since resistance has developed against </a:t>
            </a:r>
            <a:r>
              <a:rPr lang="en-GB" dirty="0" err="1"/>
              <a:t>chloroquine</a:t>
            </a:r>
            <a:r>
              <a:rPr lang="en-GB" dirty="0"/>
              <a:t>.</a:t>
            </a:r>
          </a:p>
          <a:p>
            <a:r>
              <a:rPr lang="en-GB" dirty="0" smtClean="0"/>
              <a:t>Quinine </a:t>
            </a:r>
            <a:r>
              <a:rPr lang="en-GB" dirty="0"/>
              <a:t>is a potent blood </a:t>
            </a:r>
            <a:r>
              <a:rPr lang="en-GB" dirty="0" err="1"/>
              <a:t>schizonticidal</a:t>
            </a:r>
            <a:r>
              <a:rPr lang="en-GB" dirty="0"/>
              <a:t> drug against the four plasmodia spp.</a:t>
            </a:r>
          </a:p>
          <a:p>
            <a:r>
              <a:rPr lang="en-GB" dirty="0" smtClean="0"/>
              <a:t>It </a:t>
            </a:r>
            <a:r>
              <a:rPr lang="en-GB" dirty="0"/>
              <a:t>is an </a:t>
            </a:r>
            <a:r>
              <a:rPr lang="en-GB" dirty="0" err="1"/>
              <a:t>erthrocytic</a:t>
            </a:r>
            <a:r>
              <a:rPr lang="en-GB" dirty="0"/>
              <a:t> drug and has no effects on the </a:t>
            </a:r>
            <a:r>
              <a:rPr lang="en-GB" dirty="0" err="1"/>
              <a:t>exorythrocytic</a:t>
            </a:r>
            <a:r>
              <a:rPr lang="en-GB" dirty="0"/>
              <a:t> phase or the </a:t>
            </a:r>
            <a:r>
              <a:rPr lang="en-GB" dirty="0" err="1" smtClean="0"/>
              <a:t>gaemtocytic</a:t>
            </a:r>
            <a:r>
              <a:rPr lang="en-GB" dirty="0" smtClean="0"/>
              <a:t> phase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en-GB" dirty="0"/>
              <a:t>Mechanism of </a:t>
            </a:r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auses </a:t>
            </a:r>
            <a:r>
              <a:rPr lang="en-GB" dirty="0"/>
              <a:t>cytotoxicity of the parasite by inhibiting </a:t>
            </a:r>
            <a:r>
              <a:rPr lang="en-GB" dirty="0" err="1"/>
              <a:t>plasmodial</a:t>
            </a:r>
            <a:r>
              <a:rPr lang="en-GB" dirty="0"/>
              <a:t> </a:t>
            </a:r>
            <a:r>
              <a:rPr lang="en-GB" dirty="0" err="1"/>
              <a:t>haem</a:t>
            </a:r>
            <a:r>
              <a:rPr lang="en-GB" dirty="0"/>
              <a:t> polymerases with </a:t>
            </a:r>
            <a:r>
              <a:rPr lang="en-GB" dirty="0" smtClean="0"/>
              <a:t>the subsequent </a:t>
            </a:r>
            <a:r>
              <a:rPr lang="en-GB" dirty="0"/>
              <a:t>built up of toxic </a:t>
            </a:r>
            <a:r>
              <a:rPr lang="en-GB" dirty="0" err="1"/>
              <a:t>haem</a:t>
            </a:r>
            <a:r>
              <a:rPr lang="en-GB" dirty="0"/>
              <a:t>.</a:t>
            </a:r>
          </a:p>
          <a:p>
            <a:r>
              <a:rPr lang="en-GB" dirty="0" smtClean="0"/>
              <a:t>It </a:t>
            </a:r>
            <a:r>
              <a:rPr lang="en-GB" dirty="0"/>
              <a:t>also intercalates in parasite DNA</a:t>
            </a:r>
          </a:p>
          <a:p>
            <a:r>
              <a:rPr lang="en-GB" dirty="0"/>
              <a:t>C</a:t>
            </a:r>
            <a:r>
              <a:rPr lang="en-GB" dirty="0" smtClean="0"/>
              <a:t>linical </a:t>
            </a:r>
            <a:r>
              <a:rPr lang="en-GB" dirty="0"/>
              <a:t>use of quinine is in acute attack of p. falciparum where there is </a:t>
            </a:r>
            <a:r>
              <a:rPr lang="en-GB" dirty="0" err="1"/>
              <a:t>chloroquine</a:t>
            </a:r>
            <a:r>
              <a:rPr lang="en-GB" dirty="0"/>
              <a:t> resistance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25760"/>
            <a:ext cx="7772400" cy="854968"/>
          </a:xfrm>
        </p:spPr>
        <p:txBody>
          <a:bodyPr/>
          <a:lstStyle/>
          <a:p>
            <a:r>
              <a:rPr lang="en-GB" b="1" i="1" dirty="0" smtClean="0"/>
              <a:t>P'KINETICS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/>
          <a:lstStyle/>
          <a:p>
            <a:r>
              <a:rPr lang="en-GB" sz="2800" dirty="0" smtClean="0"/>
              <a:t>Given </a:t>
            </a:r>
            <a:r>
              <a:rPr lang="en-GB" sz="2800" dirty="0"/>
              <a:t>orally as a 7 days course</a:t>
            </a:r>
          </a:p>
          <a:p>
            <a:r>
              <a:rPr lang="en-GB" sz="2800" dirty="0"/>
              <a:t>T</a:t>
            </a:r>
            <a:r>
              <a:rPr lang="en-GB" sz="2800" dirty="0" smtClean="0"/>
              <a:t>etracycline </a:t>
            </a:r>
            <a:r>
              <a:rPr lang="en-GB" sz="2800" dirty="0"/>
              <a:t>or </a:t>
            </a:r>
            <a:r>
              <a:rPr lang="en-GB" sz="2800" dirty="0" err="1"/>
              <a:t>fansidar</a:t>
            </a:r>
            <a:r>
              <a:rPr lang="en-GB" sz="2800" dirty="0"/>
              <a:t> follows the 7 day course</a:t>
            </a:r>
          </a:p>
          <a:p>
            <a:r>
              <a:rPr lang="en-GB" sz="2800" dirty="0"/>
              <a:t>I</a:t>
            </a:r>
            <a:r>
              <a:rPr lang="en-GB" sz="2800" dirty="0" smtClean="0"/>
              <a:t>n </a:t>
            </a:r>
            <a:r>
              <a:rPr lang="en-GB" sz="2800" dirty="0"/>
              <a:t>severe p. falciparum infection, slow IV infusion.</a:t>
            </a:r>
          </a:p>
          <a:p>
            <a:r>
              <a:rPr lang="en-GB" sz="2800" dirty="0" smtClean="0"/>
              <a:t>In </a:t>
            </a:r>
            <a:r>
              <a:rPr lang="en-GB" sz="2800" dirty="0"/>
              <a:t>some parts of the world or in </a:t>
            </a:r>
            <a:r>
              <a:rPr lang="en-GB" sz="2800" dirty="0" err="1"/>
              <a:t>pts</a:t>
            </a:r>
            <a:r>
              <a:rPr lang="en-GB" sz="2800" dirty="0"/>
              <a:t> who are vomiting, it is admin </a:t>
            </a:r>
            <a:r>
              <a:rPr lang="en-GB" sz="2800" dirty="0" err="1"/>
              <a:t>parenterally</a:t>
            </a:r>
            <a:endParaRPr lang="en-GB" sz="2800" dirty="0"/>
          </a:p>
          <a:p>
            <a:r>
              <a:rPr lang="en-GB" sz="2800" dirty="0"/>
              <a:t>I</a:t>
            </a:r>
            <a:r>
              <a:rPr lang="en-GB" sz="2800" dirty="0" smtClean="0"/>
              <a:t>t </a:t>
            </a:r>
            <a:r>
              <a:rPr lang="en-GB" sz="2800" dirty="0"/>
              <a:t>has </a:t>
            </a:r>
            <a:r>
              <a:rPr lang="en-GB" sz="2800" dirty="0" err="1"/>
              <a:t>antipyrexia</a:t>
            </a:r>
            <a:r>
              <a:rPr lang="en-GB" sz="2800" dirty="0"/>
              <a:t> activity, as well as clearing the blood of </a:t>
            </a:r>
            <a:r>
              <a:rPr lang="en-GB" sz="2800" dirty="0" err="1"/>
              <a:t>parasitaemia</a:t>
            </a:r>
            <a:r>
              <a:rPr lang="en-GB" sz="2800" dirty="0" smtClean="0"/>
              <a:t>.</a:t>
            </a:r>
          </a:p>
          <a:p>
            <a:r>
              <a:rPr lang="en-GB" sz="2800" dirty="0"/>
              <a:t>It is well absorbed in the gut.</a:t>
            </a:r>
          </a:p>
          <a:p>
            <a:r>
              <a:rPr lang="en-GB" sz="2800" dirty="0" smtClean="0"/>
              <a:t>80</a:t>
            </a:r>
            <a:r>
              <a:rPr lang="en-GB" sz="2800" dirty="0"/>
              <a:t>% of it is bound to plasma </a:t>
            </a:r>
            <a:r>
              <a:rPr lang="en-GB" sz="2800" dirty="0" smtClean="0"/>
              <a:t>protein</a:t>
            </a:r>
          </a:p>
          <a:p>
            <a:r>
              <a:rPr lang="en-GB" sz="2800" dirty="0"/>
              <a:t>H</a:t>
            </a:r>
            <a:r>
              <a:rPr lang="en-GB" sz="2800" dirty="0" smtClean="0"/>
              <a:t>alf </a:t>
            </a:r>
            <a:r>
              <a:rPr lang="en-GB" sz="2800" dirty="0"/>
              <a:t>life is 10 </a:t>
            </a:r>
            <a:r>
              <a:rPr lang="en-GB" sz="2800" dirty="0" err="1"/>
              <a:t>hrs</a:t>
            </a:r>
            <a:r>
              <a:rPr lang="en-GB" sz="2800" dirty="0"/>
              <a:t> and it is metabolized in the liver and excreted in urine within 24 </a:t>
            </a:r>
            <a:r>
              <a:rPr lang="en-GB" sz="2800" dirty="0" err="1"/>
              <a:t>hrs</a:t>
            </a:r>
            <a:endParaRPr lang="en-GB" sz="2800" dirty="0"/>
          </a:p>
          <a:p>
            <a:r>
              <a:rPr lang="en-GB" sz="2800" dirty="0"/>
              <a:t>S</a:t>
            </a:r>
            <a:r>
              <a:rPr lang="en-GB" sz="2800" dirty="0" smtClean="0"/>
              <a:t>ide </a:t>
            </a:r>
            <a:r>
              <a:rPr lang="en-GB" sz="2800" dirty="0"/>
              <a:t>effects are numerous and could be fatal.</a:t>
            </a:r>
          </a:p>
        </p:txBody>
      </p:sp>
    </p:spTree>
    <p:extLst>
      <p:ext uri="{BB962C8B-B14F-4D97-AF65-F5344CB8AC3E}">
        <p14:creationId xmlns:p14="http://schemas.microsoft.com/office/powerpoint/2010/main" val="1197480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indications of quinine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cute </a:t>
            </a:r>
            <a:r>
              <a:rPr lang="en-GB" dirty="0"/>
              <a:t>severe attacks of malaria responsive to quinine</a:t>
            </a:r>
          </a:p>
          <a:p>
            <a:r>
              <a:rPr lang="en-GB" dirty="0"/>
              <a:t>C</a:t>
            </a:r>
            <a:r>
              <a:rPr lang="en-GB" dirty="0" smtClean="0"/>
              <a:t>erebral </a:t>
            </a:r>
            <a:r>
              <a:rPr lang="en-GB" dirty="0"/>
              <a:t>malaria</a:t>
            </a:r>
          </a:p>
          <a:p>
            <a:r>
              <a:rPr lang="en-GB" dirty="0"/>
              <a:t>B</a:t>
            </a:r>
            <a:r>
              <a:rPr lang="en-GB" dirty="0" smtClean="0"/>
              <a:t>lack </a:t>
            </a:r>
            <a:r>
              <a:rPr lang="en-GB" dirty="0"/>
              <a:t>water fever</a:t>
            </a:r>
          </a:p>
          <a:p>
            <a:r>
              <a:rPr lang="en-GB" dirty="0"/>
              <a:t>M</a:t>
            </a:r>
            <a:r>
              <a:rPr lang="en-GB" dirty="0" smtClean="0"/>
              <a:t>alaria </a:t>
            </a:r>
            <a:r>
              <a:rPr lang="en-GB" dirty="0"/>
              <a:t>nephropathy.</a:t>
            </a:r>
          </a:p>
        </p:txBody>
      </p:sp>
    </p:spTree>
    <p:extLst>
      <p:ext uri="{BB962C8B-B14F-4D97-AF65-F5344CB8AC3E}">
        <p14:creationId xmlns:p14="http://schemas.microsoft.com/office/powerpoint/2010/main" val="3097715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Adverse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Depressant </a:t>
            </a:r>
            <a:r>
              <a:rPr lang="en-GB" dirty="0"/>
              <a:t>action on the heart, a mild oxytocic effects on the uterus in the pregnancy</a:t>
            </a:r>
          </a:p>
          <a:p>
            <a:r>
              <a:rPr lang="en-GB" dirty="0"/>
              <a:t>S</a:t>
            </a:r>
            <a:r>
              <a:rPr lang="en-GB" dirty="0" smtClean="0"/>
              <a:t>light </a:t>
            </a:r>
            <a:r>
              <a:rPr lang="en-GB" dirty="0"/>
              <a:t>blocking action on neuromuscular junction</a:t>
            </a:r>
          </a:p>
          <a:p>
            <a:r>
              <a:rPr lang="en-GB" dirty="0"/>
              <a:t>I</a:t>
            </a:r>
            <a:r>
              <a:rPr lang="en-GB" dirty="0" smtClean="0"/>
              <a:t>rritation </a:t>
            </a:r>
            <a:r>
              <a:rPr lang="en-GB" dirty="0"/>
              <a:t>of the gastric mucosa, nausea, vomiting, </a:t>
            </a:r>
            <a:r>
              <a:rPr lang="en-GB" dirty="0" err="1"/>
              <a:t>Cinchonism</a:t>
            </a:r>
            <a:r>
              <a:rPr lang="en-GB" dirty="0"/>
              <a:t> syndrome (tinnitus, </a:t>
            </a:r>
            <a:r>
              <a:rPr lang="en-GB" dirty="0" smtClean="0"/>
              <a:t>headaches, blindness</a:t>
            </a:r>
            <a:r>
              <a:rPr lang="en-GB" dirty="0"/>
              <a:t>) and hypersensitivity reactions</a:t>
            </a:r>
          </a:p>
        </p:txBody>
      </p:sp>
    </p:spTree>
    <p:extLst>
      <p:ext uri="{BB962C8B-B14F-4D97-AF65-F5344CB8AC3E}">
        <p14:creationId xmlns:p14="http://schemas.microsoft.com/office/powerpoint/2010/main" val="29857725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 err="1"/>
              <a:t>S</a:t>
            </a:r>
            <a:r>
              <a:rPr lang="en-GB" dirty="0" err="1" smtClean="0"/>
              <a:t>auses</a:t>
            </a:r>
            <a:r>
              <a:rPr lang="en-GB" dirty="0" smtClean="0"/>
              <a:t> </a:t>
            </a:r>
            <a:r>
              <a:rPr lang="en-GB" dirty="0"/>
              <a:t>hypotension in very high doses, cardiac </a:t>
            </a:r>
            <a:r>
              <a:rPr lang="en-GB" dirty="0" err="1"/>
              <a:t>dysarrhythiamisa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severe CNS </a:t>
            </a:r>
            <a:r>
              <a:rPr lang="en-GB" dirty="0" smtClean="0"/>
              <a:t>disturbances such </a:t>
            </a:r>
            <a:r>
              <a:rPr lang="en-GB" dirty="0"/>
              <a:t>as delirium and coma</a:t>
            </a:r>
          </a:p>
          <a:p>
            <a:r>
              <a:rPr lang="en-GB" dirty="0"/>
              <a:t>M</a:t>
            </a:r>
            <a:r>
              <a:rPr lang="en-GB" dirty="0" smtClean="0"/>
              <a:t>ay </a:t>
            </a:r>
            <a:r>
              <a:rPr lang="en-GB" dirty="0"/>
              <a:t>cause hypoglycaemia (stimulate insulin release), blood </a:t>
            </a:r>
            <a:r>
              <a:rPr lang="en-GB" dirty="0" err="1"/>
              <a:t>dysicarisias</a:t>
            </a:r>
            <a:endParaRPr lang="en-GB" dirty="0"/>
          </a:p>
          <a:p>
            <a:r>
              <a:rPr lang="en-GB" dirty="0" err="1"/>
              <a:t>B</a:t>
            </a:r>
            <a:r>
              <a:rPr lang="en-GB" dirty="0" err="1" smtClean="0"/>
              <a:t>lackwater</a:t>
            </a:r>
            <a:r>
              <a:rPr lang="en-GB" dirty="0" smtClean="0"/>
              <a:t> </a:t>
            </a:r>
            <a:r>
              <a:rPr lang="en-GB" dirty="0"/>
              <a:t>fever which is rare but fatal case of acute haemolytic anaemia is associated </a:t>
            </a:r>
            <a:r>
              <a:rPr lang="en-GB" dirty="0" smtClean="0"/>
              <a:t>with renal </a:t>
            </a:r>
            <a:r>
              <a:rPr lang="en-GB" dirty="0"/>
              <a:t>failure occur as results of quinine </a:t>
            </a:r>
            <a:r>
              <a:rPr lang="en-GB" dirty="0" err="1"/>
              <a:t>rx</a:t>
            </a:r>
            <a:r>
              <a:rPr lang="en-GB" dirty="0"/>
              <a:t> of malaria or abuse for 'fever'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They are activated to form new </a:t>
            </a:r>
            <a:r>
              <a:rPr lang="en-GB" dirty="0" err="1"/>
              <a:t>merozoites</a:t>
            </a:r>
            <a:r>
              <a:rPr lang="en-GB" dirty="0"/>
              <a:t> in the blood. </a:t>
            </a:r>
            <a:r>
              <a:rPr lang="en-GB" dirty="0" err="1"/>
              <a:t>Merozoites</a:t>
            </a:r>
            <a:r>
              <a:rPr lang="en-GB" dirty="0"/>
              <a:t> in blood infect red blood cells and mature into blood </a:t>
            </a:r>
            <a:r>
              <a:rPr lang="en-GB" dirty="0" err="1"/>
              <a:t>schizonts</a:t>
            </a:r>
            <a:r>
              <a:rPr lang="en-GB" dirty="0"/>
              <a:t> which form </a:t>
            </a:r>
            <a:r>
              <a:rPr lang="en-GB" dirty="0" err="1"/>
              <a:t>gmeroziotes</a:t>
            </a:r>
            <a:r>
              <a:rPr lang="en-GB" dirty="0"/>
              <a:t> that develop into gametes.</a:t>
            </a:r>
          </a:p>
          <a:p>
            <a:r>
              <a:rPr lang="en-GB" dirty="0"/>
              <a:t>Gametes are picked by mosquitoes.</a:t>
            </a:r>
          </a:p>
          <a:p>
            <a:r>
              <a:rPr lang="en-GB" dirty="0" smtClean="0"/>
              <a:t>P</a:t>
            </a:r>
            <a:r>
              <a:rPr lang="en-GB" dirty="0"/>
              <a:t>. falciparum and p. </a:t>
            </a:r>
            <a:r>
              <a:rPr lang="en-GB" dirty="0" err="1"/>
              <a:t>malarie</a:t>
            </a:r>
            <a:r>
              <a:rPr lang="en-GB" dirty="0"/>
              <a:t> have only one cycle of liver invasion and multiplication. </a:t>
            </a:r>
            <a:r>
              <a:rPr lang="en-GB" dirty="0" smtClean="0"/>
              <a:t>Liver infection </a:t>
            </a:r>
            <a:r>
              <a:rPr lang="en-GB" dirty="0"/>
              <a:t>ceases at 4 weeks</a:t>
            </a:r>
          </a:p>
          <a:p>
            <a:r>
              <a:rPr lang="en-GB" dirty="0" smtClean="0"/>
              <a:t>P</a:t>
            </a:r>
            <a:r>
              <a:rPr lang="en-GB" dirty="0"/>
              <a:t>. </a:t>
            </a:r>
            <a:r>
              <a:rPr lang="en-GB" dirty="0" err="1"/>
              <a:t>Ovale</a:t>
            </a:r>
            <a:r>
              <a:rPr lang="en-GB" dirty="0"/>
              <a:t> and P. </a:t>
            </a:r>
            <a:r>
              <a:rPr lang="en-GB" dirty="0" err="1"/>
              <a:t>vivax</a:t>
            </a:r>
            <a:r>
              <a:rPr lang="en-GB" dirty="0"/>
              <a:t> have a dormant liver stage, causing subsequent relapses.</a:t>
            </a:r>
          </a:p>
          <a:p>
            <a:r>
              <a:rPr lang="en-GB" dirty="0" smtClean="0"/>
              <a:t>The </a:t>
            </a:r>
            <a:r>
              <a:rPr lang="en-GB" dirty="0"/>
              <a:t>release of new </a:t>
            </a:r>
            <a:r>
              <a:rPr lang="en-GB" dirty="0" err="1"/>
              <a:t>merocites</a:t>
            </a:r>
            <a:r>
              <a:rPr lang="en-GB" dirty="0"/>
              <a:t> takes about 48 hrs.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549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ATOVAQUONE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Atovaquone</a:t>
            </a:r>
            <a:r>
              <a:rPr lang="en-GB" dirty="0"/>
              <a:t> (MEPRON) Is a highly lipophilic analogue of ubiquinone</a:t>
            </a:r>
          </a:p>
          <a:p>
            <a:r>
              <a:rPr lang="en-GB" dirty="0"/>
              <a:t>W</a:t>
            </a:r>
            <a:r>
              <a:rPr lang="en-GB" dirty="0" smtClean="0"/>
              <a:t>as </a:t>
            </a:r>
            <a:r>
              <a:rPr lang="en-GB" dirty="0"/>
              <a:t>developed recently during the current escalating resistance to other </a:t>
            </a:r>
            <a:r>
              <a:rPr lang="en-GB" dirty="0" err="1"/>
              <a:t>antimalarials</a:t>
            </a:r>
            <a:r>
              <a:rPr lang="en-GB" dirty="0"/>
              <a:t> and </a:t>
            </a:r>
            <a:r>
              <a:rPr lang="en-GB" dirty="0" smtClean="0"/>
              <a:t>was recently </a:t>
            </a:r>
            <a:r>
              <a:rPr lang="en-GB" dirty="0"/>
              <a:t>launched.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0920" cy="648072"/>
          </a:xfrm>
        </p:spPr>
        <p:txBody>
          <a:bodyPr/>
          <a:lstStyle/>
          <a:p>
            <a:r>
              <a:rPr lang="en-GB" b="1" i="1" dirty="0" err="1"/>
              <a:t>Antiparasitic</a:t>
            </a:r>
            <a:r>
              <a:rPr lang="en-GB" b="1" i="1" dirty="0"/>
              <a:t> actions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908720"/>
            <a:ext cx="8892480" cy="5688632"/>
          </a:xfrm>
        </p:spPr>
        <p:txBody>
          <a:bodyPr/>
          <a:lstStyle/>
          <a:p>
            <a:r>
              <a:rPr lang="en-GB" sz="2800" dirty="0" smtClean="0"/>
              <a:t>Effective </a:t>
            </a:r>
            <a:r>
              <a:rPr lang="en-GB" sz="2800" dirty="0"/>
              <a:t>in animal model against plasmodia, </a:t>
            </a:r>
            <a:r>
              <a:rPr lang="en-GB" sz="2800" dirty="0" err="1"/>
              <a:t>tachyzoite</a:t>
            </a:r>
            <a:r>
              <a:rPr lang="en-GB" sz="2800" dirty="0"/>
              <a:t> and cysts forms of T. </a:t>
            </a:r>
            <a:r>
              <a:rPr lang="en-GB" sz="2800" dirty="0" err="1"/>
              <a:t>Goddi</a:t>
            </a:r>
            <a:r>
              <a:rPr lang="en-GB" sz="2800" dirty="0"/>
              <a:t>, </a:t>
            </a:r>
            <a:r>
              <a:rPr lang="en-GB" sz="2800" dirty="0" smtClean="0"/>
              <a:t>the fungus</a:t>
            </a:r>
            <a:r>
              <a:rPr lang="en-GB" sz="2800" dirty="0"/>
              <a:t>, P. carinii, and </a:t>
            </a:r>
            <a:r>
              <a:rPr lang="en-GB" sz="2800" dirty="0" err="1"/>
              <a:t>babesia</a:t>
            </a:r>
            <a:r>
              <a:rPr lang="en-GB" sz="2800" dirty="0"/>
              <a:t> </a:t>
            </a:r>
            <a:r>
              <a:rPr lang="en-GB" sz="2800" dirty="0" err="1"/>
              <a:t>spp</a:t>
            </a:r>
            <a:endParaRPr lang="en-GB" sz="2800" dirty="0"/>
          </a:p>
          <a:p>
            <a:r>
              <a:rPr lang="en-GB" sz="2800" dirty="0"/>
              <a:t>I</a:t>
            </a:r>
            <a:r>
              <a:rPr lang="en-GB" sz="2800" dirty="0" smtClean="0"/>
              <a:t>t </a:t>
            </a:r>
            <a:r>
              <a:rPr lang="en-GB" sz="2800" dirty="0"/>
              <a:t>is highly potent against rodent malaria and P. falciparum both in culture ad A. monkeys</a:t>
            </a:r>
          </a:p>
          <a:p>
            <a:r>
              <a:rPr lang="en-GB" sz="2800" dirty="0" err="1" smtClean="0"/>
              <a:t>Atovaquone</a:t>
            </a:r>
            <a:r>
              <a:rPr lang="en-GB" sz="2800" dirty="0" smtClean="0"/>
              <a:t> </a:t>
            </a:r>
            <a:r>
              <a:rPr lang="en-GB" sz="2800" dirty="0"/>
              <a:t>selectively interferes with mitochondrial electron transport and related </a:t>
            </a:r>
            <a:r>
              <a:rPr lang="en-GB" sz="2800" dirty="0" smtClean="0"/>
              <a:t>processes, such </a:t>
            </a:r>
            <a:r>
              <a:rPr lang="en-GB" sz="2800" dirty="0"/>
              <a:t>as ATP and pyrimidine biosynthesis, in susceptible malaria parasites.</a:t>
            </a:r>
          </a:p>
          <a:p>
            <a:r>
              <a:rPr lang="en-GB" sz="2800" dirty="0" smtClean="0"/>
              <a:t>Has </a:t>
            </a:r>
            <a:r>
              <a:rPr lang="en-GB" sz="2800" dirty="0"/>
              <a:t>been recently shown that it can interacts with cytochrome BC1 complex of </a:t>
            </a:r>
            <a:r>
              <a:rPr lang="en-GB" sz="2800" dirty="0" smtClean="0"/>
              <a:t>malaria mitochondrial </a:t>
            </a:r>
            <a:r>
              <a:rPr lang="en-GB" sz="2800" dirty="0"/>
              <a:t>to inhibit electron transport and collapse the mitochondrial membrane potential</a:t>
            </a:r>
          </a:p>
          <a:p>
            <a:r>
              <a:rPr lang="en-GB" sz="2800" dirty="0"/>
              <a:t>T</a:t>
            </a:r>
            <a:r>
              <a:rPr lang="en-GB" sz="2800" dirty="0" smtClean="0"/>
              <a:t>here </a:t>
            </a:r>
            <a:r>
              <a:rPr lang="en-GB" sz="2800" dirty="0"/>
              <a:t>is synergy btw </a:t>
            </a:r>
            <a:r>
              <a:rPr lang="en-GB" sz="2800" dirty="0" err="1"/>
              <a:t>atovaquone</a:t>
            </a:r>
            <a:r>
              <a:rPr lang="en-GB" sz="2800" dirty="0"/>
              <a:t> and </a:t>
            </a:r>
            <a:r>
              <a:rPr lang="en-GB" sz="2800" dirty="0" err="1"/>
              <a:t>proguanil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659160"/>
          </a:xfrm>
        </p:spPr>
        <p:txBody>
          <a:bodyPr/>
          <a:lstStyle/>
          <a:p>
            <a:r>
              <a:rPr lang="en-GB" b="1" i="1" dirty="0" err="1"/>
              <a:t>P'Kinetics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052736"/>
            <a:ext cx="8960024" cy="5544616"/>
          </a:xfrm>
        </p:spPr>
        <p:txBody>
          <a:bodyPr/>
          <a:lstStyle/>
          <a:p>
            <a:r>
              <a:rPr lang="en-GB" sz="2400" dirty="0" smtClean="0"/>
              <a:t>Absorption </a:t>
            </a:r>
            <a:r>
              <a:rPr lang="en-GB" sz="2400" dirty="0"/>
              <a:t>following single oral dose is slow, erratic and variable; increased by 2 -3 folds </a:t>
            </a:r>
            <a:r>
              <a:rPr lang="en-GB" sz="2400" dirty="0" smtClean="0"/>
              <a:t>by fatty </a:t>
            </a:r>
            <a:r>
              <a:rPr lang="en-GB" sz="2400" dirty="0"/>
              <a:t>food; and dose-limited above 750 mg</a:t>
            </a:r>
          </a:p>
          <a:p>
            <a:r>
              <a:rPr lang="en-GB" sz="2400" dirty="0" smtClean="0"/>
              <a:t>More </a:t>
            </a:r>
            <a:r>
              <a:rPr lang="en-GB" sz="2400" dirty="0"/>
              <a:t>than 99% of the drug is bound to the plasma protein; so it's concentration in the CSF </a:t>
            </a:r>
            <a:r>
              <a:rPr lang="en-GB" sz="2400" dirty="0" smtClean="0"/>
              <a:t>is less </a:t>
            </a:r>
            <a:r>
              <a:rPr lang="en-GB" sz="2400" dirty="0"/>
              <a:t>than 1% of that the plasma level- time profiles often show a double peak.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first peak appears in 1 to 8 </a:t>
            </a:r>
            <a:r>
              <a:rPr lang="en-GB" sz="2400" dirty="0" err="1"/>
              <a:t>hrs</a:t>
            </a:r>
            <a:r>
              <a:rPr lang="en-GB" sz="2400" dirty="0"/>
              <a:t> while the second occurs 1 – 4 </a:t>
            </a:r>
            <a:r>
              <a:rPr lang="en-GB" sz="2400" dirty="0" err="1"/>
              <a:t>hrs</a:t>
            </a:r>
            <a:r>
              <a:rPr lang="en-GB" sz="2400" dirty="0"/>
              <a:t> after a single dose.</a:t>
            </a:r>
          </a:p>
          <a:p>
            <a:r>
              <a:rPr lang="en-GB" sz="2400" dirty="0" smtClean="0"/>
              <a:t>This </a:t>
            </a:r>
            <a:r>
              <a:rPr lang="en-GB" sz="2400" dirty="0"/>
              <a:t>suggests an </a:t>
            </a:r>
            <a:r>
              <a:rPr lang="en-GB" sz="2400" dirty="0" err="1"/>
              <a:t>enterohepatic</a:t>
            </a:r>
            <a:r>
              <a:rPr lang="en-GB" sz="2400" dirty="0"/>
              <a:t> circulation, as does the long half life,, averaging 1.5 to 3 days</a:t>
            </a:r>
          </a:p>
          <a:p>
            <a:r>
              <a:rPr lang="en-GB" sz="2400" dirty="0" err="1"/>
              <a:t>A</a:t>
            </a:r>
            <a:r>
              <a:rPr lang="en-GB" sz="2400" dirty="0" err="1" smtClean="0"/>
              <a:t>tovaquone</a:t>
            </a:r>
            <a:r>
              <a:rPr lang="en-GB" sz="2400" dirty="0" smtClean="0"/>
              <a:t> </a:t>
            </a:r>
            <a:r>
              <a:rPr lang="en-GB" sz="2400" dirty="0"/>
              <a:t>is not significantly metabolized by human beings; it's excreted in bile and </a:t>
            </a:r>
            <a:r>
              <a:rPr lang="en-GB" sz="2400" dirty="0" smtClean="0"/>
              <a:t>more than </a:t>
            </a:r>
            <a:r>
              <a:rPr lang="en-GB" sz="2400" dirty="0"/>
              <a:t>94% of the drug is recovered unchanged in </a:t>
            </a:r>
            <a:r>
              <a:rPr lang="en-GB" sz="2400" dirty="0" err="1"/>
              <a:t>feces</a:t>
            </a:r>
            <a:r>
              <a:rPr lang="en-GB" sz="2400" dirty="0"/>
              <a:t>, only traces appear in urine.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Therapeutic uses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680520"/>
          </a:xfrm>
        </p:spPr>
        <p:txBody>
          <a:bodyPr/>
          <a:lstStyle/>
          <a:p>
            <a:r>
              <a:rPr lang="en-GB" dirty="0"/>
              <a:t>U</a:t>
            </a:r>
            <a:r>
              <a:rPr lang="en-GB" dirty="0" smtClean="0"/>
              <a:t>sed </a:t>
            </a:r>
            <a:r>
              <a:rPr lang="en-GB" dirty="0"/>
              <a:t>with </a:t>
            </a:r>
            <a:r>
              <a:rPr lang="en-GB" dirty="0" err="1"/>
              <a:t>biguanide</a:t>
            </a:r>
            <a:r>
              <a:rPr lang="en-GB" dirty="0"/>
              <a:t> for </a:t>
            </a:r>
            <a:r>
              <a:rPr lang="en-GB" dirty="0" err="1"/>
              <a:t>rx</a:t>
            </a:r>
            <a:r>
              <a:rPr lang="en-GB" dirty="0"/>
              <a:t> of malaria to obtain optimal clinical results and avoid emergence </a:t>
            </a:r>
            <a:r>
              <a:rPr lang="en-GB" dirty="0" smtClean="0"/>
              <a:t>of drug </a:t>
            </a:r>
            <a:r>
              <a:rPr lang="en-GB" dirty="0"/>
              <a:t>-resistant plasmodia </a:t>
            </a:r>
            <a:r>
              <a:rPr lang="en-GB" dirty="0" smtClean="0"/>
              <a:t>strains</a:t>
            </a:r>
          </a:p>
          <a:p>
            <a:r>
              <a:rPr lang="en-GB" dirty="0" smtClean="0"/>
              <a:t>A </a:t>
            </a:r>
            <a:r>
              <a:rPr lang="en-GB" dirty="0"/>
              <a:t>tablet containing a fixed dose of 250mg of </a:t>
            </a:r>
            <a:r>
              <a:rPr lang="en-GB" dirty="0" err="1"/>
              <a:t>atovaquone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100 mg of </a:t>
            </a:r>
            <a:r>
              <a:rPr lang="en-GB" dirty="0" err="1" smtClean="0"/>
              <a:t>proguanil</a:t>
            </a:r>
            <a:r>
              <a:rPr lang="en-GB" dirty="0" smtClean="0"/>
              <a:t> </a:t>
            </a:r>
            <a:r>
              <a:rPr lang="en-GB" dirty="0" err="1" smtClean="0"/>
              <a:t>hydorchloride</a:t>
            </a:r>
            <a:r>
              <a:rPr lang="en-GB" dirty="0"/>
              <a:t>, taken orally, has been highly effecting and safe in a 3 day regimen form </a:t>
            </a:r>
            <a:r>
              <a:rPr lang="en-GB" dirty="0" smtClean="0"/>
              <a:t>therapy for </a:t>
            </a:r>
            <a:r>
              <a:rPr lang="en-GB" dirty="0" err="1"/>
              <a:t>rx</a:t>
            </a:r>
            <a:r>
              <a:rPr lang="en-GB" dirty="0"/>
              <a:t> mild to moderate attacks of </a:t>
            </a:r>
            <a:r>
              <a:rPr lang="en-GB" dirty="0" err="1"/>
              <a:t>chloroquine</a:t>
            </a:r>
            <a:r>
              <a:rPr lang="en-GB" dirty="0"/>
              <a:t>-resistant falciparum malaria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The same regimen followed by </a:t>
            </a:r>
            <a:r>
              <a:rPr lang="en-GB" dirty="0" err="1"/>
              <a:t>primaquine</a:t>
            </a:r>
            <a:r>
              <a:rPr lang="en-GB" dirty="0"/>
              <a:t> produced excelled results in </a:t>
            </a:r>
            <a:r>
              <a:rPr lang="en-GB" dirty="0" err="1"/>
              <a:t>chloroquine</a:t>
            </a:r>
            <a:r>
              <a:rPr lang="en-GB" dirty="0"/>
              <a:t> resistant </a:t>
            </a:r>
            <a:r>
              <a:rPr lang="en-GB" dirty="0" err="1"/>
              <a:t>vivax</a:t>
            </a:r>
            <a:r>
              <a:rPr lang="en-GB" dirty="0"/>
              <a:t> malaria</a:t>
            </a:r>
          </a:p>
          <a:p>
            <a:r>
              <a:rPr lang="en-GB" dirty="0" err="1"/>
              <a:t>Atovaquone</a:t>
            </a:r>
            <a:r>
              <a:rPr lang="en-GB" dirty="0"/>
              <a:t> remains an attractive alternative for prophylaxis and </a:t>
            </a:r>
            <a:r>
              <a:rPr lang="en-GB" dirty="0" err="1"/>
              <a:t>rx</a:t>
            </a:r>
            <a:r>
              <a:rPr lang="en-GB" dirty="0"/>
              <a:t> of pulmonary P. Carinii infections in </a:t>
            </a:r>
            <a:r>
              <a:rPr lang="en-GB" dirty="0" err="1"/>
              <a:t>pts</a:t>
            </a:r>
            <a:r>
              <a:rPr lang="en-GB" dirty="0"/>
              <a:t> who can take oral medication but cannot tolerate trimethoprim –</a:t>
            </a:r>
            <a:r>
              <a:rPr lang="en-GB" dirty="0" err="1"/>
              <a:t>sulfamethomexazole</a:t>
            </a:r>
            <a:r>
              <a:rPr lang="en-GB" dirty="0"/>
              <a:t> or parenteral </a:t>
            </a:r>
            <a:r>
              <a:rPr lang="en-GB" dirty="0" err="1"/>
              <a:t>pentamidine</a:t>
            </a:r>
            <a:r>
              <a:rPr lang="en-GB" dirty="0"/>
              <a:t> </a:t>
            </a:r>
            <a:r>
              <a:rPr lang="en-GB" dirty="0" err="1"/>
              <a:t>isethionate</a:t>
            </a:r>
            <a:endParaRPr lang="en-GB" dirty="0"/>
          </a:p>
          <a:p>
            <a:r>
              <a:rPr lang="en-GB" dirty="0"/>
              <a:t>Toxoplasma </a:t>
            </a:r>
            <a:r>
              <a:rPr lang="en-GB" dirty="0" err="1"/>
              <a:t>choriorentinitis</a:t>
            </a:r>
            <a:r>
              <a:rPr lang="en-GB" dirty="0"/>
              <a:t> in </a:t>
            </a:r>
            <a:r>
              <a:rPr lang="en-GB" dirty="0" err="1"/>
              <a:t>immunocompetent</a:t>
            </a:r>
            <a:r>
              <a:rPr lang="en-GB" dirty="0"/>
              <a:t> </a:t>
            </a:r>
            <a:r>
              <a:rPr lang="en-GB" dirty="0" err="1"/>
              <a:t>pts</a:t>
            </a:r>
            <a:r>
              <a:rPr lang="en-GB" dirty="0"/>
              <a:t> probably responds better to this drug.</a:t>
            </a:r>
          </a:p>
          <a:p>
            <a:r>
              <a:rPr lang="en-GB" dirty="0" err="1"/>
              <a:t>Atovaquone</a:t>
            </a:r>
            <a:r>
              <a:rPr lang="en-GB" dirty="0"/>
              <a:t> may have potential use in human infections due to </a:t>
            </a:r>
            <a:r>
              <a:rPr lang="en-GB" dirty="0" err="1"/>
              <a:t>babesia</a:t>
            </a:r>
            <a:r>
              <a:rPr lang="en-GB" dirty="0"/>
              <a:t> spp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Adverse </a:t>
            </a:r>
            <a:r>
              <a:rPr lang="en-GB" dirty="0" smtClean="0"/>
              <a:t>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Causes </a:t>
            </a:r>
            <a:r>
              <a:rPr lang="en-GB" dirty="0"/>
              <a:t>few side effects that require withdrawal of therapy</a:t>
            </a:r>
          </a:p>
          <a:p>
            <a:r>
              <a:rPr lang="en-GB" dirty="0"/>
              <a:t>M</a:t>
            </a:r>
            <a:r>
              <a:rPr lang="en-GB" dirty="0" smtClean="0"/>
              <a:t>ost </a:t>
            </a:r>
            <a:r>
              <a:rPr lang="en-GB" dirty="0"/>
              <a:t>common reaction are rash, fever, vomiting, </a:t>
            </a:r>
            <a:r>
              <a:rPr lang="en-GB" dirty="0" err="1"/>
              <a:t>diarrhea</a:t>
            </a:r>
            <a:r>
              <a:rPr lang="en-GB" dirty="0"/>
              <a:t> and headache</a:t>
            </a:r>
          </a:p>
          <a:p>
            <a:r>
              <a:rPr lang="en-GB" dirty="0"/>
              <a:t>V</a:t>
            </a:r>
            <a:r>
              <a:rPr lang="en-GB" dirty="0" smtClean="0"/>
              <a:t>omiting </a:t>
            </a:r>
            <a:r>
              <a:rPr lang="en-GB" dirty="0"/>
              <a:t>and </a:t>
            </a:r>
            <a:r>
              <a:rPr lang="en-GB" dirty="0" err="1"/>
              <a:t>diarrhea</a:t>
            </a:r>
            <a:r>
              <a:rPr lang="en-GB" dirty="0"/>
              <a:t> may lead to therapeutic failure due to absorption failure.</a:t>
            </a:r>
          </a:p>
        </p:txBody>
      </p:sp>
    </p:spTree>
    <p:extLst>
      <p:ext uri="{BB962C8B-B14F-4D97-AF65-F5344CB8AC3E}">
        <p14:creationId xmlns:p14="http://schemas.microsoft.com/office/powerpoint/2010/main" val="28144873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04448" cy="1143000"/>
          </a:xfrm>
        </p:spPr>
        <p:txBody>
          <a:bodyPr/>
          <a:lstStyle/>
          <a:p>
            <a:r>
              <a:rPr lang="en-GB" b="1" dirty="0"/>
              <a:t>CHLOROQUINE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( </a:t>
            </a:r>
            <a:r>
              <a:rPr lang="en-GB" b="1" dirty="0"/>
              <a:t>4- AMINOQUINOLINE)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2050504"/>
            <a:ext cx="8134672" cy="4114800"/>
          </a:xfrm>
        </p:spPr>
        <p:txBody>
          <a:bodyPr/>
          <a:lstStyle/>
          <a:p>
            <a:r>
              <a:rPr lang="en-GB" dirty="0"/>
              <a:t>Has been the drug of choice in most parts of malaria endemic areas</a:t>
            </a:r>
          </a:p>
          <a:p>
            <a:r>
              <a:rPr lang="en-GB" dirty="0"/>
              <a:t>R</a:t>
            </a:r>
            <a:r>
              <a:rPr lang="en-GB" dirty="0" smtClean="0"/>
              <a:t>esistance </a:t>
            </a:r>
            <a:r>
              <a:rPr lang="en-GB" dirty="0"/>
              <a:t>was developed by the notorious falciparum </a:t>
            </a:r>
            <a:r>
              <a:rPr lang="en-GB" dirty="0" err="1"/>
              <a:t>spp</a:t>
            </a:r>
            <a:endParaRPr lang="en-GB" dirty="0"/>
          </a:p>
          <a:p>
            <a:r>
              <a:rPr lang="en-GB" dirty="0"/>
              <a:t>V</a:t>
            </a:r>
            <a:r>
              <a:rPr lang="en-GB" dirty="0" smtClean="0"/>
              <a:t>ery </a:t>
            </a:r>
            <a:r>
              <a:rPr lang="en-GB" dirty="0"/>
              <a:t>potent </a:t>
            </a:r>
            <a:r>
              <a:rPr lang="en-GB" dirty="0" err="1"/>
              <a:t>schizonticidal</a:t>
            </a:r>
            <a:r>
              <a:rPr lang="en-GB" dirty="0"/>
              <a:t> drug against </a:t>
            </a:r>
            <a:r>
              <a:rPr lang="en-GB" dirty="0" err="1"/>
              <a:t>erythrocytic</a:t>
            </a:r>
            <a:r>
              <a:rPr lang="en-GB" dirty="0"/>
              <a:t> stage of </a:t>
            </a:r>
            <a:r>
              <a:rPr lang="en-GB" dirty="0" err="1"/>
              <a:t>allt</a:t>
            </a:r>
            <a:r>
              <a:rPr lang="en-GB" dirty="0"/>
              <a:t> eh 4 plasmodium </a:t>
            </a:r>
            <a:r>
              <a:rPr lang="en-GB" dirty="0" err="1"/>
              <a:t>spp</a:t>
            </a:r>
            <a:endParaRPr lang="en-GB" dirty="0"/>
          </a:p>
          <a:p>
            <a:r>
              <a:rPr lang="en-GB" dirty="0"/>
              <a:t>H</a:t>
            </a:r>
            <a:r>
              <a:rPr lang="en-GB" dirty="0" smtClean="0"/>
              <a:t>as </a:t>
            </a:r>
            <a:r>
              <a:rPr lang="en-GB" dirty="0"/>
              <a:t>no effects on </a:t>
            </a:r>
            <a:r>
              <a:rPr lang="en-GB" dirty="0" err="1"/>
              <a:t>sporozoites</a:t>
            </a:r>
            <a:r>
              <a:rPr lang="en-GB" dirty="0"/>
              <a:t>, </a:t>
            </a:r>
            <a:r>
              <a:rPr lang="en-GB" dirty="0" err="1"/>
              <a:t>hypnozites</a:t>
            </a:r>
            <a:r>
              <a:rPr lang="en-GB" dirty="0"/>
              <a:t> or gametocytes.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en-GB" dirty="0"/>
              <a:t>Mechanism of 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196752"/>
            <a:ext cx="8964488" cy="5472608"/>
          </a:xfrm>
        </p:spPr>
        <p:txBody>
          <a:bodyPr/>
          <a:lstStyle/>
          <a:p>
            <a:r>
              <a:rPr lang="en-GB" sz="2800" dirty="0" smtClean="0"/>
              <a:t>It's </a:t>
            </a:r>
            <a:r>
              <a:rPr lang="en-GB" sz="2800" dirty="0"/>
              <a:t>a weak base, and concentrate itself in the parasites' lysosomes</a:t>
            </a:r>
          </a:p>
          <a:p>
            <a:r>
              <a:rPr lang="en-GB" sz="2800" dirty="0" smtClean="0"/>
              <a:t>The </a:t>
            </a:r>
            <a:r>
              <a:rPr lang="en-GB" sz="2800" dirty="0"/>
              <a:t>by product of the parasitic digestion of the </a:t>
            </a:r>
            <a:r>
              <a:rPr lang="en-GB" sz="2800" dirty="0" err="1"/>
              <a:t>Hb</a:t>
            </a:r>
            <a:r>
              <a:rPr lang="en-GB" sz="2800" dirty="0"/>
              <a:t>, </a:t>
            </a:r>
            <a:r>
              <a:rPr lang="en-GB" sz="2800" dirty="0" err="1"/>
              <a:t>haem</a:t>
            </a:r>
            <a:r>
              <a:rPr lang="en-GB" sz="2800" dirty="0"/>
              <a:t> (</a:t>
            </a:r>
            <a:r>
              <a:rPr lang="en-GB" sz="2800" dirty="0" err="1"/>
              <a:t>ferriprotoporphorin</a:t>
            </a:r>
            <a:r>
              <a:rPr lang="en-GB" sz="2800" dirty="0"/>
              <a:t> IX) is very </a:t>
            </a:r>
            <a:r>
              <a:rPr lang="en-GB" sz="2800" dirty="0" smtClean="0"/>
              <a:t>toxic to </a:t>
            </a:r>
            <a:r>
              <a:rPr lang="en-GB" sz="2800" dirty="0"/>
              <a:t>the parasite</a:t>
            </a:r>
          </a:p>
          <a:p>
            <a:r>
              <a:rPr lang="en-GB" sz="2800" dirty="0" err="1"/>
              <a:t>P</a:t>
            </a:r>
            <a:r>
              <a:rPr lang="en-GB" sz="2800" dirty="0" err="1" smtClean="0"/>
              <a:t>lasmodial</a:t>
            </a:r>
            <a:r>
              <a:rPr lang="en-GB" sz="2800" dirty="0" smtClean="0"/>
              <a:t> </a:t>
            </a:r>
            <a:r>
              <a:rPr lang="en-GB" sz="2800" dirty="0" err="1"/>
              <a:t>haem</a:t>
            </a:r>
            <a:r>
              <a:rPr lang="en-GB" sz="2800" dirty="0"/>
              <a:t> polymerase converts </a:t>
            </a:r>
            <a:r>
              <a:rPr lang="en-GB" sz="2800" dirty="0" err="1"/>
              <a:t>haem</a:t>
            </a:r>
            <a:r>
              <a:rPr lang="en-GB" sz="2800" dirty="0"/>
              <a:t> to harmless </a:t>
            </a:r>
            <a:r>
              <a:rPr lang="en-GB" sz="2800" dirty="0" err="1"/>
              <a:t>haemozoin</a:t>
            </a:r>
            <a:r>
              <a:rPr lang="en-GB" sz="2800" dirty="0"/>
              <a:t> ( a red pigment </a:t>
            </a:r>
            <a:r>
              <a:rPr lang="en-GB" sz="2800" dirty="0" smtClean="0"/>
              <a:t>associated with </a:t>
            </a:r>
            <a:r>
              <a:rPr lang="en-GB" sz="2800" dirty="0"/>
              <a:t>malaria)</a:t>
            </a:r>
          </a:p>
          <a:p>
            <a:r>
              <a:rPr lang="en-GB" sz="2800" dirty="0" err="1"/>
              <a:t>C</a:t>
            </a:r>
            <a:r>
              <a:rPr lang="en-GB" sz="2800" dirty="0" err="1" smtClean="0"/>
              <a:t>hloroquine</a:t>
            </a:r>
            <a:r>
              <a:rPr lang="en-GB" sz="2800" dirty="0" smtClean="0"/>
              <a:t> </a:t>
            </a:r>
            <a:r>
              <a:rPr lang="en-GB" sz="2800" dirty="0"/>
              <a:t>inhibits this enzyme and so a built up of </a:t>
            </a:r>
            <a:r>
              <a:rPr lang="en-GB" sz="2800" dirty="0" err="1"/>
              <a:t>haem</a:t>
            </a:r>
            <a:r>
              <a:rPr lang="en-GB" sz="2800" dirty="0"/>
              <a:t> kills the parasite by </a:t>
            </a:r>
            <a:r>
              <a:rPr lang="en-GB" sz="2800" dirty="0" err="1" smtClean="0"/>
              <a:t>membranolytic</a:t>
            </a:r>
            <a:r>
              <a:rPr lang="en-GB" sz="2800" dirty="0" smtClean="0"/>
              <a:t> action</a:t>
            </a:r>
            <a:r>
              <a:rPr lang="en-GB" sz="2800" dirty="0"/>
              <a:t>.</a:t>
            </a:r>
          </a:p>
          <a:p>
            <a:r>
              <a:rPr lang="en-GB" sz="2800" dirty="0" err="1" smtClean="0"/>
              <a:t>Chloroquine</a:t>
            </a:r>
            <a:r>
              <a:rPr lang="en-GB" sz="2800" dirty="0" smtClean="0"/>
              <a:t> </a:t>
            </a:r>
            <a:r>
              <a:rPr lang="en-GB" sz="2800" dirty="0"/>
              <a:t>also causes fragmentation of the parasites' RNA and intercalates in its DNA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864096"/>
          </a:xfrm>
        </p:spPr>
        <p:txBody>
          <a:bodyPr/>
          <a:lstStyle/>
          <a:p>
            <a:r>
              <a:rPr lang="en-GB" b="1" i="1" dirty="0"/>
              <a:t>P' Kinetics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/>
          <a:lstStyle/>
          <a:p>
            <a:r>
              <a:rPr lang="en-GB" sz="2800" dirty="0" smtClean="0"/>
              <a:t>Administered </a:t>
            </a:r>
            <a:r>
              <a:rPr lang="en-GB" sz="2800" dirty="0"/>
              <a:t>orally, unless where not feasible or in severe attacks</a:t>
            </a:r>
          </a:p>
          <a:p>
            <a:r>
              <a:rPr lang="en-GB" sz="2800" dirty="0"/>
              <a:t>G</a:t>
            </a:r>
            <a:r>
              <a:rPr lang="en-GB" sz="2800" dirty="0" smtClean="0"/>
              <a:t>iven </a:t>
            </a:r>
            <a:r>
              <a:rPr lang="en-GB" sz="2800" dirty="0"/>
              <a:t>by continuous IV infusions, frequent IM or Subcutaneous injections</a:t>
            </a:r>
          </a:p>
          <a:p>
            <a:r>
              <a:rPr lang="en-GB" sz="2800" dirty="0"/>
              <a:t>C</a:t>
            </a:r>
            <a:r>
              <a:rPr lang="en-GB" sz="2800" dirty="0" smtClean="0"/>
              <a:t>ompletely </a:t>
            </a:r>
            <a:r>
              <a:rPr lang="en-GB" sz="2800" dirty="0"/>
              <a:t>absorbed and extensively distributed throughout the body tissues</a:t>
            </a:r>
          </a:p>
          <a:p>
            <a:r>
              <a:rPr lang="en-GB" sz="2800" dirty="0"/>
              <a:t>T</a:t>
            </a:r>
            <a:r>
              <a:rPr lang="en-GB" sz="2800" dirty="0" smtClean="0"/>
              <a:t>here </a:t>
            </a:r>
            <a:r>
              <a:rPr lang="en-GB" sz="2800" dirty="0"/>
              <a:t>is slow release from the tissue and metabolized in the liver to be excreted in the urine</a:t>
            </a:r>
          </a:p>
          <a:p>
            <a:r>
              <a:rPr lang="en-GB" sz="2800" dirty="0"/>
              <a:t>H</a:t>
            </a:r>
            <a:r>
              <a:rPr lang="en-GB" sz="2800" dirty="0" smtClean="0"/>
              <a:t>as </a:t>
            </a:r>
            <a:r>
              <a:rPr lang="en-GB" sz="2800" dirty="0"/>
              <a:t>active metabolite </a:t>
            </a:r>
            <a:r>
              <a:rPr lang="en-GB" sz="2800" dirty="0" err="1"/>
              <a:t>desethylchloroquine</a:t>
            </a:r>
            <a:r>
              <a:rPr lang="en-GB" sz="2800" dirty="0"/>
              <a:t> </a:t>
            </a:r>
            <a:r>
              <a:rPr lang="en-GB" sz="2800" dirty="0" err="1"/>
              <a:t>nad</a:t>
            </a:r>
            <a:r>
              <a:rPr lang="en-GB" sz="2800" dirty="0"/>
              <a:t> </a:t>
            </a:r>
            <a:r>
              <a:rPr lang="en-GB" sz="2800" dirty="0" err="1"/>
              <a:t>bisdesethychloroquine</a:t>
            </a:r>
            <a:endParaRPr lang="en-GB" sz="2800" dirty="0"/>
          </a:p>
          <a:p>
            <a:r>
              <a:rPr lang="en-GB" sz="2800" dirty="0"/>
              <a:t>H</a:t>
            </a:r>
            <a:r>
              <a:rPr lang="en-GB" sz="2800" dirty="0" smtClean="0"/>
              <a:t>alf </a:t>
            </a:r>
            <a:r>
              <a:rPr lang="en-GB" sz="2800" dirty="0"/>
              <a:t>life is 50 </a:t>
            </a:r>
            <a:r>
              <a:rPr lang="en-GB" sz="2800" dirty="0" err="1"/>
              <a:t>hrs</a:t>
            </a:r>
            <a:r>
              <a:rPr lang="en-GB" sz="2800" dirty="0"/>
              <a:t>, 70% comes out as intact drug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Clinical Indications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</a:t>
            </a:r>
            <a:r>
              <a:rPr lang="en-GB" dirty="0"/>
              <a:t>for </a:t>
            </a:r>
            <a:r>
              <a:rPr lang="en-GB" dirty="0" err="1"/>
              <a:t>rx</a:t>
            </a:r>
            <a:r>
              <a:rPr lang="en-GB" dirty="0"/>
              <a:t> and suppression in </a:t>
            </a:r>
            <a:r>
              <a:rPr lang="en-GB" dirty="0" err="1"/>
              <a:t>chloroquine</a:t>
            </a:r>
            <a:r>
              <a:rPr lang="en-GB" dirty="0"/>
              <a:t> sensitive malaria</a:t>
            </a:r>
          </a:p>
          <a:p>
            <a:r>
              <a:rPr lang="en-GB" dirty="0"/>
              <a:t>I</a:t>
            </a:r>
            <a:r>
              <a:rPr lang="en-GB" dirty="0" smtClean="0"/>
              <a:t>t </a:t>
            </a:r>
            <a:r>
              <a:rPr lang="en-GB" dirty="0"/>
              <a:t>reduces the fever and clears blood of parasites within 24 </a:t>
            </a:r>
            <a:r>
              <a:rPr lang="en-GB" dirty="0" err="1"/>
              <a:t>hrs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his </a:t>
            </a:r>
            <a:r>
              <a:rPr lang="en-GB" dirty="0"/>
              <a:t>is a radical cure for p. falciparum infections; but not for p. </a:t>
            </a:r>
            <a:r>
              <a:rPr lang="en-GB" dirty="0" err="1"/>
              <a:t>ovale</a:t>
            </a:r>
            <a:r>
              <a:rPr lang="en-GB" dirty="0"/>
              <a:t> or p. </a:t>
            </a:r>
            <a:r>
              <a:rPr lang="en-GB" dirty="0" err="1"/>
              <a:t>vivax</a:t>
            </a:r>
            <a:r>
              <a:rPr lang="en-GB" dirty="0"/>
              <a:t> as there </a:t>
            </a:r>
            <a:r>
              <a:rPr lang="en-GB" dirty="0" smtClean="0"/>
              <a:t>is always </a:t>
            </a:r>
            <a:r>
              <a:rPr lang="en-GB" dirty="0"/>
              <a:t>an </a:t>
            </a:r>
            <a:r>
              <a:rPr lang="en-GB" dirty="0" err="1"/>
              <a:t>exo</a:t>
            </a:r>
            <a:r>
              <a:rPr lang="en-GB" dirty="0"/>
              <a:t> – </a:t>
            </a:r>
            <a:r>
              <a:rPr lang="en-GB" dirty="0" err="1"/>
              <a:t>erythrocytic</a:t>
            </a:r>
            <a:r>
              <a:rPr lang="en-GB" dirty="0"/>
              <a:t> phase in which the </a:t>
            </a:r>
            <a:r>
              <a:rPr lang="en-GB" dirty="0" err="1"/>
              <a:t>hypnozoites</a:t>
            </a:r>
            <a:r>
              <a:rPr lang="en-GB" dirty="0"/>
              <a:t> may lead to a clinical </a:t>
            </a:r>
            <a:r>
              <a:rPr lang="en-GB" dirty="0" smtClean="0"/>
              <a:t>relapse attack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Classfication</a:t>
            </a:r>
            <a:r>
              <a:rPr lang="en-GB" dirty="0"/>
              <a:t> of Antimalarial drugs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752528"/>
          </a:xfrm>
        </p:spPr>
        <p:txBody>
          <a:bodyPr/>
          <a:lstStyle/>
          <a:p>
            <a:r>
              <a:rPr lang="en-GB" dirty="0" smtClean="0"/>
              <a:t>4- </a:t>
            </a:r>
            <a:r>
              <a:rPr lang="en-GB" dirty="0" err="1"/>
              <a:t>aminoquinolines</a:t>
            </a:r>
            <a:r>
              <a:rPr lang="en-GB" dirty="0"/>
              <a:t> – </a:t>
            </a:r>
            <a:r>
              <a:rPr lang="en-GB" dirty="0" err="1"/>
              <a:t>chloroquine</a:t>
            </a:r>
            <a:r>
              <a:rPr lang="en-GB" dirty="0"/>
              <a:t>, </a:t>
            </a:r>
            <a:r>
              <a:rPr lang="en-GB" dirty="0" err="1"/>
              <a:t>hydroxychloroquine</a:t>
            </a:r>
            <a:r>
              <a:rPr lang="en-GB" dirty="0"/>
              <a:t>, </a:t>
            </a:r>
            <a:r>
              <a:rPr lang="en-GB" dirty="0" err="1"/>
              <a:t>amodiaquine</a:t>
            </a:r>
            <a:endParaRPr lang="en-GB" dirty="0"/>
          </a:p>
          <a:p>
            <a:r>
              <a:rPr lang="en-GB" dirty="0" smtClean="0"/>
              <a:t>8 </a:t>
            </a:r>
            <a:r>
              <a:rPr lang="en-GB" dirty="0"/>
              <a:t>-</a:t>
            </a:r>
            <a:r>
              <a:rPr lang="en-GB" dirty="0" err="1"/>
              <a:t>aminoquinolines</a:t>
            </a:r>
            <a:r>
              <a:rPr lang="en-GB" dirty="0"/>
              <a:t> – </a:t>
            </a:r>
            <a:r>
              <a:rPr lang="en-GB" dirty="0" err="1"/>
              <a:t>primaquin</a:t>
            </a:r>
            <a:endParaRPr lang="en-GB" dirty="0"/>
          </a:p>
          <a:p>
            <a:r>
              <a:rPr lang="en-GB" dirty="0" smtClean="0"/>
              <a:t>4- </a:t>
            </a:r>
            <a:r>
              <a:rPr lang="en-GB" dirty="0" err="1"/>
              <a:t>quinoline</a:t>
            </a:r>
            <a:r>
              <a:rPr lang="en-GB" dirty="0"/>
              <a:t> </a:t>
            </a:r>
            <a:r>
              <a:rPr lang="en-GB" dirty="0" err="1"/>
              <a:t>carbinolamines</a:t>
            </a:r>
            <a:r>
              <a:rPr lang="en-GB" dirty="0"/>
              <a:t> – </a:t>
            </a:r>
            <a:r>
              <a:rPr lang="en-GB" dirty="0" err="1"/>
              <a:t>meflaquin</a:t>
            </a:r>
            <a:endParaRPr lang="en-GB" dirty="0"/>
          </a:p>
          <a:p>
            <a:r>
              <a:rPr lang="en-GB" dirty="0" err="1" smtClean="0"/>
              <a:t>Diaminopyridines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pyrimethamine</a:t>
            </a:r>
            <a:r>
              <a:rPr lang="en-GB" dirty="0"/>
              <a:t>, trimethoprim (bacterial infections)</a:t>
            </a:r>
          </a:p>
          <a:p>
            <a:r>
              <a:rPr lang="en-GB" dirty="0" err="1"/>
              <a:t>B</a:t>
            </a:r>
            <a:r>
              <a:rPr lang="en-GB" dirty="0" err="1" smtClean="0"/>
              <a:t>iguanides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proguanil</a:t>
            </a:r>
            <a:r>
              <a:rPr lang="en-GB" dirty="0"/>
              <a:t> (</a:t>
            </a:r>
            <a:r>
              <a:rPr lang="en-GB" dirty="0" err="1"/>
              <a:t>chlorquanil</a:t>
            </a:r>
            <a:r>
              <a:rPr lang="en-GB" dirty="0" smtClean="0"/>
              <a:t>)</a:t>
            </a:r>
          </a:p>
          <a:p>
            <a:r>
              <a:rPr lang="en-GB" dirty="0" smtClean="0"/>
              <a:t>Cinchona </a:t>
            </a:r>
            <a:r>
              <a:rPr lang="en-GB" dirty="0"/>
              <a:t>alkaloids (</a:t>
            </a:r>
            <a:r>
              <a:rPr lang="en-GB" dirty="0" err="1"/>
              <a:t>quinolyn</a:t>
            </a:r>
            <a:r>
              <a:rPr lang="en-GB" dirty="0"/>
              <a:t> </a:t>
            </a:r>
            <a:r>
              <a:rPr lang="en-GB" dirty="0" err="1"/>
              <a:t>methanoles</a:t>
            </a:r>
            <a:r>
              <a:rPr lang="en-GB" dirty="0"/>
              <a:t>) – quinine, quinidine.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62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chemoprophylaxis, </a:t>
            </a:r>
            <a:r>
              <a:rPr lang="en-GB" dirty="0" err="1"/>
              <a:t>proguanil</a:t>
            </a:r>
            <a:r>
              <a:rPr lang="en-GB" dirty="0"/>
              <a:t> is combined to prevent this relapse. Chemoprophylaxis </a:t>
            </a:r>
            <a:r>
              <a:rPr lang="en-GB" dirty="0" smtClean="0"/>
              <a:t>against the </a:t>
            </a:r>
            <a:r>
              <a:rPr lang="en-GB" dirty="0"/>
              <a:t>resistant strain p. falciparum, it is combined with </a:t>
            </a:r>
            <a:r>
              <a:rPr lang="en-GB" dirty="0" err="1"/>
              <a:t>maloprim</a:t>
            </a:r>
            <a:endParaRPr lang="en-GB" dirty="0"/>
          </a:p>
          <a:p>
            <a:r>
              <a:rPr lang="en-GB" dirty="0"/>
              <a:t>C</a:t>
            </a:r>
            <a:r>
              <a:rPr lang="en-GB" dirty="0" smtClean="0"/>
              <a:t>ompletely </a:t>
            </a:r>
            <a:r>
              <a:rPr lang="en-GB" dirty="0"/>
              <a:t>unrelated to malaria, </a:t>
            </a:r>
            <a:r>
              <a:rPr lang="en-GB" dirty="0" err="1"/>
              <a:t>chloroquine</a:t>
            </a:r>
            <a:r>
              <a:rPr lang="en-GB" dirty="0"/>
              <a:t> is also used for rheumatoid arthritis.</a:t>
            </a:r>
          </a:p>
          <a:p>
            <a:r>
              <a:rPr lang="en-GB" dirty="0" smtClean="0"/>
              <a:t>Admin </a:t>
            </a:r>
            <a:r>
              <a:rPr lang="en-GB" dirty="0"/>
              <a:t>orally, unless where not feasible or in severe attack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Adverse effects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72816"/>
            <a:ext cx="8134672" cy="4323184"/>
          </a:xfrm>
        </p:spPr>
        <p:txBody>
          <a:bodyPr/>
          <a:lstStyle/>
          <a:p>
            <a:r>
              <a:rPr lang="en-GB" dirty="0" smtClean="0"/>
              <a:t>Unwanted </a:t>
            </a:r>
            <a:r>
              <a:rPr lang="en-GB" dirty="0"/>
              <a:t>effects are occasional</a:t>
            </a:r>
          </a:p>
          <a:p>
            <a:r>
              <a:rPr lang="en-GB" dirty="0"/>
              <a:t>N</a:t>
            </a:r>
            <a:r>
              <a:rPr lang="en-GB" dirty="0" smtClean="0"/>
              <a:t>ausea</a:t>
            </a:r>
            <a:r>
              <a:rPr lang="en-GB" dirty="0"/>
              <a:t>, vomiting, </a:t>
            </a:r>
            <a:r>
              <a:rPr lang="en-GB" dirty="0" err="1"/>
              <a:t>diarrhea</a:t>
            </a:r>
            <a:endParaRPr lang="en-GB" dirty="0"/>
          </a:p>
          <a:p>
            <a:r>
              <a:rPr lang="en-GB" dirty="0"/>
              <a:t>R</a:t>
            </a:r>
            <a:r>
              <a:rPr lang="en-GB" dirty="0" smtClean="0"/>
              <a:t>ashes</a:t>
            </a:r>
            <a:r>
              <a:rPr lang="en-GB" dirty="0"/>
              <a:t>, </a:t>
            </a:r>
            <a:r>
              <a:rPr lang="en-GB" dirty="0" err="1"/>
              <a:t>pruritis</a:t>
            </a:r>
            <a:r>
              <a:rPr lang="en-GB" dirty="0"/>
              <a:t> – dermatological effects</a:t>
            </a:r>
          </a:p>
          <a:p>
            <a:r>
              <a:rPr lang="en-GB" dirty="0"/>
              <a:t>D</a:t>
            </a:r>
            <a:r>
              <a:rPr lang="en-GB" dirty="0" smtClean="0"/>
              <a:t>izziness</a:t>
            </a:r>
            <a:r>
              <a:rPr lang="en-GB" dirty="0"/>
              <a:t>, blurring vision, headache</a:t>
            </a:r>
          </a:p>
          <a:p>
            <a:r>
              <a:rPr lang="en-GB" dirty="0"/>
              <a:t>C</a:t>
            </a:r>
            <a:r>
              <a:rPr lang="en-GB" dirty="0" smtClean="0"/>
              <a:t>ontinuous </a:t>
            </a:r>
            <a:r>
              <a:rPr lang="en-GB" dirty="0"/>
              <a:t>use of high doses could lead to irreversible retinopathies</a:t>
            </a:r>
          </a:p>
          <a:p>
            <a:r>
              <a:rPr lang="en-GB" dirty="0"/>
              <a:t>U</a:t>
            </a:r>
            <a:r>
              <a:rPr lang="en-GB" dirty="0" smtClean="0"/>
              <a:t>sually</a:t>
            </a:r>
            <a:r>
              <a:rPr lang="en-GB" dirty="0"/>
              <a:t>, these symptoms are not experienced in the low doses of chemoprophylaxis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GB" dirty="0" err="1" smtClean="0"/>
              <a:t>Sulfonamides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sulfadoxine</a:t>
            </a:r>
            <a:r>
              <a:rPr lang="en-GB" dirty="0"/>
              <a:t>, </a:t>
            </a:r>
            <a:r>
              <a:rPr lang="en-GB" dirty="0" err="1"/>
              <a:t>sufalene</a:t>
            </a:r>
            <a:r>
              <a:rPr lang="en-GB" dirty="0"/>
              <a:t>, </a:t>
            </a:r>
            <a:r>
              <a:rPr lang="en-GB" dirty="0" err="1"/>
              <a:t>sulfametopyrazine</a:t>
            </a:r>
            <a:endParaRPr lang="en-GB" dirty="0"/>
          </a:p>
          <a:p>
            <a:r>
              <a:rPr lang="en-GB" dirty="0" err="1"/>
              <a:t>S</a:t>
            </a:r>
            <a:r>
              <a:rPr lang="en-GB" dirty="0" err="1" smtClean="0"/>
              <a:t>ulfones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dapsone</a:t>
            </a:r>
            <a:endParaRPr lang="en-GB" dirty="0"/>
          </a:p>
          <a:p>
            <a:r>
              <a:rPr lang="en-GB" dirty="0" err="1"/>
              <a:t>A</a:t>
            </a:r>
            <a:r>
              <a:rPr lang="en-GB" dirty="0" err="1" smtClean="0"/>
              <a:t>rtemisinin</a:t>
            </a:r>
            <a:r>
              <a:rPr lang="en-GB" dirty="0" smtClean="0"/>
              <a:t> </a:t>
            </a:r>
            <a:r>
              <a:rPr lang="en-GB" dirty="0"/>
              <a:t>compounds - </a:t>
            </a:r>
            <a:r>
              <a:rPr lang="en-GB" dirty="0" err="1"/>
              <a:t>dihydroatremisinin</a:t>
            </a:r>
            <a:r>
              <a:rPr lang="en-GB" dirty="0"/>
              <a:t>, </a:t>
            </a:r>
            <a:r>
              <a:rPr lang="en-GB" dirty="0" err="1"/>
              <a:t>artemether</a:t>
            </a:r>
            <a:r>
              <a:rPr lang="en-GB" dirty="0"/>
              <a:t>, </a:t>
            </a:r>
            <a:r>
              <a:rPr lang="en-GB" dirty="0" err="1"/>
              <a:t>artesunate</a:t>
            </a:r>
            <a:r>
              <a:rPr lang="en-GB" dirty="0"/>
              <a:t>, </a:t>
            </a:r>
            <a:r>
              <a:rPr lang="en-GB" dirty="0" err="1"/>
              <a:t>arteether</a:t>
            </a:r>
            <a:r>
              <a:rPr lang="en-GB" dirty="0"/>
              <a:t>, </a:t>
            </a:r>
            <a:r>
              <a:rPr lang="en-GB" dirty="0" err="1"/>
              <a:t>artelinic</a:t>
            </a:r>
            <a:r>
              <a:rPr lang="en-GB" dirty="0"/>
              <a:t> acid</a:t>
            </a:r>
          </a:p>
          <a:p>
            <a:r>
              <a:rPr lang="en-GB" dirty="0" err="1"/>
              <a:t>P</a:t>
            </a:r>
            <a:r>
              <a:rPr lang="en-GB" dirty="0" err="1" smtClean="0"/>
              <a:t>henanthrene</a:t>
            </a:r>
            <a:r>
              <a:rPr lang="en-GB" dirty="0" smtClean="0"/>
              <a:t> </a:t>
            </a:r>
            <a:r>
              <a:rPr lang="en-GB" dirty="0" err="1"/>
              <a:t>methanols</a:t>
            </a:r>
            <a:r>
              <a:rPr lang="en-GB" dirty="0"/>
              <a:t> – </a:t>
            </a:r>
            <a:r>
              <a:rPr lang="en-GB" dirty="0" err="1"/>
              <a:t>halofantrine</a:t>
            </a:r>
            <a:r>
              <a:rPr lang="en-GB" dirty="0"/>
              <a:t>, </a:t>
            </a:r>
            <a:r>
              <a:rPr lang="en-GB" dirty="0" err="1"/>
              <a:t>lumefantrene</a:t>
            </a:r>
            <a:r>
              <a:rPr lang="en-GB" dirty="0"/>
              <a:t>.</a:t>
            </a:r>
          </a:p>
          <a:p>
            <a:r>
              <a:rPr lang="en-GB" dirty="0" err="1" smtClean="0"/>
              <a:t>Atovaquone</a:t>
            </a:r>
            <a:r>
              <a:rPr lang="en-GB" dirty="0"/>
              <a:t>, </a:t>
            </a:r>
            <a:r>
              <a:rPr lang="en-GB" dirty="0" err="1"/>
              <a:t>piperaquin</a:t>
            </a:r>
            <a:endParaRPr lang="en-GB" dirty="0"/>
          </a:p>
          <a:p>
            <a:r>
              <a:rPr lang="en-GB" dirty="0"/>
              <a:t>A</a:t>
            </a:r>
            <a:r>
              <a:rPr lang="en-GB" dirty="0" smtClean="0"/>
              <a:t>ntibiotics </a:t>
            </a:r>
            <a:r>
              <a:rPr lang="en-GB" dirty="0"/>
              <a:t>– tetracycline, doxycycline, clindamycin</a:t>
            </a:r>
          </a:p>
          <a:p>
            <a:r>
              <a:rPr lang="en-GB" dirty="0"/>
              <a:t>C</a:t>
            </a:r>
            <a:r>
              <a:rPr lang="en-GB" dirty="0" smtClean="0"/>
              <a:t>ombinations </a:t>
            </a:r>
            <a:r>
              <a:rPr lang="en-GB" dirty="0"/>
              <a:t>– </a:t>
            </a:r>
            <a:r>
              <a:rPr lang="en-GB" dirty="0" err="1"/>
              <a:t>metakelfin</a:t>
            </a:r>
            <a:r>
              <a:rPr lang="en-GB" dirty="0"/>
              <a:t>, </a:t>
            </a:r>
            <a:r>
              <a:rPr lang="en-GB" dirty="0" err="1"/>
              <a:t>fansidar</a:t>
            </a:r>
            <a:r>
              <a:rPr lang="en-GB" dirty="0"/>
              <a:t>, </a:t>
            </a:r>
            <a:r>
              <a:rPr lang="en-GB" dirty="0" err="1"/>
              <a:t>maloprim</a:t>
            </a:r>
            <a:r>
              <a:rPr lang="en-GB" dirty="0"/>
              <a:t>, </a:t>
            </a:r>
            <a:r>
              <a:rPr lang="en-GB" dirty="0" err="1"/>
              <a:t>coartem</a:t>
            </a:r>
            <a:r>
              <a:rPr lang="en-GB" dirty="0"/>
              <a:t>, </a:t>
            </a:r>
            <a:r>
              <a:rPr lang="en-GB" dirty="0" err="1"/>
              <a:t>mephaquin</a:t>
            </a:r>
            <a:r>
              <a:rPr lang="en-GB" dirty="0"/>
              <a:t>, </a:t>
            </a:r>
            <a:r>
              <a:rPr lang="en-GB" dirty="0" err="1"/>
              <a:t>duocotecxin</a:t>
            </a:r>
            <a:r>
              <a:rPr lang="en-GB" dirty="0"/>
              <a:t>, </a:t>
            </a:r>
            <a:r>
              <a:rPr lang="en-GB" dirty="0" err="1"/>
              <a:t>malarone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GB" dirty="0"/>
              <a:t>Classification by stages of 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680520"/>
          </a:xfrm>
        </p:spPr>
        <p:txBody>
          <a:bodyPr/>
          <a:lstStyle/>
          <a:p>
            <a:r>
              <a:rPr lang="en-GB" dirty="0" smtClean="0"/>
              <a:t>Tissue </a:t>
            </a:r>
            <a:r>
              <a:rPr lang="en-GB" dirty="0" err="1"/>
              <a:t>schizonticides</a:t>
            </a:r>
            <a:r>
              <a:rPr lang="en-GB" dirty="0"/>
              <a:t> – </a:t>
            </a:r>
            <a:r>
              <a:rPr lang="en-GB" dirty="0" err="1"/>
              <a:t>primaquin</a:t>
            </a:r>
            <a:endParaRPr lang="en-GB" dirty="0"/>
          </a:p>
          <a:p>
            <a:r>
              <a:rPr lang="en-GB" dirty="0"/>
              <a:t>B</a:t>
            </a:r>
            <a:r>
              <a:rPr lang="en-GB" dirty="0" smtClean="0"/>
              <a:t>lood </a:t>
            </a:r>
            <a:r>
              <a:rPr lang="en-GB" dirty="0" err="1"/>
              <a:t>schizonticides</a:t>
            </a:r>
            <a:r>
              <a:rPr lang="en-GB" dirty="0"/>
              <a:t> or suppressive agents – </a:t>
            </a:r>
            <a:r>
              <a:rPr lang="en-GB" dirty="0" err="1"/>
              <a:t>chloroquine</a:t>
            </a:r>
            <a:r>
              <a:rPr lang="en-GB" dirty="0"/>
              <a:t>, </a:t>
            </a:r>
            <a:r>
              <a:rPr lang="en-GB" dirty="0" err="1"/>
              <a:t>amodiaquin</a:t>
            </a:r>
            <a:r>
              <a:rPr lang="en-GB" dirty="0"/>
              <a:t>, </a:t>
            </a:r>
            <a:r>
              <a:rPr lang="en-GB" dirty="0" err="1" smtClean="0"/>
              <a:t>proguanil</a:t>
            </a:r>
            <a:r>
              <a:rPr lang="en-GB" dirty="0" smtClean="0"/>
              <a:t>, </a:t>
            </a:r>
            <a:r>
              <a:rPr lang="en-GB" dirty="0" err="1" smtClean="0"/>
              <a:t>pryimethamine</a:t>
            </a:r>
            <a:r>
              <a:rPr lang="en-GB" dirty="0"/>
              <a:t>, </a:t>
            </a:r>
            <a:r>
              <a:rPr lang="en-GB" dirty="0" err="1"/>
              <a:t>mefloquin</a:t>
            </a:r>
            <a:r>
              <a:rPr lang="en-GB" dirty="0"/>
              <a:t>, quinine, </a:t>
            </a:r>
            <a:r>
              <a:rPr lang="en-GB" dirty="0" err="1"/>
              <a:t>halofantrine</a:t>
            </a:r>
            <a:r>
              <a:rPr lang="en-GB" dirty="0"/>
              <a:t>, </a:t>
            </a:r>
            <a:r>
              <a:rPr lang="en-GB" dirty="0" err="1"/>
              <a:t>artemether</a:t>
            </a:r>
            <a:endParaRPr lang="en-GB" dirty="0"/>
          </a:p>
          <a:p>
            <a:r>
              <a:rPr lang="en-GB" dirty="0" err="1"/>
              <a:t>G</a:t>
            </a:r>
            <a:r>
              <a:rPr lang="en-GB" dirty="0" err="1" smtClean="0"/>
              <a:t>ametocides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primaquine</a:t>
            </a:r>
            <a:r>
              <a:rPr lang="en-GB" dirty="0"/>
              <a:t> for p. falciparum, </a:t>
            </a:r>
            <a:r>
              <a:rPr lang="en-GB" dirty="0" err="1"/>
              <a:t>chloroquine</a:t>
            </a:r>
            <a:r>
              <a:rPr lang="en-GB" dirty="0"/>
              <a:t> for p. </a:t>
            </a:r>
            <a:r>
              <a:rPr lang="en-GB" dirty="0" err="1"/>
              <a:t>vivax</a:t>
            </a:r>
            <a:r>
              <a:rPr lang="en-GB" dirty="0"/>
              <a:t>, p. </a:t>
            </a:r>
            <a:r>
              <a:rPr lang="en-GB" dirty="0" err="1"/>
              <a:t>ovale</a:t>
            </a:r>
            <a:r>
              <a:rPr lang="en-GB" dirty="0"/>
              <a:t>, p. </a:t>
            </a:r>
            <a:r>
              <a:rPr lang="en-GB" dirty="0" err="1"/>
              <a:t>malariae</a:t>
            </a:r>
            <a:r>
              <a:rPr lang="en-GB" dirty="0"/>
              <a:t>,</a:t>
            </a:r>
          </a:p>
          <a:p>
            <a:r>
              <a:rPr lang="en-GB" dirty="0" err="1"/>
              <a:t>S</a:t>
            </a:r>
            <a:r>
              <a:rPr lang="en-GB" dirty="0" err="1" smtClean="0"/>
              <a:t>porontocidals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pryimethanime</a:t>
            </a:r>
            <a:r>
              <a:rPr lang="en-GB" dirty="0"/>
              <a:t>, </a:t>
            </a:r>
            <a:r>
              <a:rPr lang="en-GB" dirty="0" err="1"/>
              <a:t>proguanil</a:t>
            </a:r>
            <a:r>
              <a:rPr lang="en-GB" dirty="0"/>
              <a:t> (causal prophylactics)- also prevents maturation </a:t>
            </a:r>
            <a:r>
              <a:rPr lang="en-GB" dirty="0" smtClean="0"/>
              <a:t>in the </a:t>
            </a:r>
            <a:r>
              <a:rPr lang="en-GB" dirty="0"/>
              <a:t>mosquitoes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Causal prophylactics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680520"/>
          </a:xfrm>
        </p:spPr>
        <p:txBody>
          <a:bodyPr/>
          <a:lstStyle/>
          <a:p>
            <a:r>
              <a:rPr lang="en-GB" dirty="0" err="1"/>
              <a:t>A</a:t>
            </a:r>
            <a:r>
              <a:rPr lang="en-GB" dirty="0" err="1" smtClean="0"/>
              <a:t>ntifolates</a:t>
            </a:r>
            <a:r>
              <a:rPr lang="en-GB" dirty="0" smtClean="0"/>
              <a:t> </a:t>
            </a:r>
            <a:r>
              <a:rPr lang="en-GB" dirty="0"/>
              <a:t>– prevents maturation of the early p. falciparum hepatic </a:t>
            </a:r>
            <a:r>
              <a:rPr lang="en-GB" dirty="0" err="1"/>
              <a:t>schizonts</a:t>
            </a:r>
            <a:endParaRPr lang="en-GB" dirty="0"/>
          </a:p>
          <a:p>
            <a:r>
              <a:rPr lang="en-GB" dirty="0"/>
              <a:t>B</a:t>
            </a:r>
            <a:r>
              <a:rPr lang="en-GB" dirty="0" smtClean="0"/>
              <a:t>lood </a:t>
            </a:r>
            <a:r>
              <a:rPr lang="en-GB" dirty="0" err="1"/>
              <a:t>schizonticides</a:t>
            </a:r>
            <a:r>
              <a:rPr lang="en-GB" dirty="0"/>
              <a:t> – prevents attacks if used for sufficiently long – 4 weeks . Cures </a:t>
            </a:r>
            <a:r>
              <a:rPr lang="en-GB" dirty="0" smtClean="0"/>
              <a:t>p. falciparum </a:t>
            </a:r>
            <a:r>
              <a:rPr lang="en-GB" dirty="0"/>
              <a:t>and p. </a:t>
            </a:r>
            <a:r>
              <a:rPr lang="en-GB" dirty="0" err="1"/>
              <a:t>malariae</a:t>
            </a:r>
            <a:endParaRPr lang="en-GB" dirty="0"/>
          </a:p>
          <a:p>
            <a:r>
              <a:rPr lang="en-GB" dirty="0" smtClean="0"/>
              <a:t>Radical </a:t>
            </a:r>
            <a:r>
              <a:rPr lang="en-GB" dirty="0"/>
              <a:t>cure – blood </a:t>
            </a:r>
            <a:r>
              <a:rPr lang="en-GB" dirty="0" err="1"/>
              <a:t>schizonticidees</a:t>
            </a:r>
            <a:r>
              <a:rPr lang="en-GB" dirty="0"/>
              <a:t> plus </a:t>
            </a:r>
            <a:r>
              <a:rPr lang="en-GB" dirty="0" err="1"/>
              <a:t>primaquine</a:t>
            </a:r>
            <a:r>
              <a:rPr lang="en-GB" dirty="0"/>
              <a:t> destroys liver </a:t>
            </a:r>
            <a:r>
              <a:rPr lang="en-GB" dirty="0" err="1"/>
              <a:t>hypnozoites</a:t>
            </a:r>
            <a:r>
              <a:rPr lang="en-GB" dirty="0" smtClean="0"/>
              <a:t>. – </a:t>
            </a:r>
            <a:r>
              <a:rPr lang="en-GB" dirty="0"/>
              <a:t>effectiveness of antimalarial drugs varies btw species and life cycle stages.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ARTEMISININ COMPOUNDS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Qinghaosou</a:t>
            </a:r>
            <a:endParaRPr lang="en-GB" dirty="0"/>
          </a:p>
          <a:p>
            <a:r>
              <a:rPr lang="en-GB" dirty="0" err="1"/>
              <a:t>A</a:t>
            </a:r>
            <a:r>
              <a:rPr lang="en-GB" dirty="0" err="1" smtClean="0"/>
              <a:t>rtemisinin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sesquinterpine</a:t>
            </a:r>
            <a:r>
              <a:rPr lang="en-GB" dirty="0"/>
              <a:t> lactone </a:t>
            </a:r>
            <a:r>
              <a:rPr lang="en-GB" dirty="0" err="1"/>
              <a:t>endoperoxide</a:t>
            </a:r>
            <a:r>
              <a:rPr lang="en-GB" dirty="0"/>
              <a:t>. Sparingly soluble in water and </a:t>
            </a:r>
            <a:r>
              <a:rPr lang="en-GB" dirty="0" smtClean="0"/>
              <a:t>oils. Analogues </a:t>
            </a:r>
            <a:r>
              <a:rPr lang="en-GB" dirty="0"/>
              <a:t>synthesized to increase solubility</a:t>
            </a:r>
          </a:p>
          <a:p>
            <a:r>
              <a:rPr lang="en-GB" dirty="0" err="1"/>
              <a:t>A</a:t>
            </a:r>
            <a:r>
              <a:rPr lang="en-GB" dirty="0" err="1" smtClean="0"/>
              <a:t>rtesunate</a:t>
            </a:r>
            <a:r>
              <a:rPr lang="en-GB" dirty="0" smtClean="0"/>
              <a:t> </a:t>
            </a:r>
            <a:r>
              <a:rPr lang="en-GB" dirty="0"/>
              <a:t>– water soluble derivative used for oral, IM, IV, and rectal administration</a:t>
            </a:r>
          </a:p>
          <a:p>
            <a:r>
              <a:rPr lang="en-GB" dirty="0" err="1" smtClean="0"/>
              <a:t>Artemether</a:t>
            </a:r>
            <a:r>
              <a:rPr lang="en-GB" dirty="0" smtClean="0"/>
              <a:t> </a:t>
            </a:r>
            <a:r>
              <a:rPr lang="en-GB" dirty="0"/>
              <a:t>– lipid soluble for oral, IM, and rectal admin</a:t>
            </a:r>
          </a:p>
        </p:txBody>
      </p:sp>
    </p:spTree>
    <p:extLst>
      <p:ext uri="{BB962C8B-B14F-4D97-AF65-F5344CB8AC3E}">
        <p14:creationId xmlns:p14="http://schemas.microsoft.com/office/powerpoint/2010/main" val="3212678018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F9C6DF"/>
      </a:lt2>
      <a:accent1>
        <a:srgbClr val="0C0C0C"/>
      </a:accent1>
      <a:accent2>
        <a:srgbClr val="EA157A"/>
      </a:accent2>
      <a:accent3>
        <a:srgbClr val="00B050"/>
      </a:accent3>
      <a:accent4>
        <a:srgbClr val="00ADDC"/>
      </a:accent4>
      <a:accent5>
        <a:srgbClr val="738AC8"/>
      </a:accent5>
      <a:accent6>
        <a:srgbClr val="1AB39F"/>
      </a:accent6>
      <a:hlink>
        <a:srgbClr val="0C0C0C"/>
      </a:hlink>
      <a:folHlink>
        <a:srgbClr val="0C594F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2843</Words>
  <Application>Microsoft Office PowerPoint</Application>
  <PresentationFormat>On-screen Show (4:3)</PresentationFormat>
  <Paragraphs>252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Soaring</vt:lpstr>
      <vt:lpstr>ANTIMALARIALS</vt:lpstr>
      <vt:lpstr>AETIOLOGY</vt:lpstr>
      <vt:lpstr>Life cycle</vt:lpstr>
      <vt:lpstr>PowerPoint Presentation</vt:lpstr>
      <vt:lpstr>Classfication of Antimalarial drugs</vt:lpstr>
      <vt:lpstr>PowerPoint Presentation</vt:lpstr>
      <vt:lpstr>Classification by stages of action</vt:lpstr>
      <vt:lpstr>Causal prophylactics</vt:lpstr>
      <vt:lpstr>ARTEMISININ COMPOUNDS</vt:lpstr>
      <vt:lpstr>ACTION</vt:lpstr>
      <vt:lpstr>MOA</vt:lpstr>
      <vt:lpstr>P'KINETICS</vt:lpstr>
      <vt:lpstr>Clinical use</vt:lpstr>
      <vt:lpstr>Adverse effects</vt:lpstr>
      <vt:lpstr>QUINOLINE METHANOLS &amp; PHENANTHRENE METHANOLS</vt:lpstr>
      <vt:lpstr>QUINOLINE METHANOLS Mefloquine</vt:lpstr>
      <vt:lpstr>PowerPoint Presentation</vt:lpstr>
      <vt:lpstr>PowerPoint Presentation</vt:lpstr>
      <vt:lpstr>Antimalarial action</vt:lpstr>
      <vt:lpstr>Resistance</vt:lpstr>
      <vt:lpstr>Clinical uses</vt:lpstr>
      <vt:lpstr>PowerPoint Presentation</vt:lpstr>
      <vt:lpstr>Adverse effects</vt:lpstr>
      <vt:lpstr>PowerPoint Presentation</vt:lpstr>
      <vt:lpstr>Contraindications &amp; cautions</vt:lpstr>
      <vt:lpstr>PowerPoint Presentation</vt:lpstr>
      <vt:lpstr>PHENANTHRENE METHANOLS Halofantrine hydrochloride (Halfan)</vt:lpstr>
      <vt:lpstr>Pharmacokinetics</vt:lpstr>
      <vt:lpstr>Clinical use</vt:lpstr>
      <vt:lpstr>Adverse effects</vt:lpstr>
      <vt:lpstr>Contraindications &amp; cautions</vt:lpstr>
      <vt:lpstr>Lumefantrine</vt:lpstr>
      <vt:lpstr>PowerPoint Presentation</vt:lpstr>
      <vt:lpstr>QUININE / CINCHOMA ALKALOID</vt:lpstr>
      <vt:lpstr>Mechanism of Action</vt:lpstr>
      <vt:lpstr>P'KINETICS</vt:lpstr>
      <vt:lpstr>Clinical indications of quinine</vt:lpstr>
      <vt:lpstr>Adverse effects</vt:lpstr>
      <vt:lpstr>PowerPoint Presentation</vt:lpstr>
      <vt:lpstr>ATOVAQUONE</vt:lpstr>
      <vt:lpstr>Antiparasitic actions</vt:lpstr>
      <vt:lpstr>P'Kinetics</vt:lpstr>
      <vt:lpstr>Therapeutic uses</vt:lpstr>
      <vt:lpstr>PowerPoint Presentation</vt:lpstr>
      <vt:lpstr>Adverse effects</vt:lpstr>
      <vt:lpstr>CHLOROQUINE  ( 4- AMINOQUINOLINE)</vt:lpstr>
      <vt:lpstr>Mechanism of Action</vt:lpstr>
      <vt:lpstr>P' Kinetics</vt:lpstr>
      <vt:lpstr>Clinical Indications</vt:lpstr>
      <vt:lpstr>PowerPoint Presentation</vt:lpstr>
      <vt:lpstr>Adverse effects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ANTIMALARIALS</dc:title>
  <dc:creator>Dr. Kimaiga H.O. MBChB (UoN)</dc:creator>
  <cp:lastModifiedBy>Dr. Kimaiga H.O. MBChB (UoN)</cp:lastModifiedBy>
  <cp:revision>15</cp:revision>
  <dcterms:created xsi:type="dcterms:W3CDTF">2013-07-10T06:34:33Z</dcterms:created>
  <dcterms:modified xsi:type="dcterms:W3CDTF">2013-07-11T12:50:50Z</dcterms:modified>
</cp:coreProperties>
</file>