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sldIdLst>
    <p:sldId id="257" r:id="rId2"/>
    <p:sldId id="258" r:id="rId3"/>
    <p:sldId id="259" r:id="rId4"/>
    <p:sldId id="260" r:id="rId5"/>
    <p:sldId id="261" r:id="rId6"/>
    <p:sldId id="354" r:id="rId7"/>
    <p:sldId id="350" r:id="rId8"/>
    <p:sldId id="351" r:id="rId9"/>
    <p:sldId id="262" r:id="rId10"/>
    <p:sldId id="263" r:id="rId11"/>
    <p:sldId id="265" r:id="rId12"/>
    <p:sldId id="355" r:id="rId13"/>
    <p:sldId id="356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347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01996-FE4A-4266-84A9-34D3FCCC06DD}" type="datetimeFigureOut">
              <a:rPr lang="en-GB" smtClean="0"/>
              <a:t>03/10/2013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617B5-EE56-42A6-AB4A-213DFFEB1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345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B0FA2-AF65-48E4-B4DB-328812F15D89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23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617B5-EE56-42A6-AB4A-213DFFEB1B82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838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820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BE4FC96E-032E-4E79-B1F8-41F6C35BECC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01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C8A98C11-3C5F-495E-A074-5579E5FD1E2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78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7B1A31BF-6BA2-4E8A-937D-51B9B90DE8B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1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0AF8F2CB-4911-4043-A78A-18E6B4CDCC9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192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24C36CD2-17AF-4B1D-86DE-ABDF33E4CCE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079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9480E882-E244-4248-88E3-36170CF04C7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1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55ED731C-8667-4AC7-9CDA-FF6E0D11671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816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9337A881-6D6C-4973-894B-5F780E3FCDB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11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1D257668-27A6-4F8A-8A95-7F1B658B8AA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4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2106025F-D096-40CF-BC06-9B1ADF05146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306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8BF505F1-2991-48AF-A3C9-B966E53BAB1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89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717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718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8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FFFF"/>
                </a:solidFill>
                <a:latin typeface="Times New Roman" pitchFamily="18" charset="0"/>
              </a:rPr>
              <a:t>7/11/2013</a:t>
            </a:r>
          </a:p>
        </p:txBody>
      </p:sp>
      <p:sp>
        <p:nvSpPr>
          <p:cNvPr id="718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FFFF"/>
                </a:solidFill>
                <a:latin typeface="Times New Roman" pitchFamily="18" charset="0"/>
              </a:rPr>
              <a:t>CaptHenry Kimyger Shakespearez</a:t>
            </a:r>
          </a:p>
        </p:txBody>
      </p:sp>
      <p:sp>
        <p:nvSpPr>
          <p:cNvPr id="718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03FB6AFD-E5E4-4D9C-A116-300F008CB234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821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268760"/>
            <a:ext cx="8676456" cy="2160240"/>
          </a:xfrm>
        </p:spPr>
        <p:txBody>
          <a:bodyPr/>
          <a:lstStyle/>
          <a:p>
            <a:pPr algn="ctr"/>
            <a:r>
              <a:rPr lang="en-US" sz="6000" dirty="0" smtClean="0"/>
              <a:t>ANTIHELMINTHICS</a:t>
            </a:r>
            <a:endParaRPr lang="en-GB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7117180" cy="86142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KIMAIGA H.O</a:t>
            </a:r>
          </a:p>
          <a:p>
            <a:pPr algn="ctr"/>
            <a:r>
              <a:rPr lang="en-US" sz="2800" b="1" dirty="0"/>
              <a:t>MBChB (University of Nairobi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195338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 </a:t>
            </a:r>
            <a:r>
              <a:rPr lang="en-GB" dirty="0">
                <a:effectLst/>
              </a:rPr>
              <a:t/>
            </a:r>
            <a:br>
              <a:rPr lang="en-GB" dirty="0">
                <a:effectLst/>
              </a:rPr>
            </a:br>
            <a:r>
              <a:rPr lang="en-US" dirty="0" smtClean="0">
                <a:effectLst/>
              </a:rPr>
              <a:t>CESTODES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897688" cy="468816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Medically important</a:t>
            </a:r>
            <a:endParaRPr lang="en-GB" dirty="0" smtClean="0"/>
          </a:p>
          <a:p>
            <a:pPr lvl="1"/>
            <a:r>
              <a:rPr lang="en-US" dirty="0" err="1" smtClean="0"/>
              <a:t>Taenia</a:t>
            </a:r>
            <a:r>
              <a:rPr lang="en-US" dirty="0" smtClean="0"/>
              <a:t> </a:t>
            </a:r>
            <a:r>
              <a:rPr lang="en-US" dirty="0" err="1" smtClean="0"/>
              <a:t>saginata</a:t>
            </a:r>
            <a:r>
              <a:rPr lang="en-US" dirty="0" smtClean="0"/>
              <a:t> = beef tape worm</a:t>
            </a:r>
            <a:endParaRPr lang="en-GB" dirty="0" smtClean="0"/>
          </a:p>
          <a:p>
            <a:pPr lvl="1"/>
            <a:r>
              <a:rPr lang="en-US" dirty="0" err="1" smtClean="0"/>
              <a:t>Taenia</a:t>
            </a:r>
            <a:r>
              <a:rPr lang="en-US" dirty="0" smtClean="0"/>
              <a:t> </a:t>
            </a:r>
            <a:r>
              <a:rPr lang="en-US" dirty="0" err="1" smtClean="0"/>
              <a:t>solium</a:t>
            </a:r>
            <a:r>
              <a:rPr lang="en-US" dirty="0" smtClean="0"/>
              <a:t> = pork tapeworm. Can also cause </a:t>
            </a:r>
            <a:r>
              <a:rPr lang="en-US" dirty="0" err="1" smtClean="0"/>
              <a:t>cysticerci</a:t>
            </a:r>
            <a:r>
              <a:rPr lang="en-US" dirty="0" smtClean="0"/>
              <a:t> (encysted larvae) in muscles, viscera, brain, eyes</a:t>
            </a:r>
            <a:endParaRPr lang="en-GB" dirty="0" smtClean="0"/>
          </a:p>
          <a:p>
            <a:pPr lvl="1"/>
            <a:r>
              <a:rPr lang="en-US" dirty="0" err="1" smtClean="0"/>
              <a:t>Diphyllobothrium</a:t>
            </a:r>
            <a:r>
              <a:rPr lang="en-US" dirty="0" smtClean="0"/>
              <a:t> </a:t>
            </a:r>
            <a:r>
              <a:rPr lang="en-US" dirty="0" err="1" smtClean="0"/>
              <a:t>latum</a:t>
            </a:r>
            <a:r>
              <a:rPr lang="en-US" dirty="0" smtClean="0"/>
              <a:t> = fish tapeworm</a:t>
            </a:r>
            <a:endParaRPr lang="en-GB" dirty="0" smtClean="0"/>
          </a:p>
          <a:p>
            <a:pPr lvl="1"/>
            <a:r>
              <a:rPr lang="en-US" dirty="0" err="1" smtClean="0"/>
              <a:t>Hymenolepsis</a:t>
            </a:r>
            <a:r>
              <a:rPr lang="en-US" dirty="0" smtClean="0"/>
              <a:t> nana = dwarf tapeworm</a:t>
            </a:r>
            <a:endParaRPr lang="en-GB" dirty="0" smtClean="0"/>
          </a:p>
          <a:p>
            <a:pPr lvl="0"/>
            <a:r>
              <a:rPr lang="en-US" dirty="0" smtClean="0"/>
              <a:t>Humans are definitive hosts for all the </a:t>
            </a:r>
            <a:r>
              <a:rPr lang="en-US" dirty="0" smtClean="0"/>
              <a:t>above</a:t>
            </a:r>
          </a:p>
          <a:p>
            <a:r>
              <a:rPr lang="en-GB" dirty="0"/>
              <a:t>Others include E. </a:t>
            </a:r>
            <a:r>
              <a:rPr lang="en-GB" dirty="0" err="1"/>
              <a:t>granulosus</a:t>
            </a:r>
            <a:r>
              <a:rPr lang="en-GB" dirty="0"/>
              <a:t> (dog tapeworm) and can cause </a:t>
            </a:r>
            <a:r>
              <a:rPr lang="en-GB" dirty="0" err="1"/>
              <a:t>hydatid</a:t>
            </a:r>
            <a:r>
              <a:rPr lang="en-GB" dirty="0"/>
              <a:t> cysts in the liver, lung and brain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543800" cy="1431925"/>
          </a:xfrm>
        </p:spPr>
        <p:txBody>
          <a:bodyPr/>
          <a:lstStyle/>
          <a:p>
            <a:r>
              <a:rPr lang="en-US" dirty="0" smtClean="0">
                <a:effectLst/>
              </a:rPr>
              <a:t>DRUGS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00B0F0"/>
                </a:solidFill>
                <a:effectLst/>
              </a:rPr>
              <a:t>PRAZIQUANTEL</a:t>
            </a:r>
            <a:endParaRPr lang="en-GB" b="1" dirty="0">
              <a:solidFill>
                <a:srgbClr val="00B0F0"/>
              </a:solidFill>
              <a:effectLst/>
            </a:endParaRPr>
          </a:p>
          <a:p>
            <a:pPr marL="0" indent="0">
              <a:buNone/>
            </a:pPr>
            <a:r>
              <a:rPr lang="en-US" b="1" u="sng" dirty="0" smtClean="0">
                <a:effectLst/>
              </a:rPr>
              <a:t>Chemistry</a:t>
            </a:r>
            <a:endParaRPr lang="en-GB" u="sng" dirty="0">
              <a:effectLst/>
            </a:endParaRPr>
          </a:p>
          <a:p>
            <a:pPr lvl="0"/>
            <a:r>
              <a:rPr lang="en-US" dirty="0">
                <a:effectLst/>
              </a:rPr>
              <a:t>Synthetic </a:t>
            </a:r>
            <a:r>
              <a:rPr lang="en-US" dirty="0" err="1">
                <a:effectLst/>
              </a:rPr>
              <a:t>isoquinoline</a:t>
            </a:r>
            <a:r>
              <a:rPr lang="en-US" dirty="0">
                <a:effectLst/>
              </a:rPr>
              <a:t> - </a:t>
            </a:r>
            <a:r>
              <a:rPr lang="en-US" dirty="0" err="1">
                <a:effectLst/>
              </a:rPr>
              <a:t>pyrazine</a:t>
            </a:r>
            <a:r>
              <a:rPr lang="en-US" dirty="0">
                <a:effectLst/>
              </a:rPr>
              <a:t> derivative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://www.g-pets.biz/sites/default/files/uploads/%F4%F8%E0%E6%E9%F7%E5%E5%F0%E8%EC.png"/>
          <p:cNvSpPr>
            <a:spLocks noChangeAspect="1" noChangeArrowheads="1"/>
          </p:cNvSpPr>
          <p:nvPr/>
        </p:nvSpPr>
        <p:spPr bwMode="auto">
          <a:xfrm>
            <a:off x="155575" y="-2155825"/>
            <a:ext cx="184785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http://www.g-pets.biz/sites/default/files/uploads/%F4%F8%E0%E6%E9%F7%E5%E5%F0%E8%EC.png"/>
          <p:cNvSpPr>
            <a:spLocks noChangeAspect="1" noChangeArrowheads="1"/>
          </p:cNvSpPr>
          <p:nvPr/>
        </p:nvSpPr>
        <p:spPr bwMode="auto">
          <a:xfrm>
            <a:off x="307975" y="-2003425"/>
            <a:ext cx="184785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0" name="Picture 2" descr="E:\Bachelor of Medicine And Bachelor of Surgery (MBChB)  Year  2\imagespraziquantel-18816_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4" y="1196752"/>
            <a:ext cx="4569859" cy="4842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Bachelor of Medicine And Bachelor of Surgery (MBChB)  Year  2\praziquantel-18816_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203874"/>
            <a:ext cx="4427984" cy="4865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945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://www.g-pets.biz/sites/default/files/uploads/%F4%F8%E0%E6%E9%F7%E5%E5%F0%E8%EC.png"/>
          <p:cNvSpPr>
            <a:spLocks noChangeAspect="1" noChangeArrowheads="1"/>
          </p:cNvSpPr>
          <p:nvPr/>
        </p:nvSpPr>
        <p:spPr bwMode="auto">
          <a:xfrm>
            <a:off x="155575" y="-2155825"/>
            <a:ext cx="184785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http://www.g-pets.biz/sites/default/files/uploads/%F4%F8%E0%E6%E9%F7%E5%E5%F0%E8%EC.png"/>
          <p:cNvSpPr>
            <a:spLocks noChangeAspect="1" noChangeArrowheads="1"/>
          </p:cNvSpPr>
          <p:nvPr/>
        </p:nvSpPr>
        <p:spPr bwMode="auto">
          <a:xfrm>
            <a:off x="307975" y="-2003425"/>
            <a:ext cx="184785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6" name="Picture 2" descr="E:\Bachelor of Medicine And Bachelor of Surgery (MBChB)  Year  2\%F4%F8%E0%E6%E9%F7%E5%E5%F0%E8%EC.pn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2608176" cy="635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Bachelor of Medicine And Bachelor of Surgery (MBChB)  Year  2\stot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831" y="404664"/>
            <a:ext cx="6041169" cy="6331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1629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>
                <a:effectLst/>
              </a:rPr>
              <a:t>Pharmacokinetics</a:t>
            </a:r>
            <a:endParaRPr lang="en-GB" u="sng" dirty="0">
              <a:effectLst/>
            </a:endParaRPr>
          </a:p>
          <a:p>
            <a:pPr lvl="0"/>
            <a:r>
              <a:rPr lang="en-US" dirty="0">
                <a:effectLst/>
              </a:rPr>
              <a:t>Rapidly absorbed after oral administration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80% </a:t>
            </a:r>
            <a:r>
              <a:rPr lang="en-US" dirty="0" err="1">
                <a:effectLst/>
              </a:rPr>
              <a:t>bioavailbility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Peak plasma </a:t>
            </a:r>
            <a:r>
              <a:rPr lang="en-US" dirty="0" err="1">
                <a:effectLst/>
              </a:rPr>
              <a:t>conc</a:t>
            </a:r>
            <a:r>
              <a:rPr lang="en-US" dirty="0">
                <a:effectLst/>
              </a:rPr>
              <a:t> in 1-3 </a:t>
            </a:r>
            <a:r>
              <a:rPr lang="en-US" dirty="0" err="1">
                <a:effectLst/>
              </a:rPr>
              <a:t>hrs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CSF </a:t>
            </a:r>
            <a:r>
              <a:rPr lang="en-US" dirty="0" err="1">
                <a:effectLst/>
              </a:rPr>
              <a:t>conc</a:t>
            </a:r>
            <a:r>
              <a:rPr lang="en-US" dirty="0">
                <a:effectLst/>
              </a:rPr>
              <a:t> is 14-20% plasma </a:t>
            </a:r>
            <a:r>
              <a:rPr lang="en-US" dirty="0" err="1">
                <a:effectLst/>
              </a:rPr>
              <a:t>conc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≈80% bound to plasma proteins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Extensive 1</a:t>
            </a:r>
            <a:r>
              <a:rPr lang="en-US" baseline="30000" dirty="0">
                <a:effectLst/>
              </a:rPr>
              <a:t>st</a:t>
            </a:r>
            <a:r>
              <a:rPr lang="en-US" dirty="0">
                <a:effectLst/>
              </a:rPr>
              <a:t> pass </a:t>
            </a:r>
            <a:r>
              <a:rPr lang="en-US" dirty="0" smtClean="0">
                <a:effectLst/>
              </a:rPr>
              <a:t>metabolism</a:t>
            </a:r>
          </a:p>
          <a:p>
            <a:r>
              <a:rPr lang="en-US" dirty="0">
                <a:effectLst/>
              </a:rPr>
              <a:t>Most of the drug metabolized to inactive </a:t>
            </a:r>
            <a:r>
              <a:rPr lang="en-US" dirty="0" err="1">
                <a:effectLst/>
              </a:rPr>
              <a:t>hydroxylated</a:t>
            </a:r>
            <a:r>
              <a:rPr lang="en-US" dirty="0">
                <a:effectLst/>
              </a:rPr>
              <a:t> and conjugated </a:t>
            </a:r>
            <a:r>
              <a:rPr lang="en-US" dirty="0" smtClean="0">
                <a:effectLst/>
              </a:rPr>
              <a:t>products</a:t>
            </a:r>
          </a:p>
          <a:p>
            <a:pPr lvl="0"/>
            <a:r>
              <a:rPr lang="en-US" dirty="0">
                <a:effectLst/>
              </a:rPr>
              <a:t>Plasma t1/2 = 0.8-2 hours compared to 4-6 hours for </a:t>
            </a:r>
            <a:r>
              <a:rPr lang="en-US" dirty="0" smtClean="0">
                <a:effectLst/>
              </a:rPr>
              <a:t>metabolites</a:t>
            </a:r>
            <a:endParaRPr lang="en-GB" dirty="0">
              <a:effectLst/>
            </a:endParaRPr>
          </a:p>
          <a:p>
            <a:pPr lvl="0"/>
            <a:endParaRPr lang="en-GB" dirty="0">
              <a:effectLst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lvl="0"/>
            <a:r>
              <a:rPr lang="en-US" dirty="0" smtClean="0">
                <a:effectLst/>
              </a:rPr>
              <a:t>T1/2 </a:t>
            </a:r>
            <a:r>
              <a:rPr lang="en-US" dirty="0">
                <a:effectLst/>
              </a:rPr>
              <a:t>prolonged in patients with severe liver disease including those with severe </a:t>
            </a:r>
            <a:r>
              <a:rPr lang="en-US" dirty="0" err="1">
                <a:effectLst/>
              </a:rPr>
              <a:t>hepatosplenic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schistosomiasis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Excreted mainly via the kidneys (60-80%) and bile (15-35%)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Plasma </a:t>
            </a:r>
            <a:r>
              <a:rPr lang="en-US" dirty="0" err="1">
                <a:effectLst/>
              </a:rPr>
              <a:t>conc</a:t>
            </a:r>
            <a:r>
              <a:rPr lang="en-US" dirty="0">
                <a:effectLst/>
              </a:rPr>
              <a:t> of </a:t>
            </a:r>
            <a:r>
              <a:rPr lang="en-US" dirty="0" err="1">
                <a:effectLst/>
              </a:rPr>
              <a:t>praziquantel</a:t>
            </a:r>
            <a:r>
              <a:rPr lang="en-US" dirty="0">
                <a:effectLst/>
              </a:rPr>
              <a:t> increased when taken with high CHO meal or cimetidine </a:t>
            </a:r>
            <a:r>
              <a:rPr lang="en-US" dirty="0" smtClean="0">
                <a:effectLst/>
              </a:rPr>
              <a:t>(</a:t>
            </a:r>
            <a:r>
              <a:rPr lang="en-US" dirty="0" smtClean="0">
                <a:solidFill>
                  <a:srgbClr val="00B050"/>
                </a:solidFill>
                <a:effectLst/>
              </a:rPr>
              <a:t>Hepatic CYP </a:t>
            </a:r>
            <a:r>
              <a:rPr lang="en-US" dirty="0">
                <a:solidFill>
                  <a:srgbClr val="00B050"/>
                </a:solidFill>
                <a:effectLst/>
              </a:rPr>
              <a:t>P450 inhibitor</a:t>
            </a:r>
            <a:r>
              <a:rPr lang="en-US" dirty="0">
                <a:effectLst/>
              </a:rPr>
              <a:t>)</a:t>
            </a:r>
            <a:endParaRPr lang="en-GB" dirty="0">
              <a:effectLst/>
            </a:endParaRPr>
          </a:p>
          <a:p>
            <a:r>
              <a:rPr lang="en-US" dirty="0">
                <a:effectLst/>
              </a:rPr>
              <a:t>Bioavailability markedly decreased with some </a:t>
            </a:r>
            <a:r>
              <a:rPr lang="en-US" dirty="0" err="1">
                <a:effectLst/>
              </a:rPr>
              <a:t>antiepileptics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e.g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phanytoin</a:t>
            </a:r>
            <a:r>
              <a:rPr lang="en-US" dirty="0">
                <a:effectLst/>
              </a:rPr>
              <a:t> &amp; </a:t>
            </a:r>
            <a:r>
              <a:rPr lang="en-US" dirty="0" smtClean="0">
                <a:effectLst/>
              </a:rPr>
              <a:t>carbamazepine</a:t>
            </a:r>
            <a:r>
              <a:rPr lang="en-US" dirty="0">
                <a:effectLst/>
              </a:rPr>
              <a:t>(</a:t>
            </a:r>
            <a:r>
              <a:rPr lang="en-US" dirty="0">
                <a:solidFill>
                  <a:srgbClr val="00B050"/>
                </a:solidFill>
                <a:effectLst/>
              </a:rPr>
              <a:t>Hepatic CYP </a:t>
            </a:r>
            <a:r>
              <a:rPr lang="en-US" dirty="0" smtClean="0">
                <a:solidFill>
                  <a:srgbClr val="00B050"/>
                </a:solidFill>
                <a:effectLst/>
              </a:rPr>
              <a:t>P45O inducer</a:t>
            </a:r>
            <a:r>
              <a:rPr lang="en-US" dirty="0" smtClean="0">
                <a:effectLst/>
              </a:rPr>
              <a:t>) with corticosteroid</a:t>
            </a:r>
            <a:endParaRPr lang="en-GB" dirty="0">
              <a:effectLst/>
            </a:endParaRPr>
          </a:p>
          <a:p>
            <a:pPr lvl="0"/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err="1">
                <a:effectLst/>
              </a:rPr>
              <a:t>MoA</a:t>
            </a:r>
            <a:endParaRPr lang="en-GB" u="sng" dirty="0">
              <a:effectLst/>
            </a:endParaRPr>
          </a:p>
          <a:p>
            <a:pPr lvl="0"/>
            <a:r>
              <a:rPr lang="en-GB" dirty="0">
                <a:effectLst/>
              </a:rPr>
              <a:t>Increases cell membrane permeability </a:t>
            </a:r>
            <a:r>
              <a:rPr lang="en-GB" dirty="0" smtClean="0">
                <a:effectLst/>
              </a:rPr>
              <a:t>of </a:t>
            </a:r>
            <a:r>
              <a:rPr lang="en-GB" dirty="0" err="1" smtClean="0">
                <a:effectLst/>
              </a:rPr>
              <a:t>helminths</a:t>
            </a:r>
            <a:r>
              <a:rPr lang="en-GB" dirty="0" smtClean="0">
                <a:effectLst/>
              </a:rPr>
              <a:t>, </a:t>
            </a:r>
            <a:r>
              <a:rPr lang="en-GB" dirty="0">
                <a:effectLst/>
              </a:rPr>
              <a:t>resulting in loss of intracellular calcium, massive contractions, and paralysis of their musculature. </a:t>
            </a:r>
            <a:endParaRPr lang="en-GB" dirty="0" smtClean="0">
              <a:effectLst/>
            </a:endParaRPr>
          </a:p>
          <a:p>
            <a:pPr lvl="0"/>
            <a:r>
              <a:rPr lang="en-GB" dirty="0" smtClean="0">
                <a:effectLst/>
              </a:rPr>
              <a:t>Phagocytes </a:t>
            </a:r>
            <a:r>
              <a:rPr lang="en-GB" dirty="0">
                <a:effectLst/>
              </a:rPr>
              <a:t>are thus able to attach to worms, causing their death</a:t>
            </a:r>
            <a:r>
              <a:rPr lang="en-GB" dirty="0" smtClean="0">
                <a:effectLst/>
              </a:rPr>
              <a:t>.</a:t>
            </a:r>
          </a:p>
          <a:p>
            <a:pPr lvl="0"/>
            <a:r>
              <a:rPr lang="en-US" dirty="0" smtClean="0">
                <a:effectLst/>
              </a:rPr>
              <a:t>It </a:t>
            </a:r>
            <a:r>
              <a:rPr lang="en-US" dirty="0">
                <a:effectLst/>
              </a:rPr>
              <a:t>is effective against adult </a:t>
            </a:r>
            <a:r>
              <a:rPr lang="en-US" dirty="0" err="1">
                <a:effectLst/>
              </a:rPr>
              <a:t>schistosomes</a:t>
            </a:r>
            <a:r>
              <a:rPr lang="en-US" dirty="0">
                <a:effectLst/>
              </a:rPr>
              <a:t> and immature forms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Also has prophylactic effect against </a:t>
            </a:r>
            <a:r>
              <a:rPr lang="en-US" dirty="0" err="1">
                <a:effectLst/>
              </a:rPr>
              <a:t>cercarial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infection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en-US" sz="2800" b="1" u="sng" dirty="0">
                <a:effectLst/>
              </a:rPr>
              <a:t>Clinical Uses</a:t>
            </a:r>
            <a:endParaRPr lang="en-GB" sz="2800" u="sng" dirty="0">
              <a:effectLst/>
            </a:endParaRPr>
          </a:p>
          <a:p>
            <a:pPr lvl="0"/>
            <a:r>
              <a:rPr lang="en-US" sz="2800" dirty="0" err="1">
                <a:effectLst/>
              </a:rPr>
              <a:t>Praziquantel</a:t>
            </a:r>
            <a:r>
              <a:rPr lang="en-US" sz="2800" dirty="0">
                <a:effectLst/>
              </a:rPr>
              <a:t> tablets taken with liquid after meal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Should be swallowed </a:t>
            </a:r>
            <a:r>
              <a:rPr lang="en-US" sz="2800" dirty="0" smtClean="0">
                <a:effectLst/>
              </a:rPr>
              <a:t>without </a:t>
            </a:r>
            <a:r>
              <a:rPr lang="en-US" sz="2800" dirty="0">
                <a:effectLst/>
              </a:rPr>
              <a:t>chewing because the bitter taste may induce retching and </a:t>
            </a:r>
            <a:r>
              <a:rPr lang="en-US" sz="2800" dirty="0" smtClean="0">
                <a:effectLst/>
              </a:rPr>
              <a:t>vomiting</a:t>
            </a:r>
          </a:p>
          <a:p>
            <a:pPr marL="0" lvl="0" indent="0">
              <a:buNone/>
            </a:pPr>
            <a:r>
              <a:rPr lang="en-US" sz="2800" dirty="0" smtClean="0">
                <a:effectLst/>
              </a:rPr>
              <a:t>1. </a:t>
            </a:r>
            <a:r>
              <a:rPr lang="en-US" sz="2800" dirty="0" err="1" smtClean="0">
                <a:effectLst/>
              </a:rPr>
              <a:t>Schistosomiasis</a:t>
            </a:r>
            <a:endParaRPr lang="en-GB" sz="2800" dirty="0">
              <a:effectLst/>
            </a:endParaRPr>
          </a:p>
          <a:p>
            <a:pPr lvl="1"/>
            <a:r>
              <a:rPr lang="en-US" dirty="0" err="1">
                <a:effectLst/>
              </a:rPr>
              <a:t>Praziquantel</a:t>
            </a:r>
            <a:r>
              <a:rPr lang="en-US" dirty="0">
                <a:effectLst/>
              </a:rPr>
              <a:t> is the drug of choice for all forms of </a:t>
            </a:r>
            <a:r>
              <a:rPr lang="en-US" dirty="0" err="1">
                <a:effectLst/>
              </a:rPr>
              <a:t>schistosomiasis</a:t>
            </a:r>
            <a:r>
              <a:rPr lang="en-US" dirty="0">
                <a:effectLst/>
              </a:rPr>
              <a:t> and flukes (</a:t>
            </a:r>
            <a:r>
              <a:rPr lang="en-US" dirty="0" err="1" smtClean="0">
                <a:effectLst/>
              </a:rPr>
              <a:t>trematodes</a:t>
            </a:r>
            <a:r>
              <a:rPr lang="en-US" dirty="0">
                <a:effectLst/>
              </a:rPr>
              <a:t>) except </a:t>
            </a:r>
            <a:r>
              <a:rPr lang="en-US" dirty="0" err="1">
                <a:effectLst/>
              </a:rPr>
              <a:t>fasciola</a:t>
            </a:r>
            <a:r>
              <a:rPr lang="en-US" dirty="0">
                <a:effectLst/>
              </a:rPr>
              <a:t> hepatica (sheep liver fluke</a:t>
            </a:r>
            <a:r>
              <a:rPr lang="en-US" dirty="0" smtClean="0">
                <a:effectLst/>
              </a:rPr>
              <a:t>)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Single oral dose of 40mg/kg or 2-3 doses of 20mg/kg each 4-6 hours apart → achieves high cure rates of 75-95%</a:t>
            </a:r>
            <a:endParaRPr lang="en-GB" dirty="0">
              <a:effectLst/>
            </a:endParaRPr>
          </a:p>
          <a:p>
            <a:pPr lvl="0"/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lvl="1"/>
            <a:r>
              <a:rPr lang="en-US" dirty="0" smtClean="0">
                <a:effectLst/>
              </a:rPr>
              <a:t>Marked </a:t>
            </a:r>
            <a:r>
              <a:rPr lang="en-US" dirty="0">
                <a:effectLst/>
              </a:rPr>
              <a:t>decrease in egg counts (&gt;85%) in those not cured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Drug effective in adults and children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Generally well tolerated by patients in </a:t>
            </a:r>
            <a:r>
              <a:rPr lang="en-US" dirty="0" err="1">
                <a:effectLst/>
              </a:rPr>
              <a:t>hepatosplenic</a:t>
            </a:r>
            <a:r>
              <a:rPr lang="en-US" dirty="0">
                <a:effectLst/>
              </a:rPr>
              <a:t> stage of advanced disease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Not clear whether it can be used safely or effectively during acute stage of disease (Katayama fever) because of release of dying immature worms may worsen symptoms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Rare cases of resistant </a:t>
            </a:r>
            <a:r>
              <a:rPr lang="en-US" dirty="0" err="1">
                <a:effectLst/>
              </a:rPr>
              <a:t>S.mansoni</a:t>
            </a:r>
            <a:r>
              <a:rPr lang="en-US" dirty="0">
                <a:effectLst/>
              </a:rPr>
              <a:t> and </a:t>
            </a:r>
            <a:r>
              <a:rPr lang="en-US" dirty="0" err="1">
                <a:effectLst/>
              </a:rPr>
              <a:t>S.japonicum</a:t>
            </a:r>
            <a:r>
              <a:rPr lang="en-US" dirty="0">
                <a:effectLst/>
              </a:rPr>
              <a:t> reported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Effectiveness for chemoprophylaxis has not been </a:t>
            </a:r>
            <a:r>
              <a:rPr lang="en-US" dirty="0" smtClean="0">
                <a:effectLst/>
              </a:rPr>
              <a:t>established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>
                <a:effectLst/>
              </a:rPr>
              <a:t>2. </a:t>
            </a:r>
            <a:r>
              <a:rPr lang="en-US" dirty="0" err="1" smtClean="0">
                <a:effectLst/>
              </a:rPr>
              <a:t>Clonorchiasis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opisthorchiasis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paragonimiasis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fasciolopsiasis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mentagonimiasis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heterophyiasis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3 doses of 25mg/kg taken 4-8 hours apart on the same day2/7 result in 100% cure rates for </a:t>
            </a:r>
            <a:r>
              <a:rPr lang="en-US" dirty="0" err="1">
                <a:effectLst/>
              </a:rPr>
              <a:t>clonorchiasis</a:t>
            </a:r>
            <a:r>
              <a:rPr lang="en-US" dirty="0">
                <a:effectLst/>
              </a:rPr>
              <a:t> and </a:t>
            </a:r>
            <a:r>
              <a:rPr lang="en-US" dirty="0" err="1">
                <a:effectLst/>
              </a:rPr>
              <a:t>opisthorchiasis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 2/7 course provides 90-100% cure rates for pulmonary </a:t>
            </a:r>
            <a:r>
              <a:rPr lang="en-US" dirty="0" err="1">
                <a:effectLst/>
              </a:rPr>
              <a:t>paragonimiasis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 1-2 day course effective against </a:t>
            </a:r>
            <a:r>
              <a:rPr lang="en-US" dirty="0" err="1">
                <a:effectLst/>
              </a:rPr>
              <a:t>fasciolopsiasis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metagonimiasis</a:t>
            </a:r>
            <a:r>
              <a:rPr lang="en-US" dirty="0">
                <a:effectLst/>
              </a:rPr>
              <a:t> and other forms of </a:t>
            </a:r>
            <a:r>
              <a:rPr lang="en-US" dirty="0" err="1">
                <a:effectLst/>
              </a:rPr>
              <a:t>heteropiasis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Note </a:t>
            </a:r>
            <a:r>
              <a:rPr lang="en-US" dirty="0" err="1">
                <a:effectLst/>
              </a:rPr>
              <a:t>praziquantel</a:t>
            </a:r>
            <a:r>
              <a:rPr lang="en-US" dirty="0">
                <a:effectLst/>
              </a:rPr>
              <a:t> not effective against </a:t>
            </a:r>
            <a:r>
              <a:rPr lang="en-US" dirty="0" err="1">
                <a:effectLst/>
              </a:rPr>
              <a:t>fascioliasis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F.hepatica</a:t>
            </a:r>
            <a:r>
              <a:rPr lang="en-US" dirty="0">
                <a:effectLst/>
              </a:rPr>
              <a:t>)</a:t>
            </a:r>
            <a:endParaRPr lang="en-GB" dirty="0">
              <a:effectLst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15064" cy="5619328"/>
          </a:xfrm>
        </p:spPr>
        <p:txBody>
          <a:bodyPr/>
          <a:lstStyle/>
          <a:p>
            <a:pPr lvl="0"/>
            <a:r>
              <a:rPr lang="en-US" dirty="0" err="1">
                <a:effectLst/>
              </a:rPr>
              <a:t>Helminths</a:t>
            </a:r>
            <a:r>
              <a:rPr lang="en-US" dirty="0">
                <a:effectLst/>
              </a:rPr>
              <a:t> are parasitic worms</a:t>
            </a:r>
            <a:endParaRPr lang="en-GB" dirty="0">
              <a:effectLst/>
            </a:endParaRPr>
          </a:p>
          <a:p>
            <a:pPr lvl="0"/>
            <a:r>
              <a:rPr lang="en-US" dirty="0" err="1">
                <a:effectLst/>
              </a:rPr>
              <a:t>Helminthiasis</a:t>
            </a:r>
            <a:r>
              <a:rPr lang="en-US" dirty="0">
                <a:effectLst/>
              </a:rPr>
              <a:t> = infection with parasitic worms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Pathogenic worms are </a:t>
            </a:r>
            <a:r>
              <a:rPr lang="en-US" dirty="0" err="1">
                <a:effectLst/>
              </a:rPr>
              <a:t>metazoa</a:t>
            </a:r>
            <a:r>
              <a:rPr lang="en-US" dirty="0">
                <a:effectLst/>
              </a:rPr>
              <a:t>, classified into: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Round </a:t>
            </a:r>
            <a:r>
              <a:rPr lang="en-US" dirty="0" smtClean="0">
                <a:effectLst/>
              </a:rPr>
              <a:t>worms </a:t>
            </a:r>
            <a:r>
              <a:rPr lang="en-US" dirty="0">
                <a:effectLst/>
              </a:rPr>
              <a:t>(Nematodes)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2 flat worms: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Flukes (</a:t>
            </a:r>
            <a:r>
              <a:rPr lang="en-US" dirty="0" err="1">
                <a:effectLst/>
              </a:rPr>
              <a:t>Trematodes</a:t>
            </a:r>
            <a:r>
              <a:rPr lang="en-US" dirty="0">
                <a:effectLst/>
              </a:rPr>
              <a:t>)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Tapeworms (</a:t>
            </a:r>
            <a:r>
              <a:rPr lang="en-US" dirty="0" err="1">
                <a:effectLst/>
              </a:rPr>
              <a:t>Cestodes</a:t>
            </a:r>
            <a:r>
              <a:rPr lang="en-US" dirty="0">
                <a:effectLst/>
              </a:rPr>
              <a:t>)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0026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>
                <a:effectLst/>
              </a:rPr>
              <a:t>3. </a:t>
            </a:r>
            <a:r>
              <a:rPr lang="en-US" dirty="0" err="1" smtClean="0">
                <a:effectLst/>
              </a:rPr>
              <a:t>Taeniasis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&amp; </a:t>
            </a:r>
            <a:r>
              <a:rPr lang="en-US" dirty="0" err="1">
                <a:effectLst/>
              </a:rPr>
              <a:t>Diphyllobothriasis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Single dose or </a:t>
            </a:r>
            <a:r>
              <a:rPr lang="en-US" dirty="0" err="1">
                <a:effectLst/>
              </a:rPr>
              <a:t>praziquantel</a:t>
            </a:r>
            <a:r>
              <a:rPr lang="en-US" dirty="0">
                <a:effectLst/>
              </a:rPr>
              <a:t> 5-10mg/kg results in nearly 100% cure rates for </a:t>
            </a:r>
            <a:r>
              <a:rPr lang="en-US" dirty="0" err="1">
                <a:effectLst/>
              </a:rPr>
              <a:t>T.saginata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T.solium</a:t>
            </a:r>
            <a:r>
              <a:rPr lang="en-US" dirty="0">
                <a:effectLst/>
              </a:rPr>
              <a:t> and </a:t>
            </a:r>
            <a:r>
              <a:rPr lang="en-US" dirty="0" err="1">
                <a:effectLst/>
              </a:rPr>
              <a:t>D.latum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Praziquantel</a:t>
            </a:r>
            <a:r>
              <a:rPr lang="en-US" dirty="0">
                <a:effectLst/>
              </a:rPr>
              <a:t> does not kill eggs, ∴ theoretically possible for larvae of </a:t>
            </a:r>
            <a:r>
              <a:rPr lang="en-US" dirty="0" err="1">
                <a:effectLst/>
              </a:rPr>
              <a:t>T.solium</a:t>
            </a:r>
            <a:r>
              <a:rPr lang="en-US" dirty="0">
                <a:effectLst/>
              </a:rPr>
              <a:t> released from eggs in the large bowel could penetrate the intestinal wall and give rise to </a:t>
            </a:r>
            <a:r>
              <a:rPr lang="en-US" dirty="0" err="1">
                <a:effectLst/>
              </a:rPr>
              <a:t>cysticercosis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>
                <a:effectLst/>
              </a:rPr>
              <a:t>4. </a:t>
            </a:r>
            <a:r>
              <a:rPr lang="en-US" dirty="0" err="1" smtClean="0">
                <a:effectLst/>
              </a:rPr>
              <a:t>Neurocysticercosis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Albendazole</a:t>
            </a:r>
            <a:r>
              <a:rPr lang="en-US" dirty="0">
                <a:effectLst/>
              </a:rPr>
              <a:t> preferred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However when </a:t>
            </a:r>
            <a:r>
              <a:rPr lang="en-US" dirty="0" err="1">
                <a:effectLst/>
              </a:rPr>
              <a:t>albendazole</a:t>
            </a:r>
            <a:r>
              <a:rPr lang="en-US" dirty="0">
                <a:effectLst/>
              </a:rPr>
              <a:t> not available or appropriate, </a:t>
            </a:r>
            <a:r>
              <a:rPr lang="en-US" dirty="0" err="1">
                <a:effectLst/>
              </a:rPr>
              <a:t>praziquantel</a:t>
            </a:r>
            <a:r>
              <a:rPr lang="en-US" dirty="0">
                <a:effectLst/>
              </a:rPr>
              <a:t> has similar efficacy at dose of 50mg/kg/day in 3 divided doses × 14/7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Praziquantel</a:t>
            </a:r>
            <a:r>
              <a:rPr lang="en-US" dirty="0">
                <a:effectLst/>
              </a:rPr>
              <a:t> (not </a:t>
            </a:r>
            <a:r>
              <a:rPr lang="en-US" dirty="0" err="1">
                <a:effectLst/>
              </a:rPr>
              <a:t>albendazole</a:t>
            </a:r>
            <a:r>
              <a:rPr lang="en-US" dirty="0">
                <a:effectLst/>
              </a:rPr>
              <a:t>) has ↓ bioavailability when taken concurrently with </a:t>
            </a:r>
            <a:r>
              <a:rPr lang="en-US" dirty="0" err="1">
                <a:effectLst/>
              </a:rPr>
              <a:t>corticosteroides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>
                <a:effectLst/>
              </a:rPr>
              <a:t>5. </a:t>
            </a:r>
            <a:r>
              <a:rPr lang="en-US" dirty="0" err="1" smtClean="0">
                <a:effectLst/>
              </a:rPr>
              <a:t>H.nana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Praziquntel</a:t>
            </a:r>
            <a:r>
              <a:rPr lang="en-US" dirty="0">
                <a:effectLst/>
              </a:rPr>
              <a:t> is the DOC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Single dose of 25mg/kg is taken and repeated in 1/52</a:t>
            </a:r>
            <a:endParaRPr lang="en-GB" dirty="0">
              <a:effectLst/>
            </a:endParaRPr>
          </a:p>
          <a:p>
            <a:endParaRPr lang="en-GB" dirty="0">
              <a:effectLst/>
            </a:endParaRPr>
          </a:p>
          <a:p>
            <a:pPr marL="0" lvl="0" indent="0">
              <a:buNone/>
            </a:pPr>
            <a:r>
              <a:rPr lang="en-US" dirty="0" smtClean="0">
                <a:effectLst/>
              </a:rPr>
              <a:t>6. </a:t>
            </a:r>
            <a:r>
              <a:rPr lang="en-US" dirty="0" err="1" smtClean="0">
                <a:effectLst/>
              </a:rPr>
              <a:t>Hyadatid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disease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Praziquantel</a:t>
            </a:r>
            <a:r>
              <a:rPr lang="en-US" dirty="0">
                <a:effectLst/>
              </a:rPr>
              <a:t> kills </a:t>
            </a:r>
            <a:r>
              <a:rPr lang="en-US" dirty="0" err="1">
                <a:effectLst/>
              </a:rPr>
              <a:t>protoscoleces</a:t>
            </a:r>
            <a:r>
              <a:rPr lang="en-US" dirty="0">
                <a:effectLst/>
              </a:rPr>
              <a:t> but does not affect the germinal membrane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>
                <a:effectLst/>
              </a:rPr>
              <a:t>ADVERSE REACTIONS</a:t>
            </a:r>
            <a:endParaRPr lang="en-GB" u="sng" dirty="0" smtClean="0">
              <a:effectLst/>
            </a:endParaRPr>
          </a:p>
          <a:p>
            <a:pPr marL="0" indent="0">
              <a:buNone/>
            </a:pPr>
            <a:r>
              <a:rPr lang="en-GB" u="sng" dirty="0" smtClean="0">
                <a:effectLst/>
              </a:rPr>
              <a:t>Direct adverse effects</a:t>
            </a:r>
          </a:p>
          <a:p>
            <a:r>
              <a:rPr lang="en-US" sz="2800" dirty="0" smtClean="0">
                <a:effectLst/>
              </a:rPr>
              <a:t>Mild </a:t>
            </a:r>
            <a:r>
              <a:rPr lang="en-US" sz="2800" dirty="0">
                <a:effectLst/>
              </a:rPr>
              <a:t>and transient AEs are common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Begin within several hours of ingestion &amp; persist for hours up to 1/7 &amp; are dose related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Most frequently: headache, dizziness, drowsiness, </a:t>
            </a:r>
            <a:r>
              <a:rPr lang="en-US" sz="2800" dirty="0" err="1">
                <a:effectLst/>
              </a:rPr>
              <a:t>lasstiude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Other AEs: nausea, vomiting, abdominal pain, loose stools, </a:t>
            </a:r>
            <a:r>
              <a:rPr lang="en-US" sz="2800" dirty="0" err="1">
                <a:effectLst/>
              </a:rPr>
              <a:t>pruritis</a:t>
            </a:r>
            <a:r>
              <a:rPr lang="en-US" sz="2800" dirty="0">
                <a:effectLst/>
              </a:rPr>
              <a:t>, </a:t>
            </a:r>
            <a:r>
              <a:rPr lang="en-US" sz="2800" dirty="0" err="1">
                <a:effectLst/>
              </a:rPr>
              <a:t>urticaria</a:t>
            </a:r>
            <a:r>
              <a:rPr lang="en-US" sz="2800" dirty="0">
                <a:effectLst/>
              </a:rPr>
              <a:t>, arthralgia, myalgia &amp; low grade fever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Mild and transient elevation of liver enzymes has been </a:t>
            </a:r>
            <a:r>
              <a:rPr lang="en-US" sz="2800" dirty="0" err="1" smtClean="0">
                <a:effectLst/>
              </a:rPr>
              <a:t>repoted</a:t>
            </a:r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>
                <a:effectLst/>
              </a:rPr>
              <a:t>Indirect Adverse effects</a:t>
            </a:r>
          </a:p>
          <a:p>
            <a:r>
              <a:rPr lang="en-US" dirty="0" smtClean="0">
                <a:effectLst/>
              </a:rPr>
              <a:t>0ccur </a:t>
            </a:r>
            <a:r>
              <a:rPr lang="en-US" dirty="0">
                <a:effectLst/>
              </a:rPr>
              <a:t>several days after starting </a:t>
            </a:r>
            <a:r>
              <a:rPr lang="en-US" dirty="0" err="1">
                <a:effectLst/>
              </a:rPr>
              <a:t>praziquantel</a:t>
            </a:r>
            <a:r>
              <a:rPr lang="en-US" dirty="0">
                <a:effectLst/>
              </a:rPr>
              <a:t> &amp; include; low grade fever, </a:t>
            </a:r>
            <a:r>
              <a:rPr lang="en-US" dirty="0" err="1">
                <a:effectLst/>
              </a:rPr>
              <a:t>pruritis</a:t>
            </a:r>
            <a:r>
              <a:rPr lang="en-US" dirty="0">
                <a:effectLst/>
              </a:rPr>
              <a:t>, skin rashes, arthralgia, myalgia, and worsened eosinophilia</a:t>
            </a:r>
            <a:endParaRPr lang="en-GB" dirty="0">
              <a:effectLst/>
            </a:endParaRPr>
          </a:p>
          <a:p>
            <a:pPr lvl="0"/>
            <a:r>
              <a:rPr lang="en-US" dirty="0" smtClean="0">
                <a:effectLst/>
              </a:rPr>
              <a:t>These </a:t>
            </a:r>
            <a:r>
              <a:rPr lang="en-US" dirty="0">
                <a:effectLst/>
              </a:rPr>
              <a:t>indirect SEs probably due to release of foreign proteins from dying worm rather than direct toxicity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In </a:t>
            </a:r>
            <a:r>
              <a:rPr lang="en-US" dirty="0" err="1">
                <a:effectLst/>
              </a:rPr>
              <a:t>rx</a:t>
            </a:r>
            <a:r>
              <a:rPr lang="en-US" dirty="0">
                <a:effectLst/>
              </a:rPr>
              <a:t> of </a:t>
            </a:r>
            <a:r>
              <a:rPr lang="en-US" dirty="0" err="1">
                <a:effectLst/>
              </a:rPr>
              <a:t>neurocysticercosis</a:t>
            </a:r>
            <a:r>
              <a:rPr lang="en-US" dirty="0">
                <a:effectLst/>
              </a:rPr>
              <a:t> with </a:t>
            </a:r>
            <a:r>
              <a:rPr lang="en-US" dirty="0" err="1">
                <a:effectLst/>
              </a:rPr>
              <a:t>praziquantel</a:t>
            </a:r>
            <a:r>
              <a:rPr lang="en-US" dirty="0">
                <a:effectLst/>
              </a:rPr>
              <a:t> inflammation reactions around dying parasites produces headache, </a:t>
            </a:r>
            <a:r>
              <a:rPr lang="en-US" dirty="0" err="1">
                <a:effectLst/>
              </a:rPr>
              <a:t>meningismus</a:t>
            </a:r>
            <a:r>
              <a:rPr lang="en-US" dirty="0">
                <a:effectLst/>
              </a:rPr>
              <a:t>, seizures, nausea, vomiting, mental changes &amp; CSF </a:t>
            </a:r>
            <a:r>
              <a:rPr lang="en-US" dirty="0" err="1">
                <a:effectLst/>
              </a:rPr>
              <a:t>pleocytosis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>
                <a:effectLst/>
              </a:rPr>
              <a:t>Latter SEs: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Occur in up to 90% of patients who do not receive corticosteroids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Occur during or shortly after </a:t>
            </a:r>
            <a:r>
              <a:rPr lang="en-US" dirty="0" err="1">
                <a:effectLst/>
              </a:rPr>
              <a:t>rx</a:t>
            </a:r>
            <a:r>
              <a:rPr lang="en-US" dirty="0">
                <a:effectLst/>
              </a:rPr>
              <a:t> and last for 2-3 days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Respond to appropriate symptomatic therapy and analgesics and anticonvulsants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More serious SEs </a:t>
            </a:r>
            <a:r>
              <a:rPr lang="en-US" dirty="0" err="1">
                <a:effectLst/>
              </a:rPr>
              <a:t>e.g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arachnoiditis</a:t>
            </a:r>
            <a:r>
              <a:rPr lang="en-US" dirty="0">
                <a:effectLst/>
              </a:rPr>
              <a:t>, hyperthermia, and ↑ intracranial pressure may occur</a:t>
            </a:r>
            <a:endParaRPr lang="en-GB" dirty="0">
              <a:effectLst/>
            </a:endParaRPr>
          </a:p>
          <a:p>
            <a:pPr lvl="1"/>
            <a:r>
              <a:rPr lang="en-US" b="1" dirty="0">
                <a:effectLst/>
              </a:rPr>
              <a:t>NB:</a:t>
            </a:r>
            <a:r>
              <a:rPr lang="en-US" dirty="0">
                <a:effectLst/>
              </a:rPr>
              <a:t> corticosteroids </a:t>
            </a:r>
            <a:r>
              <a:rPr lang="en-US" dirty="0" err="1">
                <a:effectLst/>
              </a:rPr>
              <a:t>e.g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dexamethosone</a:t>
            </a:r>
            <a:r>
              <a:rPr lang="en-US" dirty="0">
                <a:effectLst/>
              </a:rPr>
              <a:t> commonly given concurrently </a:t>
            </a:r>
            <a:r>
              <a:rPr lang="en-US" dirty="0" err="1">
                <a:effectLst/>
              </a:rPr>
              <a:t>wiht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praziquantel</a:t>
            </a:r>
            <a:r>
              <a:rPr lang="en-US" dirty="0">
                <a:effectLst/>
              </a:rPr>
              <a:t> to ↓ inflammation reactions during </a:t>
            </a:r>
            <a:r>
              <a:rPr lang="en-US" dirty="0" err="1">
                <a:effectLst/>
              </a:rPr>
              <a:t>rx</a:t>
            </a:r>
            <a:r>
              <a:rPr lang="en-US" dirty="0">
                <a:effectLst/>
              </a:rPr>
              <a:t> of </a:t>
            </a:r>
            <a:r>
              <a:rPr lang="en-US" dirty="0" err="1">
                <a:effectLst/>
              </a:rPr>
              <a:t>neurocysticercosis</a:t>
            </a:r>
            <a:r>
              <a:rPr lang="en-US" dirty="0">
                <a:effectLst/>
              </a:rPr>
              <a:t>. However this is controversial as corticosteroids ↓ plasma levels of </a:t>
            </a:r>
            <a:r>
              <a:rPr lang="en-US" dirty="0" err="1">
                <a:effectLst/>
              </a:rPr>
              <a:t>praziquantel</a:t>
            </a:r>
            <a:r>
              <a:rPr lang="en-US" dirty="0">
                <a:effectLst/>
              </a:rPr>
              <a:t> by up to 50</a:t>
            </a:r>
            <a:r>
              <a:rPr lang="en-US" dirty="0" smtClean="0">
                <a:effectLst/>
              </a:rPr>
              <a:t>%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3"/>
            <a:ext cx="9007152" cy="1152128"/>
          </a:xfrm>
        </p:spPr>
        <p:txBody>
          <a:bodyPr/>
          <a:lstStyle/>
          <a:p>
            <a:r>
              <a:rPr lang="en-US" dirty="0">
                <a:effectLst/>
              </a:rPr>
              <a:t>Contraindications and </a:t>
            </a:r>
            <a:r>
              <a:rPr lang="en-US" dirty="0" smtClean="0">
                <a:effectLst/>
              </a:rPr>
              <a:t>cautions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040560"/>
          </a:xfrm>
        </p:spPr>
        <p:txBody>
          <a:bodyPr/>
          <a:lstStyle/>
          <a:p>
            <a:r>
              <a:rPr lang="en-GB" dirty="0" err="1">
                <a:effectLst/>
              </a:rPr>
              <a:t>Praziquantel</a:t>
            </a:r>
            <a:r>
              <a:rPr lang="en-GB" dirty="0">
                <a:effectLst/>
              </a:rPr>
              <a:t> is contraindicated in ocular </a:t>
            </a:r>
            <a:r>
              <a:rPr lang="en-GB" dirty="0" err="1">
                <a:effectLst/>
              </a:rPr>
              <a:t>cysticercosis</a:t>
            </a:r>
            <a:r>
              <a:rPr lang="en-GB" dirty="0">
                <a:effectLst/>
              </a:rPr>
              <a:t>, because parasite destruction </a:t>
            </a:r>
            <a:r>
              <a:rPr lang="en-GB" dirty="0" smtClean="0">
                <a:effectLst/>
              </a:rPr>
              <a:t>and </a:t>
            </a:r>
            <a:r>
              <a:rPr lang="en-US" dirty="0" smtClean="0">
                <a:effectLst/>
              </a:rPr>
              <a:t>host </a:t>
            </a:r>
            <a:r>
              <a:rPr lang="en-US" dirty="0">
                <a:effectLst/>
              </a:rPr>
              <a:t>response </a:t>
            </a:r>
            <a:r>
              <a:rPr lang="en-GB" dirty="0" smtClean="0">
                <a:effectLst/>
              </a:rPr>
              <a:t>may </a:t>
            </a:r>
            <a:r>
              <a:rPr lang="en-GB" dirty="0">
                <a:effectLst/>
              </a:rPr>
              <a:t>cause </a:t>
            </a:r>
            <a:r>
              <a:rPr lang="en-GB" dirty="0" smtClean="0">
                <a:effectLst/>
              </a:rPr>
              <a:t>irreversible damage in </a:t>
            </a:r>
            <a:r>
              <a:rPr lang="en-GB" dirty="0">
                <a:effectLst/>
              </a:rPr>
              <a:t>the eye </a:t>
            </a:r>
            <a:r>
              <a:rPr lang="en-GB" dirty="0" smtClean="0">
                <a:effectLst/>
              </a:rPr>
              <a:t>.</a:t>
            </a:r>
            <a:endParaRPr lang="en-GB" dirty="0">
              <a:effectLst/>
            </a:endParaRPr>
          </a:p>
          <a:p>
            <a:pPr lvl="0"/>
            <a:r>
              <a:rPr lang="en-US" dirty="0" smtClean="0">
                <a:effectLst/>
              </a:rPr>
              <a:t>Avoid </a:t>
            </a:r>
            <a:r>
              <a:rPr lang="en-US" dirty="0">
                <a:effectLst/>
              </a:rPr>
              <a:t>driving, operating machinery and other tasks that require mental alertness → drug causes dizziness and drowsiness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Preferably avoided in pregnancy because high doses of </a:t>
            </a:r>
            <a:r>
              <a:rPr lang="en-US" dirty="0" err="1">
                <a:effectLst/>
              </a:rPr>
              <a:t>praziquntel</a:t>
            </a:r>
            <a:r>
              <a:rPr lang="en-US" dirty="0">
                <a:effectLst/>
              </a:rPr>
              <a:t> increase abortion rates in </a:t>
            </a:r>
            <a:r>
              <a:rPr lang="en-US" dirty="0" smtClean="0">
                <a:effectLst/>
              </a:rPr>
              <a:t>rats</a:t>
            </a:r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215064" cy="5691336"/>
          </a:xfrm>
        </p:spPr>
        <p:txBody>
          <a:bodyPr/>
          <a:lstStyle/>
          <a:p>
            <a:pPr lvl="0"/>
            <a:r>
              <a:rPr lang="en-GB" dirty="0" smtClean="0">
                <a:effectLst/>
              </a:rPr>
              <a:t>Some </a:t>
            </a:r>
            <a:r>
              <a:rPr lang="en-GB" dirty="0">
                <a:effectLst/>
              </a:rPr>
              <a:t>workers also caution against use of the drug in spinal </a:t>
            </a:r>
            <a:r>
              <a:rPr lang="en-GB" dirty="0" err="1">
                <a:effectLst/>
              </a:rPr>
              <a:t>neurocysticercosis</a:t>
            </a:r>
            <a:r>
              <a:rPr lang="en-GB" dirty="0">
                <a:effectLst/>
              </a:rPr>
              <a:t>.</a:t>
            </a:r>
          </a:p>
          <a:p>
            <a:pPr lvl="0"/>
            <a:r>
              <a:rPr lang="en-US" dirty="0">
                <a:effectLst/>
              </a:rPr>
              <a:t>Patients should be cautioned against </a:t>
            </a:r>
            <a:r>
              <a:rPr lang="en-US" dirty="0" smtClean="0">
                <a:effectLst/>
              </a:rPr>
              <a:t>chewing </a:t>
            </a:r>
            <a:r>
              <a:rPr lang="en-US" dirty="0">
                <a:effectLst/>
              </a:rPr>
              <a:t>bitter tablets → regurgitation of segments could be hazardous → cause </a:t>
            </a:r>
            <a:r>
              <a:rPr lang="en-US" dirty="0" err="1">
                <a:effectLst/>
              </a:rPr>
              <a:t>cysticercosis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13279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  <a:effectLst/>
              </a:rPr>
              <a:t>METRIFONATE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effectLst/>
              </a:rPr>
              <a:t>Safe alternative drug for </a:t>
            </a:r>
            <a:r>
              <a:rPr lang="en-US" dirty="0" err="1">
                <a:effectLst/>
              </a:rPr>
              <a:t>rx</a:t>
            </a:r>
            <a:r>
              <a:rPr lang="en-US" dirty="0">
                <a:effectLst/>
              </a:rPr>
              <a:t> of </a:t>
            </a:r>
            <a:r>
              <a:rPr lang="en-US" dirty="0" err="1">
                <a:effectLst/>
              </a:rPr>
              <a:t>S.haematobium</a:t>
            </a:r>
            <a:r>
              <a:rPr lang="en-US" dirty="0">
                <a:effectLst/>
              </a:rPr>
              <a:t> infection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Not active against </a:t>
            </a:r>
            <a:r>
              <a:rPr lang="en-US" dirty="0" err="1">
                <a:effectLst/>
              </a:rPr>
              <a:t>S.mansoni</a:t>
            </a:r>
            <a:r>
              <a:rPr lang="en-US" dirty="0">
                <a:effectLst/>
              </a:rPr>
              <a:t> &amp; </a:t>
            </a:r>
            <a:r>
              <a:rPr lang="en-US" dirty="0" err="1" smtClean="0">
                <a:effectLst/>
              </a:rPr>
              <a:t>S.japonicum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b="1" u="sng" dirty="0">
                <a:effectLst/>
              </a:rPr>
              <a:t>Chemistry and pharmacokinetics</a:t>
            </a:r>
            <a:endParaRPr lang="en-GB" sz="3600" u="sng" dirty="0">
              <a:effectLst/>
            </a:endParaRPr>
          </a:p>
          <a:p>
            <a:pPr lvl="0"/>
            <a:r>
              <a:rPr lang="en-US" sz="3600" dirty="0">
                <a:effectLst/>
              </a:rPr>
              <a:t>An organophosphate cholinesterase inhibitor</a:t>
            </a:r>
            <a:r>
              <a:rPr lang="en-US" sz="3600" dirty="0" smtClean="0">
                <a:effectLst/>
              </a:rPr>
              <a:t>,(anticholinesterase) </a:t>
            </a:r>
            <a:r>
              <a:rPr lang="en-US" sz="3600" dirty="0">
                <a:effectLst/>
              </a:rPr>
              <a:t>originally used as an insecticide</a:t>
            </a:r>
            <a:endParaRPr lang="en-GB" sz="3600" dirty="0">
              <a:effectLst/>
            </a:endParaRPr>
          </a:p>
          <a:p>
            <a:pPr lvl="0"/>
            <a:r>
              <a:rPr lang="en-US" sz="3600" dirty="0">
                <a:effectLst/>
              </a:rPr>
              <a:t>Rapidly absorbed after oral admin</a:t>
            </a:r>
            <a:endParaRPr lang="en-GB" sz="3600" dirty="0">
              <a:effectLst/>
            </a:endParaRPr>
          </a:p>
          <a:p>
            <a:pPr lvl="0"/>
            <a:r>
              <a:rPr lang="en-US" sz="3600" dirty="0">
                <a:effectLst/>
              </a:rPr>
              <a:t>Peak plasma </a:t>
            </a:r>
            <a:r>
              <a:rPr lang="en-US" sz="3600" dirty="0" err="1">
                <a:effectLst/>
              </a:rPr>
              <a:t>conc</a:t>
            </a:r>
            <a:r>
              <a:rPr lang="en-US" sz="3600" dirty="0">
                <a:effectLst/>
              </a:rPr>
              <a:t> within 1-2 hours</a:t>
            </a:r>
            <a:endParaRPr lang="en-GB" sz="3600" dirty="0">
              <a:effectLst/>
            </a:endParaRPr>
          </a:p>
          <a:p>
            <a:pPr lvl="0"/>
            <a:r>
              <a:rPr lang="en-US" sz="3600" dirty="0">
                <a:effectLst/>
              </a:rPr>
              <a:t>T1/2 = 1-5 </a:t>
            </a:r>
            <a:r>
              <a:rPr lang="en-US" sz="3600" dirty="0" smtClean="0">
                <a:effectLst/>
              </a:rPr>
              <a:t>hours</a:t>
            </a:r>
          </a:p>
          <a:p>
            <a:pPr lvl="0"/>
            <a:r>
              <a:rPr lang="en-US" sz="3600" dirty="0" err="1">
                <a:effectLst/>
              </a:rPr>
              <a:t>Prodrug</a:t>
            </a:r>
            <a:r>
              <a:rPr lang="en-US" sz="3600" dirty="0">
                <a:effectLst/>
              </a:rPr>
              <a:t> which undergoes spontaneous non-enzymatic transformation to </a:t>
            </a:r>
            <a:r>
              <a:rPr lang="en-US" sz="3600" dirty="0" err="1">
                <a:effectLst/>
              </a:rPr>
              <a:t>dichlorvos</a:t>
            </a:r>
            <a:r>
              <a:rPr lang="en-US" sz="3600" dirty="0">
                <a:effectLst/>
              </a:rPr>
              <a:t> (2,2 </a:t>
            </a:r>
            <a:r>
              <a:rPr lang="en-US" sz="3600" dirty="0" err="1">
                <a:effectLst/>
              </a:rPr>
              <a:t>dichlorovinyl</a:t>
            </a:r>
            <a:r>
              <a:rPr lang="en-US" sz="3600" dirty="0">
                <a:effectLst/>
              </a:rPr>
              <a:t> dimethyl phosphate - DDVP), which is the active metabolite</a:t>
            </a:r>
            <a:endParaRPr lang="en-GB" sz="3600" dirty="0">
              <a:effectLst/>
            </a:endParaRPr>
          </a:p>
          <a:p>
            <a:pPr lvl="0"/>
            <a:r>
              <a:rPr lang="en-US" sz="3600" dirty="0" err="1">
                <a:effectLst/>
              </a:rPr>
              <a:t>Dichlorvos</a:t>
            </a:r>
            <a:r>
              <a:rPr lang="en-US" sz="3600" dirty="0">
                <a:effectLst/>
              </a:rPr>
              <a:t> is responsible for inhibition of </a:t>
            </a:r>
            <a:r>
              <a:rPr lang="en-US" sz="3600" dirty="0" err="1">
                <a:effectLst/>
              </a:rPr>
              <a:t>acetylcholinesterase</a:t>
            </a:r>
            <a:endParaRPr lang="en-GB" sz="3600" dirty="0">
              <a:effectLst/>
            </a:endParaRPr>
          </a:p>
          <a:p>
            <a:pPr lvl="0"/>
            <a:r>
              <a:rPr lang="en-US" sz="3600" dirty="0" err="1">
                <a:effectLst/>
              </a:rPr>
              <a:t>Dichlorvos</a:t>
            </a:r>
            <a:r>
              <a:rPr lang="en-US" sz="3600" dirty="0">
                <a:effectLst/>
              </a:rPr>
              <a:t> and </a:t>
            </a:r>
            <a:r>
              <a:rPr lang="en-US" sz="3600" dirty="0" err="1">
                <a:effectLst/>
              </a:rPr>
              <a:t>metrifonate</a:t>
            </a:r>
            <a:r>
              <a:rPr lang="en-US" sz="3600" dirty="0">
                <a:effectLst/>
              </a:rPr>
              <a:t> well distributed to tissues and completely eliminated in 1-2 days</a:t>
            </a:r>
            <a:endParaRPr lang="en-GB" sz="3600" dirty="0">
              <a:effectLst/>
            </a:endParaRPr>
          </a:p>
          <a:p>
            <a:pPr lvl="0"/>
            <a:endParaRPr lang="en-GB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332656"/>
            <a:ext cx="8064896" cy="6336704"/>
          </a:xfrm>
        </p:spPr>
        <p:txBody>
          <a:bodyPr/>
          <a:lstStyle/>
          <a:p>
            <a:pPr lvl="0"/>
            <a:r>
              <a:rPr lang="en-US" sz="2800" dirty="0">
                <a:effectLst/>
              </a:rPr>
              <a:t>2 clinically important helminthic infections:</a:t>
            </a:r>
            <a:endParaRPr lang="en-GB" sz="2800" dirty="0">
              <a:effectLst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effectLst/>
              </a:rPr>
              <a:t>Those with worms in the </a:t>
            </a:r>
            <a:r>
              <a:rPr lang="en-US" sz="2800" dirty="0" smtClean="0">
                <a:effectLst/>
              </a:rPr>
              <a:t>GIT</a:t>
            </a:r>
          </a:p>
          <a:p>
            <a:pPr lvl="1"/>
            <a:r>
              <a:rPr lang="en-US" sz="2400" dirty="0">
                <a:effectLst/>
              </a:rPr>
              <a:t>Tapeworms</a:t>
            </a:r>
            <a:endParaRPr lang="en-GB" sz="24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Intestinal round worms </a:t>
            </a:r>
            <a:r>
              <a:rPr lang="en-US" sz="2400" dirty="0" err="1">
                <a:effectLst/>
              </a:rPr>
              <a:t>e.g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Ascaris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lumbricoides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Trichuris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Trichuria</a:t>
            </a:r>
            <a:endParaRPr lang="en-GB" sz="2400" dirty="0">
              <a:effectLst/>
            </a:endParaRPr>
          </a:p>
          <a:p>
            <a:pPr marL="514350" lvl="0" indent="-514350">
              <a:buFont typeface="+mj-lt"/>
              <a:buAutoNum type="arabicPeriod"/>
            </a:pPr>
            <a:endParaRPr lang="en-GB" sz="2800" dirty="0">
              <a:effectLst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effectLst/>
              </a:rPr>
              <a:t>Those with worms in other tissues of the host’s </a:t>
            </a:r>
            <a:r>
              <a:rPr lang="en-US" sz="2800" dirty="0" smtClean="0">
                <a:effectLst/>
              </a:rPr>
              <a:t>body</a:t>
            </a:r>
          </a:p>
          <a:p>
            <a:pPr lvl="1"/>
            <a:r>
              <a:rPr lang="en-US" sz="2400" dirty="0" err="1">
                <a:effectLst/>
              </a:rPr>
              <a:t>Trematodes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e.g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S.mansoni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S.haematobium</a:t>
            </a:r>
            <a:endParaRPr lang="en-GB" sz="24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Tissue round worms </a:t>
            </a:r>
            <a:r>
              <a:rPr lang="en-US" sz="2400" dirty="0" err="1">
                <a:effectLst/>
              </a:rPr>
              <a:t>e.g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Trichinella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spiralis</a:t>
            </a:r>
            <a:r>
              <a:rPr lang="en-US" sz="2400" dirty="0">
                <a:effectLst/>
              </a:rPr>
              <a:t>, filarial </a:t>
            </a:r>
            <a:r>
              <a:rPr lang="en-US" sz="2400" dirty="0" smtClean="0">
                <a:effectLst/>
              </a:rPr>
              <a:t>worms</a:t>
            </a:r>
            <a:endParaRPr lang="en-GB" sz="1800" dirty="0">
              <a:effectLst/>
            </a:endParaRPr>
          </a:p>
          <a:p>
            <a:pPr lvl="1"/>
            <a:r>
              <a:rPr lang="en-GB" sz="1800" dirty="0" err="1" smtClean="0">
                <a:effectLst/>
              </a:rPr>
              <a:t>Hydatid</a:t>
            </a:r>
            <a:r>
              <a:rPr lang="en-GB" sz="1800" dirty="0" smtClean="0">
                <a:effectLst/>
              </a:rPr>
              <a:t> tapeworms (</a:t>
            </a:r>
            <a:r>
              <a:rPr lang="en-GB" sz="1800" dirty="0" err="1" smtClean="0">
                <a:effectLst/>
              </a:rPr>
              <a:t>Echinococcus</a:t>
            </a:r>
            <a:r>
              <a:rPr lang="en-GB" sz="1800" dirty="0" smtClean="0">
                <a:effectLst/>
              </a:rPr>
              <a:t> species) </a:t>
            </a:r>
            <a:r>
              <a:rPr lang="en-GB" sz="1800" dirty="0" err="1" smtClean="0">
                <a:effectLst/>
              </a:rPr>
              <a:t>e.g</a:t>
            </a:r>
            <a:r>
              <a:rPr lang="en-GB" sz="1800" dirty="0" smtClean="0">
                <a:effectLst/>
              </a:rPr>
              <a:t> E. </a:t>
            </a:r>
            <a:r>
              <a:rPr lang="en-GB" sz="1800" dirty="0" err="1" smtClean="0">
                <a:effectLst/>
              </a:rPr>
              <a:t>granulosus</a:t>
            </a:r>
            <a:endParaRPr lang="en-GB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93104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u="sng" dirty="0" err="1">
                <a:effectLst/>
              </a:rPr>
              <a:t>Antihelminthic</a:t>
            </a:r>
            <a:r>
              <a:rPr lang="en-US" b="1" u="sng" dirty="0">
                <a:effectLst/>
              </a:rPr>
              <a:t> action and pharmacologic effect</a:t>
            </a:r>
            <a:endParaRPr lang="en-GB" u="sng" dirty="0">
              <a:effectLst/>
            </a:endParaRPr>
          </a:p>
          <a:p>
            <a:pPr lvl="0"/>
            <a:r>
              <a:rPr lang="en-US" sz="2800" dirty="0" err="1">
                <a:effectLst/>
              </a:rPr>
              <a:t>MoA</a:t>
            </a:r>
            <a:r>
              <a:rPr lang="en-US" sz="2800" dirty="0">
                <a:effectLst/>
              </a:rPr>
              <a:t> of </a:t>
            </a:r>
            <a:r>
              <a:rPr lang="en-US" sz="2800" dirty="0" err="1">
                <a:effectLst/>
              </a:rPr>
              <a:t>dichlorvos</a:t>
            </a:r>
            <a:r>
              <a:rPr lang="en-US" sz="2800" dirty="0">
                <a:effectLst/>
              </a:rPr>
              <a:t> against both mature and immature stages of </a:t>
            </a:r>
            <a:r>
              <a:rPr lang="en-US" sz="2800" dirty="0" err="1">
                <a:effectLst/>
              </a:rPr>
              <a:t>S.haematobium</a:t>
            </a:r>
            <a:r>
              <a:rPr lang="en-US" sz="2800" dirty="0">
                <a:effectLst/>
              </a:rPr>
              <a:t> </a:t>
            </a:r>
            <a:r>
              <a:rPr lang="en-US" sz="2800" dirty="0" smtClean="0">
                <a:effectLst/>
              </a:rPr>
              <a:t>by </a:t>
            </a:r>
            <a:r>
              <a:rPr lang="en-US" sz="2800" dirty="0" smtClean="0">
                <a:effectLst/>
              </a:rPr>
              <a:t>inhibition </a:t>
            </a:r>
            <a:r>
              <a:rPr lang="en-US" sz="2800" dirty="0">
                <a:effectLst/>
              </a:rPr>
              <a:t>of cholinesterase in </a:t>
            </a:r>
            <a:r>
              <a:rPr lang="en-US" sz="2800" dirty="0" err="1">
                <a:effectLst/>
              </a:rPr>
              <a:t>helminth</a:t>
            </a:r>
            <a:endParaRPr lang="en-GB" sz="28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Inhibition temporarily paralyzes adult worms → </a:t>
            </a:r>
            <a:r>
              <a:rPr lang="en-US" sz="2400" dirty="0" smtClean="0">
                <a:effectLst/>
              </a:rPr>
              <a:t>shift </a:t>
            </a:r>
            <a:r>
              <a:rPr lang="en-US" sz="2400" dirty="0">
                <a:effectLst/>
              </a:rPr>
              <a:t>from bladder venous plexus to small arterioles in the lungs → trapped and encased by immune system and die</a:t>
            </a:r>
            <a:endParaRPr lang="en-GB" sz="24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Has no effect against </a:t>
            </a:r>
            <a:r>
              <a:rPr lang="en-US" sz="2800" dirty="0" err="1">
                <a:effectLst/>
              </a:rPr>
              <a:t>S.haematobium</a:t>
            </a:r>
            <a:r>
              <a:rPr lang="en-US" sz="2800" dirty="0">
                <a:effectLst/>
              </a:rPr>
              <a:t> ova</a:t>
            </a:r>
            <a:endParaRPr lang="en-GB" sz="28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Live eggs ∴ continue to pass in urine for several months after adult worms have been </a:t>
            </a:r>
            <a:r>
              <a:rPr lang="en-US" sz="2400" dirty="0" smtClean="0">
                <a:effectLst/>
              </a:rPr>
              <a:t>killed</a:t>
            </a:r>
            <a:endParaRPr lang="en-GB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</a:rPr>
              <a:t>Clinical use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Used as alternative drug to </a:t>
            </a:r>
            <a:r>
              <a:rPr lang="en-US" dirty="0" err="1">
                <a:effectLst/>
              </a:rPr>
              <a:t>praziquantel</a:t>
            </a:r>
            <a:r>
              <a:rPr lang="en-US" dirty="0">
                <a:effectLst/>
              </a:rPr>
              <a:t>, only in </a:t>
            </a:r>
            <a:r>
              <a:rPr lang="en-US" dirty="0" err="1">
                <a:effectLst/>
              </a:rPr>
              <a:t>tx</a:t>
            </a:r>
            <a:r>
              <a:rPr lang="en-US" dirty="0">
                <a:effectLst/>
              </a:rPr>
              <a:t> of </a:t>
            </a:r>
            <a:r>
              <a:rPr lang="en-US" dirty="0" err="1">
                <a:effectLst/>
              </a:rPr>
              <a:t>S.haematobium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Dose 7.5-10mg/kg given orally 3 times at intervals of 2/52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Cure rates are 44-93%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Effective for prophylaxis when given monthly to children in endemic areas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Has been used in mass treatment programs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>
                <a:effectLst/>
              </a:rPr>
              <a:t>Adverse reactions</a:t>
            </a:r>
            <a:endParaRPr lang="en-GB" sz="4000" dirty="0">
              <a:effectLst/>
            </a:endParaRPr>
          </a:p>
          <a:p>
            <a:pPr lvl="0"/>
            <a:r>
              <a:rPr lang="en-US" sz="4000" dirty="0">
                <a:effectLst/>
              </a:rPr>
              <a:t>Mild and transient cholinergic symptoms include: nausea, vomiting, abdominal pain, bronchospasm, headache, sweating, fatigue, dizziness, vertigo.</a:t>
            </a:r>
            <a:endParaRPr lang="en-GB" sz="4000" dirty="0">
              <a:effectLst/>
            </a:endParaRPr>
          </a:p>
          <a:p>
            <a:pPr lvl="1"/>
            <a:r>
              <a:rPr lang="en-US" sz="3600" dirty="0">
                <a:effectLst/>
              </a:rPr>
              <a:t>Symptoms are dose related, may begin 30 min and persist for up to 12 hours</a:t>
            </a:r>
            <a:endParaRPr lang="en-GB" sz="3600" dirty="0">
              <a:effectLst/>
            </a:endParaRPr>
          </a:p>
          <a:p>
            <a:pPr marL="0" indent="0">
              <a:buNone/>
            </a:pPr>
            <a:endParaRPr lang="en-GB" sz="4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effectLst/>
              </a:rPr>
              <a:t>Contraindications and caution</a:t>
            </a:r>
            <a:endParaRPr lang="en-GB" sz="3600" dirty="0">
              <a:effectLst/>
            </a:endParaRPr>
          </a:p>
          <a:p>
            <a:pPr lvl="0"/>
            <a:r>
              <a:rPr lang="en-US" sz="3600" dirty="0">
                <a:effectLst/>
              </a:rPr>
              <a:t>Should not be used after recent exposure to insecticides or drugs that might potentiate cholinesterase inhibition</a:t>
            </a:r>
            <a:endParaRPr lang="en-GB" sz="3600" dirty="0">
              <a:effectLst/>
            </a:endParaRPr>
          </a:p>
          <a:p>
            <a:pPr lvl="0"/>
            <a:r>
              <a:rPr lang="en-US" sz="3600" dirty="0">
                <a:effectLst/>
              </a:rPr>
              <a:t>Use of depolarizing muscle relaxants avoided for at least 48 hours</a:t>
            </a:r>
            <a:endParaRPr lang="en-GB" sz="3600" dirty="0">
              <a:effectLst/>
            </a:endParaRPr>
          </a:p>
          <a:p>
            <a:pPr lvl="0"/>
            <a:r>
              <a:rPr lang="en-US" sz="3600" dirty="0">
                <a:effectLst/>
              </a:rPr>
              <a:t>CI in </a:t>
            </a:r>
            <a:r>
              <a:rPr lang="en-US" sz="3600" dirty="0" smtClean="0">
                <a:effectLst/>
              </a:rPr>
              <a:t>pregnancy</a:t>
            </a:r>
            <a:endParaRPr lang="en-GB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  <a:effectLst/>
              </a:rPr>
              <a:t>OXAMNIQUINE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</a:rPr>
              <a:t>Chemistry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Semisynthetic </a:t>
            </a:r>
            <a:r>
              <a:rPr lang="en-US" dirty="0" err="1">
                <a:effectLst/>
              </a:rPr>
              <a:t>tetrahydroquinoline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</a:rPr>
              <a:t>Pharmacokinetics</a:t>
            </a:r>
            <a:endParaRPr lang="en-GB" dirty="0">
              <a:effectLst/>
            </a:endParaRPr>
          </a:p>
          <a:p>
            <a:pPr lvl="0"/>
            <a:r>
              <a:rPr lang="en-US" sz="2800" dirty="0">
                <a:effectLst/>
              </a:rPr>
              <a:t>Readily absorbed after oral admin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Bioavailability ≈ 50-70%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Food retards absorption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Not given IM as it causes intense and prolonged local pain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Peak plasma </a:t>
            </a:r>
            <a:r>
              <a:rPr lang="en-US" sz="2800" dirty="0" err="1">
                <a:effectLst/>
              </a:rPr>
              <a:t>conc</a:t>
            </a:r>
            <a:r>
              <a:rPr lang="en-US" sz="2800" dirty="0">
                <a:effectLst/>
              </a:rPr>
              <a:t> 2.5 hours after oral admin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T1/2 = 2.5 hours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Extensively metabolized in gut wall and liver to inactive metabolites which are excreted in urine, up to 75% of these in the 1</a:t>
            </a:r>
            <a:r>
              <a:rPr lang="en-US" sz="2800" baseline="30000" dirty="0">
                <a:effectLst/>
              </a:rPr>
              <a:t>st</a:t>
            </a:r>
            <a:r>
              <a:rPr lang="en-US" sz="2800" dirty="0">
                <a:effectLst/>
              </a:rPr>
              <a:t> 24 </a:t>
            </a:r>
            <a:r>
              <a:rPr lang="en-US" sz="2800" dirty="0" smtClean="0">
                <a:effectLst/>
              </a:rPr>
              <a:t>hours</a:t>
            </a:r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err="1">
                <a:effectLst/>
              </a:rPr>
              <a:t>Antihelminthic</a:t>
            </a:r>
            <a:r>
              <a:rPr lang="en-US" sz="2800" b="1" dirty="0">
                <a:effectLst/>
              </a:rPr>
              <a:t> action and pharmacologic effects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Active against both mature and immature stages of </a:t>
            </a:r>
            <a:r>
              <a:rPr lang="en-US" sz="2800" dirty="0" err="1">
                <a:effectLst/>
              </a:rPr>
              <a:t>S.mansoni</a:t>
            </a:r>
            <a:r>
              <a:rPr lang="en-US" sz="2800" dirty="0">
                <a:effectLst/>
              </a:rPr>
              <a:t>, but not </a:t>
            </a:r>
            <a:r>
              <a:rPr lang="en-US" sz="2800" dirty="0" err="1">
                <a:effectLst/>
              </a:rPr>
              <a:t>cercarie</a:t>
            </a:r>
            <a:endParaRPr lang="en-GB" sz="2800" dirty="0">
              <a:effectLst/>
            </a:endParaRPr>
          </a:p>
          <a:p>
            <a:pPr lvl="0"/>
            <a:r>
              <a:rPr lang="en-US" sz="2800" dirty="0" err="1">
                <a:effectLst/>
              </a:rPr>
              <a:t>MoA</a:t>
            </a:r>
            <a:r>
              <a:rPr lang="en-US" sz="2800" dirty="0">
                <a:effectLst/>
              </a:rPr>
              <a:t> thought to be  by alkylation of essential macromolecules including DNA in the parasite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Adult male </a:t>
            </a:r>
            <a:r>
              <a:rPr lang="en-US" sz="2800" dirty="0" err="1">
                <a:effectLst/>
              </a:rPr>
              <a:t>S.mansoni</a:t>
            </a:r>
            <a:r>
              <a:rPr lang="en-US" sz="2800" dirty="0">
                <a:effectLst/>
              </a:rPr>
              <a:t> worms are more vulnerable to its action than female worms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Male preferentially concentrates </a:t>
            </a:r>
            <a:r>
              <a:rPr lang="en-US" sz="2800" dirty="0" smtClean="0">
                <a:effectLst/>
              </a:rPr>
              <a:t>drug resulting </a:t>
            </a:r>
            <a:r>
              <a:rPr lang="en-US" sz="2800" dirty="0">
                <a:effectLst/>
              </a:rPr>
              <a:t>in contraction and paralysis of </a:t>
            </a:r>
            <a:r>
              <a:rPr lang="en-US" sz="2800" dirty="0" smtClean="0">
                <a:effectLst/>
              </a:rPr>
              <a:t>worms and they detach </a:t>
            </a:r>
            <a:r>
              <a:rPr lang="en-US" sz="2800" dirty="0">
                <a:effectLst/>
              </a:rPr>
              <a:t>from terminal mesenteric </a:t>
            </a:r>
            <a:r>
              <a:rPr lang="en-US" sz="2800" dirty="0" err="1">
                <a:effectLst/>
              </a:rPr>
              <a:t>venules</a:t>
            </a:r>
            <a:r>
              <a:rPr lang="en-US" sz="2800" dirty="0">
                <a:effectLst/>
              </a:rPr>
              <a:t> &amp; transit to liver where they die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Surviving females return to mesenteric vessels and but fail to lay eggs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Effective in some instances of </a:t>
            </a:r>
            <a:r>
              <a:rPr lang="en-US" sz="2800" dirty="0" err="1">
                <a:effectLst/>
              </a:rPr>
              <a:t>praziquantel</a:t>
            </a:r>
            <a:r>
              <a:rPr lang="en-US" sz="2800" dirty="0">
                <a:effectLst/>
              </a:rPr>
              <a:t> </a:t>
            </a:r>
            <a:r>
              <a:rPr lang="en-US" sz="2800" dirty="0" smtClean="0">
                <a:effectLst/>
              </a:rPr>
              <a:t>resistance</a:t>
            </a:r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>
                <a:effectLst/>
              </a:rPr>
              <a:t>Clinical use</a:t>
            </a:r>
            <a:endParaRPr lang="en-GB" u="sng" dirty="0">
              <a:effectLst/>
            </a:endParaRPr>
          </a:p>
          <a:p>
            <a:pPr lvl="0"/>
            <a:r>
              <a:rPr lang="en-US" dirty="0">
                <a:effectLst/>
              </a:rPr>
              <a:t>Safe and effective in all stages of </a:t>
            </a:r>
            <a:r>
              <a:rPr lang="en-US" dirty="0" err="1">
                <a:effectLst/>
              </a:rPr>
              <a:t>S.mansoni</a:t>
            </a:r>
            <a:r>
              <a:rPr lang="en-US" dirty="0">
                <a:effectLst/>
              </a:rPr>
              <a:t> disease including advanced </a:t>
            </a:r>
            <a:r>
              <a:rPr lang="en-US" dirty="0" err="1">
                <a:effectLst/>
              </a:rPr>
              <a:t>hepatosplenomegaly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Generally less effective in children who require higher doses than adults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Better tolerated with food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Cure rates 70-95%, marked decrease in egg excretion in those not cured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>
                <a:effectLst/>
              </a:rPr>
              <a:t>Adverse effects</a:t>
            </a:r>
            <a:endParaRPr lang="en-GB" u="sng" dirty="0">
              <a:effectLst/>
            </a:endParaRPr>
          </a:p>
          <a:p>
            <a:pPr lvl="0"/>
            <a:r>
              <a:rPr lang="en-US" sz="2800" dirty="0" smtClean="0">
                <a:effectLst/>
              </a:rPr>
              <a:t>More than 1/3 </a:t>
            </a:r>
            <a:r>
              <a:rPr lang="en-US" sz="2800" dirty="0">
                <a:effectLst/>
              </a:rPr>
              <a:t>of </a:t>
            </a:r>
            <a:r>
              <a:rPr lang="en-US" sz="2800" dirty="0" smtClean="0">
                <a:effectLst/>
              </a:rPr>
              <a:t>patients </a:t>
            </a:r>
            <a:r>
              <a:rPr lang="en-US" sz="2800" dirty="0">
                <a:effectLst/>
              </a:rPr>
              <a:t>get mild symptoms which start ≈ 3 hours after dose, last several hours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CNS symptoms most common &amp; include dizziness, headache &amp; drowsiness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Other SEs include nausea, vomiting, diarrhea, colic, pruritus and </a:t>
            </a:r>
            <a:r>
              <a:rPr lang="en-US" sz="2800" dirty="0" err="1">
                <a:effectLst/>
              </a:rPr>
              <a:t>urticaria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Infrequent AEs include: low grade fever, </a:t>
            </a:r>
            <a:r>
              <a:rPr lang="en-US" sz="2800" dirty="0" smtClean="0">
                <a:effectLst/>
              </a:rPr>
              <a:t>orange-red </a:t>
            </a:r>
            <a:r>
              <a:rPr lang="en-US" sz="2800" dirty="0">
                <a:effectLst/>
              </a:rPr>
              <a:t>discoloration of urine, proteinuria, microscopic </a:t>
            </a:r>
            <a:r>
              <a:rPr lang="en-US" sz="2800" dirty="0" err="1">
                <a:effectLst/>
              </a:rPr>
              <a:t>haematuria</a:t>
            </a:r>
            <a:r>
              <a:rPr lang="en-US" sz="2800" dirty="0">
                <a:effectLst/>
              </a:rPr>
              <a:t>, a transient decrease in leukocytes, insomnia, amnesia, behavioral changes and hallucinations</a:t>
            </a:r>
            <a:endParaRPr lang="en-GB" sz="2800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Seizures are rare and generally occur within </a:t>
            </a:r>
            <a:r>
              <a:rPr lang="en-US" dirty="0" err="1">
                <a:effectLst/>
              </a:rPr>
              <a:t>hrs</a:t>
            </a:r>
            <a:r>
              <a:rPr lang="en-US" dirty="0">
                <a:effectLst/>
              </a:rPr>
              <a:t> of ingestion, most often in people with a history of seizure disorders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Some AEs occur several days to 1 month after </a:t>
            </a:r>
            <a:r>
              <a:rPr lang="en-US" dirty="0" err="1">
                <a:effectLst/>
              </a:rPr>
              <a:t>tx</a:t>
            </a:r>
            <a:r>
              <a:rPr lang="en-US" dirty="0">
                <a:effectLst/>
              </a:rPr>
              <a:t> and are likely to be due to host reaction to dead &amp; dying worms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Include liver enzyme elevation, eosinophilia, transient pulmonary infiltrates ± cough &amp; </a:t>
            </a:r>
            <a:r>
              <a:rPr lang="en-US" dirty="0" err="1">
                <a:effectLst/>
              </a:rPr>
              <a:t>ronchi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urticaria</a:t>
            </a:r>
            <a:r>
              <a:rPr lang="en-US" dirty="0">
                <a:effectLst/>
              </a:rPr>
              <a:t> and </a:t>
            </a:r>
            <a:r>
              <a:rPr lang="en-US" dirty="0" smtClean="0">
                <a:effectLst/>
              </a:rPr>
              <a:t>fever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51520" y="304801"/>
            <a:ext cx="8892480" cy="1251992"/>
          </a:xfrm>
        </p:spPr>
        <p:txBody>
          <a:bodyPr/>
          <a:lstStyle/>
          <a:p>
            <a:r>
              <a:rPr lang="en-US" dirty="0">
                <a:effectLst/>
              </a:rPr>
              <a:t>General </a:t>
            </a:r>
            <a:r>
              <a:rPr lang="en-US" dirty="0" err="1">
                <a:effectLst/>
              </a:rPr>
              <a:t>MoA</a:t>
            </a:r>
            <a:r>
              <a:rPr lang="en-US" dirty="0">
                <a:effectLst/>
              </a:rPr>
              <a:t> of </a:t>
            </a:r>
            <a:r>
              <a:rPr lang="en-US" dirty="0" err="1" smtClean="0">
                <a:effectLst/>
              </a:rPr>
              <a:t>anithelminthics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544" y="1700808"/>
            <a:ext cx="8424936" cy="4752528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Drug must penetrate the cuticle of the worm to gain access to its GIT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3 mechanisms of action: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Cause paralysis of the worm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Damage the </a:t>
            </a:r>
            <a:r>
              <a:rPr lang="en-US" dirty="0" smtClean="0">
                <a:effectLst/>
              </a:rPr>
              <a:t>cuticle of the worm, </a:t>
            </a:r>
            <a:r>
              <a:rPr lang="en-US" dirty="0">
                <a:effectLst/>
              </a:rPr>
              <a:t>leading to partial digestion or rejection by host immune mechanisms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Interfering with metabolism of the </a:t>
            </a:r>
            <a:r>
              <a:rPr lang="en-US" dirty="0" smtClean="0">
                <a:effectLst/>
              </a:rPr>
              <a:t>worm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578913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</a:rPr>
              <a:t>Contraindications and cautions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Patients should be observed for 3hrs after ingestion for signs of CNS disturbances</a:t>
            </a:r>
            <a:endParaRPr lang="en-GB" dirty="0">
              <a:effectLst/>
            </a:endParaRPr>
          </a:p>
          <a:p>
            <a:pPr lvl="0"/>
            <a:r>
              <a:rPr lang="en-US" dirty="0" err="1">
                <a:effectLst/>
              </a:rPr>
              <a:t>Pts</a:t>
            </a:r>
            <a:r>
              <a:rPr lang="en-US" dirty="0">
                <a:effectLst/>
              </a:rPr>
              <a:t> with history of epilepsy should be hospitalized for </a:t>
            </a:r>
            <a:r>
              <a:rPr lang="en-US" dirty="0" err="1">
                <a:effectLst/>
              </a:rPr>
              <a:t>tx</a:t>
            </a:r>
            <a:r>
              <a:rPr lang="en-US" dirty="0">
                <a:effectLst/>
              </a:rPr>
              <a:t> or an alternative drug used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Use with caution in </a:t>
            </a:r>
            <a:r>
              <a:rPr lang="en-US" dirty="0" err="1">
                <a:effectLst/>
              </a:rPr>
              <a:t>pts</a:t>
            </a:r>
            <a:r>
              <a:rPr lang="en-US" dirty="0">
                <a:effectLst/>
              </a:rPr>
              <a:t> whose work or activity requires mental alertness → drug makes many people dizzy or drowsy</a:t>
            </a:r>
            <a:endParaRPr lang="en-GB" dirty="0">
              <a:effectLst/>
            </a:endParaRPr>
          </a:p>
          <a:p>
            <a:pPr lvl="0"/>
            <a:r>
              <a:rPr lang="en-US" dirty="0" err="1">
                <a:effectLst/>
              </a:rPr>
              <a:t>Oxamniquine</a:t>
            </a:r>
            <a:r>
              <a:rPr lang="en-US" dirty="0">
                <a:effectLst/>
              </a:rPr>
              <a:t> contraindicated in </a:t>
            </a:r>
            <a:r>
              <a:rPr lang="en-US" dirty="0" smtClean="0">
                <a:effectLst/>
              </a:rPr>
              <a:t>pregnancy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  <a:effectLst/>
              </a:rPr>
              <a:t> </a:t>
            </a:r>
            <a:r>
              <a:rPr lang="en-US" dirty="0" smtClean="0">
                <a:solidFill>
                  <a:srgbClr val="00B0F0"/>
                </a:solidFill>
                <a:effectLst/>
              </a:rPr>
              <a:t>NICLOSAMIDE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927032" cy="4395192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Chemistry</a:t>
            </a:r>
            <a:endParaRPr lang="en-GB" b="1" u="sng" dirty="0" smtClean="0"/>
          </a:p>
          <a:p>
            <a:pPr lvl="0"/>
            <a:r>
              <a:rPr lang="en-US" dirty="0" smtClean="0"/>
              <a:t>Halogenated </a:t>
            </a:r>
            <a:r>
              <a:rPr lang="en-US" dirty="0" err="1" smtClean="0"/>
              <a:t>salicylamide</a:t>
            </a:r>
            <a:r>
              <a:rPr lang="en-US" dirty="0" smtClean="0"/>
              <a:t> derivative</a:t>
            </a:r>
            <a:endParaRPr lang="en-GB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US" b="1" u="sng" dirty="0" smtClean="0"/>
              <a:t>Pharmacokinetics</a:t>
            </a:r>
            <a:endParaRPr lang="en-GB" b="1" u="sng" dirty="0" smtClean="0"/>
          </a:p>
          <a:p>
            <a:pPr lvl="0"/>
            <a:r>
              <a:rPr lang="en-US" dirty="0" smtClean="0"/>
              <a:t>Appears to be minimally absorbed from GIT → neither drug nor metabolite recovered from blood or urine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151" y="0"/>
            <a:ext cx="2127498" cy="2091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045900" y="1722309"/>
            <a:ext cx="1037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500 MG</a:t>
            </a:r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err="1">
                <a:effectLst/>
              </a:rPr>
              <a:t>Antihelminthic</a:t>
            </a:r>
            <a:r>
              <a:rPr lang="en-US" b="1" u="sng" dirty="0">
                <a:effectLst/>
              </a:rPr>
              <a:t> action &amp; pharmacologic effects</a:t>
            </a:r>
            <a:endParaRPr lang="en-GB" u="sng" dirty="0">
              <a:effectLst/>
            </a:endParaRPr>
          </a:p>
          <a:p>
            <a:pPr lvl="0"/>
            <a:r>
              <a:rPr lang="en-US" dirty="0">
                <a:effectLst/>
              </a:rPr>
              <a:t>I</a:t>
            </a:r>
            <a:r>
              <a:rPr lang="en-US" dirty="0" smtClean="0">
                <a:effectLst/>
              </a:rPr>
              <a:t>nhibit </a:t>
            </a:r>
            <a:r>
              <a:rPr lang="en-US" dirty="0">
                <a:effectLst/>
              </a:rPr>
              <a:t>oxidative phosphorylation of ADP by mitochondria of parasite </a:t>
            </a:r>
            <a:endParaRPr lang="en-US" dirty="0">
              <a:effectLst/>
            </a:endParaRPr>
          </a:p>
          <a:p>
            <a:pPr lvl="0"/>
            <a:r>
              <a:rPr lang="en-US" dirty="0" smtClean="0">
                <a:effectLst/>
              </a:rPr>
              <a:t>Hence rapid </a:t>
            </a:r>
            <a:r>
              <a:rPr lang="en-US" dirty="0">
                <a:effectLst/>
              </a:rPr>
              <a:t>killing </a:t>
            </a:r>
            <a:r>
              <a:rPr lang="en-US" dirty="0" smtClean="0">
                <a:effectLst/>
              </a:rPr>
              <a:t>and digestion </a:t>
            </a:r>
            <a:r>
              <a:rPr lang="en-US" dirty="0" smtClean="0">
                <a:effectLst/>
              </a:rPr>
              <a:t>of </a:t>
            </a:r>
            <a:r>
              <a:rPr lang="en-US" dirty="0" err="1">
                <a:effectLst/>
              </a:rPr>
              <a:t>scolesces</a:t>
            </a:r>
            <a:r>
              <a:rPr lang="en-US" dirty="0">
                <a:effectLst/>
              </a:rPr>
              <a:t> &amp; segments of </a:t>
            </a:r>
            <a:r>
              <a:rPr lang="en-US" dirty="0" err="1">
                <a:effectLst/>
              </a:rPr>
              <a:t>cestodes</a:t>
            </a:r>
            <a:r>
              <a:rPr lang="en-US" dirty="0">
                <a:effectLst/>
              </a:rPr>
              <a:t> (not ova or larvae</a:t>
            </a:r>
            <a:r>
              <a:rPr lang="en-US" dirty="0" smtClean="0">
                <a:effectLst/>
              </a:rPr>
              <a:t>)</a:t>
            </a:r>
            <a:r>
              <a:rPr lang="en-GB" dirty="0" smtClean="0">
                <a:effectLst/>
              </a:rPr>
              <a:t> 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and they </a:t>
            </a:r>
            <a:r>
              <a:rPr lang="en-US" dirty="0" smtClean="0">
                <a:effectLst/>
              </a:rPr>
              <a:t> </a:t>
            </a:r>
            <a:r>
              <a:rPr lang="en-US" dirty="0" smtClean="0">
                <a:effectLst/>
              </a:rPr>
              <a:t>may </a:t>
            </a:r>
            <a:r>
              <a:rPr lang="en-US" dirty="0">
                <a:effectLst/>
              </a:rPr>
              <a:t>become </a:t>
            </a:r>
            <a:r>
              <a:rPr lang="en-US" dirty="0" smtClean="0">
                <a:effectLst/>
              </a:rPr>
              <a:t>unrecognizable in stool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May also stimulate ATPase activity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>
                <a:effectLst/>
              </a:rPr>
              <a:t>Clinical </a:t>
            </a:r>
            <a:r>
              <a:rPr lang="en-US" b="1" u="sng" dirty="0">
                <a:effectLst/>
              </a:rPr>
              <a:t>use</a:t>
            </a:r>
            <a:endParaRPr lang="en-GB" u="sng" dirty="0">
              <a:effectLst/>
            </a:endParaRPr>
          </a:p>
          <a:p>
            <a:pPr lvl="0"/>
            <a:r>
              <a:rPr lang="en-US" dirty="0">
                <a:effectLst/>
              </a:rPr>
              <a:t>Given in the morning on an empty stomach or after a light meal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Tablets must be chewed thoroughly and then swallowed with water</a:t>
            </a:r>
            <a:endParaRPr lang="en-GB" dirty="0">
              <a:effectLst/>
            </a:endParaRPr>
          </a:p>
          <a:p>
            <a:pPr marL="0" indent="0">
              <a:buNone/>
            </a:pPr>
            <a:endParaRPr lang="en-GB" dirty="0">
              <a:effectLst/>
            </a:endParaRPr>
          </a:p>
          <a:p>
            <a:pPr marL="0" lvl="0" indent="0">
              <a:buNone/>
            </a:pPr>
            <a:r>
              <a:rPr lang="en-US" dirty="0" smtClean="0">
                <a:effectLst/>
              </a:rPr>
              <a:t>1. </a:t>
            </a:r>
            <a:r>
              <a:rPr lang="en-US" dirty="0" err="1" smtClean="0">
                <a:effectLst/>
              </a:rPr>
              <a:t>Tx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of </a:t>
            </a:r>
            <a:r>
              <a:rPr lang="en-US" dirty="0" err="1">
                <a:effectLst/>
              </a:rPr>
              <a:t>T.saginata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T.solium</a:t>
            </a:r>
            <a:r>
              <a:rPr lang="en-US" dirty="0">
                <a:effectLst/>
              </a:rPr>
              <a:t> &amp; </a:t>
            </a:r>
            <a:r>
              <a:rPr lang="en-US" dirty="0" err="1">
                <a:effectLst/>
              </a:rPr>
              <a:t>D.latum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Single dose of 2g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2hrs after </a:t>
            </a:r>
            <a:r>
              <a:rPr lang="en-US" dirty="0" err="1">
                <a:effectLst/>
              </a:rPr>
              <a:t>rx</a:t>
            </a:r>
            <a:r>
              <a:rPr lang="en-US" dirty="0">
                <a:effectLst/>
              </a:rPr>
              <a:t> of </a:t>
            </a:r>
            <a:r>
              <a:rPr lang="en-US" dirty="0" err="1">
                <a:effectLst/>
              </a:rPr>
              <a:t>T.solium</a:t>
            </a:r>
            <a:r>
              <a:rPr lang="en-US" dirty="0">
                <a:effectLst/>
              </a:rPr>
              <a:t> infection give an effective purgative (</a:t>
            </a:r>
            <a:r>
              <a:rPr lang="en-US" dirty="0" err="1">
                <a:effectLst/>
              </a:rPr>
              <a:t>e.g</a:t>
            </a:r>
            <a:r>
              <a:rPr lang="en-US" dirty="0">
                <a:effectLst/>
              </a:rPr>
              <a:t> 15-30g of magnesium sulfate) to eliminate all mature segments before ova can be released → avoid </a:t>
            </a:r>
            <a:r>
              <a:rPr lang="en-US" dirty="0" err="1">
                <a:effectLst/>
              </a:rPr>
              <a:t>cysticercosis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>
                <a:effectLst/>
              </a:rPr>
              <a:t>2. Rx </a:t>
            </a:r>
            <a:r>
              <a:rPr lang="en-US" dirty="0">
                <a:effectLst/>
              </a:rPr>
              <a:t>of </a:t>
            </a:r>
            <a:r>
              <a:rPr lang="en-US" dirty="0" err="1">
                <a:effectLst/>
              </a:rPr>
              <a:t>H.nana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H.diminuta</a:t>
            </a:r>
            <a:r>
              <a:rPr lang="en-US" dirty="0">
                <a:effectLst/>
              </a:rPr>
              <a:t> &amp; </a:t>
            </a:r>
            <a:r>
              <a:rPr lang="en-US" dirty="0" err="1">
                <a:effectLst/>
              </a:rPr>
              <a:t>Dipylidium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caninum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Infection with </a:t>
            </a:r>
            <a:r>
              <a:rPr lang="en-US" dirty="0" err="1">
                <a:effectLst/>
              </a:rPr>
              <a:t>H.nana</a:t>
            </a:r>
            <a:r>
              <a:rPr lang="en-US" dirty="0">
                <a:effectLst/>
              </a:rPr>
              <a:t> usually multiple, ∴ </a:t>
            </a:r>
            <a:r>
              <a:rPr lang="en-US" dirty="0" err="1">
                <a:effectLst/>
              </a:rPr>
              <a:t>rx</a:t>
            </a:r>
            <a:r>
              <a:rPr lang="en-US" dirty="0">
                <a:effectLst/>
              </a:rPr>
              <a:t> with 2g OD × 7/7 leads to cure rates of 75%</a:t>
            </a:r>
            <a:endParaRPr lang="en-GB" dirty="0">
              <a:effectLst/>
            </a:endParaRPr>
          </a:p>
          <a:p>
            <a:pPr lvl="1"/>
            <a:r>
              <a:rPr lang="en-US" b="1" dirty="0">
                <a:effectLst/>
              </a:rPr>
              <a:t>NB: </a:t>
            </a:r>
            <a:r>
              <a:rPr lang="en-US" dirty="0" err="1">
                <a:effectLst/>
              </a:rPr>
              <a:t>niclosamide</a:t>
            </a:r>
            <a:r>
              <a:rPr lang="en-US" dirty="0">
                <a:effectLst/>
              </a:rPr>
              <a:t> not effective against </a:t>
            </a:r>
            <a:r>
              <a:rPr lang="en-US" dirty="0" err="1">
                <a:effectLst/>
              </a:rPr>
              <a:t>cysticercosis</a:t>
            </a:r>
            <a:r>
              <a:rPr lang="en-US" dirty="0">
                <a:effectLst/>
              </a:rPr>
              <a:t> or </a:t>
            </a:r>
            <a:r>
              <a:rPr lang="en-US" dirty="0" err="1">
                <a:effectLst/>
              </a:rPr>
              <a:t>hyadatid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cysts</a:t>
            </a:r>
          </a:p>
          <a:p>
            <a:pPr marL="0" lvl="0" indent="0">
              <a:buNone/>
            </a:pPr>
            <a:endParaRPr lang="en-US" dirty="0" smtClean="0">
              <a:effectLst/>
            </a:endParaRPr>
          </a:p>
          <a:p>
            <a:pPr marL="0" lvl="0" indent="0">
              <a:buNone/>
            </a:pPr>
            <a:r>
              <a:rPr lang="en-US" dirty="0" smtClean="0">
                <a:effectLst/>
              </a:rPr>
              <a:t>3. Rx </a:t>
            </a:r>
            <a:r>
              <a:rPr lang="en-US" dirty="0">
                <a:effectLst/>
              </a:rPr>
              <a:t>of intestinal flukes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Can be used an alternative drug for </a:t>
            </a:r>
            <a:r>
              <a:rPr lang="en-US" dirty="0" err="1">
                <a:effectLst/>
              </a:rPr>
              <a:t>tx</a:t>
            </a:r>
            <a:r>
              <a:rPr lang="en-US" dirty="0">
                <a:effectLst/>
              </a:rPr>
              <a:t> of </a:t>
            </a:r>
            <a:r>
              <a:rPr lang="en-US" dirty="0" err="1">
                <a:effectLst/>
              </a:rPr>
              <a:t>F.buski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heterophyes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heterophyes</a:t>
            </a:r>
            <a:r>
              <a:rPr lang="en-US" dirty="0">
                <a:effectLst/>
              </a:rPr>
              <a:t> &amp; </a:t>
            </a:r>
            <a:r>
              <a:rPr lang="en-US" dirty="0" err="1">
                <a:effectLst/>
              </a:rPr>
              <a:t>metagonimus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yokogawai</a:t>
            </a:r>
            <a:r>
              <a:rPr lang="en-US" dirty="0">
                <a:effectLst/>
              </a:rPr>
              <a:t> infections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Rx with 2g every other day × 3 </a:t>
            </a:r>
            <a:r>
              <a:rPr lang="en-US" dirty="0" smtClean="0">
                <a:effectLst/>
              </a:rPr>
              <a:t>doses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effectLst/>
              </a:rPr>
              <a:t>Adverse effects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Usually infrequent mild and transient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Include nausea, vomiting, diarrhea and abdominal pain which occur in &lt;4% of patients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Rare AEs: headache, skin rash, </a:t>
            </a:r>
            <a:r>
              <a:rPr lang="en-US" sz="2800" dirty="0" err="1">
                <a:effectLst/>
              </a:rPr>
              <a:t>urticaria</a:t>
            </a:r>
            <a:r>
              <a:rPr lang="en-US" sz="2800" dirty="0">
                <a:effectLst/>
              </a:rPr>
              <a:t>, </a:t>
            </a:r>
            <a:r>
              <a:rPr lang="en-US" sz="2800" dirty="0" err="1">
                <a:effectLst/>
              </a:rPr>
              <a:t>pruritis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ani</a:t>
            </a:r>
            <a:r>
              <a:rPr lang="en-US" sz="2800" dirty="0">
                <a:effectLst/>
              </a:rPr>
              <a:t> &amp; vertigo</a:t>
            </a:r>
            <a:endParaRPr lang="en-GB" sz="2800" dirty="0">
              <a:effectLst/>
            </a:endParaRPr>
          </a:p>
          <a:p>
            <a:pPr marL="0" indent="0">
              <a:buNone/>
            </a:pPr>
            <a:r>
              <a:rPr lang="en-US" sz="2800" dirty="0">
                <a:effectLst/>
              </a:rPr>
              <a:t> </a:t>
            </a:r>
            <a:endParaRPr lang="en-GB" sz="2800" dirty="0">
              <a:effectLst/>
            </a:endParaRPr>
          </a:p>
          <a:p>
            <a:pPr marL="0" indent="0">
              <a:buNone/>
            </a:pPr>
            <a:r>
              <a:rPr lang="en-US" sz="2800" b="1" dirty="0">
                <a:effectLst/>
              </a:rPr>
              <a:t>Contraindications and caution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Avoid alcohol consumption on day of </a:t>
            </a:r>
            <a:r>
              <a:rPr lang="en-US" sz="2800" dirty="0" err="1">
                <a:effectLst/>
              </a:rPr>
              <a:t>tx</a:t>
            </a:r>
            <a:r>
              <a:rPr lang="en-US" sz="2800" dirty="0">
                <a:effectLst/>
              </a:rPr>
              <a:t> and 1 day after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Safety of drug not established in pregnancy and children &lt;2yrs of </a:t>
            </a:r>
            <a:r>
              <a:rPr lang="en-US" sz="2800" dirty="0" smtClean="0">
                <a:effectLst/>
              </a:rPr>
              <a:t>age</a:t>
            </a:r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  <a:effectLst/>
              </a:rPr>
              <a:t>BITHIONOL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effectLst/>
              </a:rPr>
              <a:t>DOC for </a:t>
            </a:r>
            <a:r>
              <a:rPr lang="en-US" dirty="0" err="1">
                <a:effectLst/>
              </a:rPr>
              <a:t>tx</a:t>
            </a:r>
            <a:r>
              <a:rPr lang="en-US" dirty="0">
                <a:effectLst/>
              </a:rPr>
              <a:t> of </a:t>
            </a:r>
            <a:r>
              <a:rPr lang="en-US" dirty="0" err="1">
                <a:effectLst/>
              </a:rPr>
              <a:t>fascioliasis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Also an alternative drug in </a:t>
            </a:r>
            <a:r>
              <a:rPr lang="en-US" dirty="0" err="1">
                <a:effectLst/>
              </a:rPr>
              <a:t>tx</a:t>
            </a:r>
            <a:r>
              <a:rPr lang="en-US" dirty="0">
                <a:effectLst/>
              </a:rPr>
              <a:t> of pulmonary </a:t>
            </a:r>
            <a:r>
              <a:rPr lang="en-US" dirty="0" err="1" smtClean="0">
                <a:effectLst/>
              </a:rPr>
              <a:t>paragonimiasis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>
                <a:effectLst/>
              </a:rPr>
              <a:t>Parmacokinetics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Peak blood levels in 4-8hrs after ingestion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Excretion appears to be mainly via the kidneys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</a:rPr>
              <a:t>Clinical use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Rx of </a:t>
            </a:r>
            <a:r>
              <a:rPr lang="en-US" dirty="0" err="1">
                <a:effectLst/>
              </a:rPr>
              <a:t>paragonimiasis</a:t>
            </a:r>
            <a:r>
              <a:rPr lang="en-US" dirty="0">
                <a:effectLst/>
              </a:rPr>
              <a:t> and </a:t>
            </a:r>
            <a:r>
              <a:rPr lang="en-US" dirty="0" err="1">
                <a:effectLst/>
              </a:rPr>
              <a:t>fascioliasis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Dosage 30-50mg/kg in 2-3 divided doses, orally after meals on alternate days until 10-15 doses given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For pulmonary </a:t>
            </a:r>
            <a:r>
              <a:rPr lang="en-US" dirty="0" err="1">
                <a:effectLst/>
              </a:rPr>
              <a:t>paragonimiasis</a:t>
            </a:r>
            <a:r>
              <a:rPr lang="en-US" dirty="0">
                <a:effectLst/>
              </a:rPr>
              <a:t> cure rates over 90%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Cerebral </a:t>
            </a:r>
            <a:r>
              <a:rPr lang="en-US" dirty="0" err="1">
                <a:effectLst/>
              </a:rPr>
              <a:t>paragonimiasis</a:t>
            </a:r>
            <a:r>
              <a:rPr lang="en-US" dirty="0">
                <a:effectLst/>
              </a:rPr>
              <a:t> → repeat courses of </a:t>
            </a:r>
            <a:r>
              <a:rPr lang="en-US" dirty="0" err="1">
                <a:effectLst/>
              </a:rPr>
              <a:t>tx</a:t>
            </a:r>
            <a:r>
              <a:rPr lang="en-US" dirty="0">
                <a:effectLst/>
              </a:rPr>
              <a:t> may be necessary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effectLst/>
              </a:rPr>
              <a:t>Adverse </a:t>
            </a:r>
            <a:r>
              <a:rPr lang="en-US" b="1" dirty="0">
                <a:effectLst/>
              </a:rPr>
              <a:t>effects, contraindications and cautions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AEs in </a:t>
            </a:r>
            <a:r>
              <a:rPr lang="en-US" dirty="0" err="1">
                <a:effectLst/>
              </a:rPr>
              <a:t>upto</a:t>
            </a:r>
            <a:r>
              <a:rPr lang="en-US" dirty="0">
                <a:effectLst/>
              </a:rPr>
              <a:t> 40% of patients and are generally mild and transient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Occasionally severity may </a:t>
            </a:r>
            <a:r>
              <a:rPr lang="en-US" dirty="0" err="1">
                <a:effectLst/>
              </a:rPr>
              <a:t>requide</a:t>
            </a:r>
            <a:r>
              <a:rPr lang="en-US" dirty="0">
                <a:effectLst/>
              </a:rPr>
              <a:t> interruption of </a:t>
            </a:r>
            <a:r>
              <a:rPr lang="en-US" dirty="0" err="1">
                <a:effectLst/>
              </a:rPr>
              <a:t>tx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They include diarrhea, vomiting, nausea, abdominal cramps, anorexia, dizziness and </a:t>
            </a:r>
            <a:r>
              <a:rPr lang="en-US" dirty="0" smtClean="0">
                <a:effectLst/>
              </a:rPr>
              <a:t>headache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Anti helminthic drugs may either act:</a:t>
            </a:r>
            <a:endParaRPr lang="en-GB" dirty="0" smtClean="0"/>
          </a:p>
          <a:p>
            <a:pPr lvl="1"/>
            <a:r>
              <a:rPr lang="en-US" dirty="0" smtClean="0"/>
              <a:t>Locally to expel worm for the GIT or</a:t>
            </a:r>
            <a:endParaRPr lang="en-GB" dirty="0" smtClean="0"/>
          </a:p>
          <a:p>
            <a:pPr lvl="1"/>
            <a:r>
              <a:rPr lang="en-US" dirty="0" smtClean="0"/>
              <a:t>Systemically to eradicate adult </a:t>
            </a:r>
            <a:r>
              <a:rPr lang="en-US" dirty="0" err="1" smtClean="0"/>
              <a:t>helminths</a:t>
            </a:r>
            <a:r>
              <a:rPr lang="en-US" dirty="0" smtClean="0"/>
              <a:t> or developmental forms that invade organs and tissues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lvl="0"/>
            <a:r>
              <a:rPr lang="en-US" sz="3600" dirty="0">
                <a:effectLst/>
              </a:rPr>
              <a:t>Skin rashes may occur after a week or more of </a:t>
            </a:r>
            <a:r>
              <a:rPr lang="en-US" sz="3600" dirty="0" err="1">
                <a:effectLst/>
              </a:rPr>
              <a:t>tx</a:t>
            </a:r>
            <a:r>
              <a:rPr lang="en-US" sz="3600" dirty="0">
                <a:effectLst/>
              </a:rPr>
              <a:t> → suggests a reaction to antigen released from dying worms</a:t>
            </a:r>
            <a:endParaRPr lang="en-GB" sz="3600" dirty="0">
              <a:effectLst/>
            </a:endParaRPr>
          </a:p>
          <a:p>
            <a:pPr lvl="0"/>
            <a:r>
              <a:rPr lang="en-US" sz="3600" dirty="0">
                <a:effectLst/>
              </a:rPr>
              <a:t>Caution</a:t>
            </a:r>
            <a:endParaRPr lang="en-GB" sz="3600" dirty="0">
              <a:effectLst/>
            </a:endParaRPr>
          </a:p>
          <a:p>
            <a:pPr lvl="1"/>
            <a:r>
              <a:rPr lang="en-US" sz="3200" dirty="0">
                <a:effectLst/>
              </a:rPr>
              <a:t>In children &lt;8yrs, limited experience with age </a:t>
            </a:r>
            <a:r>
              <a:rPr lang="en-US" sz="3200" dirty="0" smtClean="0">
                <a:effectLst/>
              </a:rPr>
              <a:t>group</a:t>
            </a:r>
            <a:endParaRPr lang="en-GB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6" y="12576"/>
            <a:ext cx="9111704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317751"/>
            <a:ext cx="9081368" cy="340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6118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0" y="0"/>
            <a:ext cx="9115400" cy="187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080" y="1916832"/>
            <a:ext cx="9156080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0352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" y="0"/>
            <a:ext cx="913192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8559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effectLst/>
              </a:rPr>
              <a:t>TREMATODES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55576" y="1628800"/>
            <a:ext cx="8136904" cy="5040560"/>
          </a:xfrm>
        </p:spPr>
        <p:txBody>
          <a:bodyPr/>
          <a:lstStyle/>
          <a:p>
            <a:pPr lvl="0"/>
            <a:r>
              <a:rPr lang="en-US" sz="2800" dirty="0" err="1">
                <a:effectLst/>
              </a:rPr>
              <a:t>Schistoma</a:t>
            </a:r>
            <a:r>
              <a:rPr lang="en-US" sz="2800" dirty="0">
                <a:effectLst/>
              </a:rPr>
              <a:t> species-(Blood flukes) </a:t>
            </a:r>
            <a:endParaRPr lang="en-GB" sz="2800" dirty="0">
              <a:effectLst/>
            </a:endParaRPr>
          </a:p>
          <a:p>
            <a:pPr lvl="1"/>
            <a:r>
              <a:rPr lang="en-US" sz="2400" dirty="0" err="1">
                <a:effectLst/>
              </a:rPr>
              <a:t>S.haematobium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S.mansoni</a:t>
            </a:r>
            <a:r>
              <a:rPr lang="en-US" sz="2400" dirty="0">
                <a:effectLst/>
              </a:rPr>
              <a:t>. </a:t>
            </a:r>
            <a:r>
              <a:rPr lang="en-US" sz="2400" dirty="0" err="1">
                <a:effectLst/>
              </a:rPr>
              <a:t>S.japonicum</a:t>
            </a:r>
            <a:r>
              <a:rPr lang="en-US" sz="2400" dirty="0">
                <a:effectLst/>
              </a:rPr>
              <a:t> → main </a:t>
            </a:r>
            <a:r>
              <a:rPr lang="en-US" sz="2400" dirty="0" err="1">
                <a:effectLst/>
              </a:rPr>
              <a:t>spp</a:t>
            </a:r>
            <a:r>
              <a:rPr lang="en-US" sz="2400" dirty="0">
                <a:effectLst/>
              </a:rPr>
              <a:t> causing human </a:t>
            </a:r>
            <a:r>
              <a:rPr lang="en-US" sz="2400" dirty="0" err="1">
                <a:effectLst/>
              </a:rPr>
              <a:t>schistosomiasis</a:t>
            </a:r>
            <a:endParaRPr lang="en-GB" sz="24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Less common </a:t>
            </a:r>
            <a:r>
              <a:rPr lang="en-US" sz="2400" dirty="0" err="1">
                <a:effectLst/>
              </a:rPr>
              <a:t>spp</a:t>
            </a:r>
            <a:r>
              <a:rPr lang="en-US" sz="2400" dirty="0">
                <a:effectLst/>
              </a:rPr>
              <a:t> are </a:t>
            </a:r>
            <a:r>
              <a:rPr lang="en-US" sz="2400" dirty="0" err="1">
                <a:effectLst/>
              </a:rPr>
              <a:t>S.intercalatum</a:t>
            </a:r>
            <a:r>
              <a:rPr lang="en-US" sz="2400" dirty="0">
                <a:effectLst/>
              </a:rPr>
              <a:t> &amp; </a:t>
            </a:r>
            <a:r>
              <a:rPr lang="en-US" sz="2400" dirty="0" err="1">
                <a:effectLst/>
              </a:rPr>
              <a:t>S.mekongi</a:t>
            </a:r>
            <a:endParaRPr lang="en-GB" sz="2400" dirty="0">
              <a:effectLst/>
            </a:endParaRPr>
          </a:p>
          <a:p>
            <a:pPr lvl="1"/>
            <a:r>
              <a:rPr lang="en-US" sz="2400" dirty="0" err="1">
                <a:effectLst/>
              </a:rPr>
              <a:t>Spp</a:t>
            </a:r>
            <a:r>
              <a:rPr lang="en-US" sz="2400" dirty="0">
                <a:effectLst/>
              </a:rPr>
              <a:t> in Africa: </a:t>
            </a:r>
            <a:r>
              <a:rPr lang="en-US" sz="2400" dirty="0" err="1">
                <a:effectLst/>
              </a:rPr>
              <a:t>S.mansoni</a:t>
            </a:r>
            <a:r>
              <a:rPr lang="en-US" sz="2400" dirty="0">
                <a:effectLst/>
              </a:rPr>
              <a:t> &amp; </a:t>
            </a:r>
            <a:r>
              <a:rPr lang="en-US" sz="2400" dirty="0" err="1">
                <a:effectLst/>
              </a:rPr>
              <a:t>S.haematobium</a:t>
            </a:r>
            <a:endParaRPr lang="en-GB" sz="2400" dirty="0">
              <a:effectLst/>
            </a:endParaRPr>
          </a:p>
          <a:p>
            <a:pPr lvl="1"/>
            <a:r>
              <a:rPr lang="en-US" sz="2400" dirty="0" err="1">
                <a:effectLst/>
              </a:rPr>
              <a:t>Schistosomal</a:t>
            </a:r>
            <a:r>
              <a:rPr lang="en-US" sz="2400" dirty="0">
                <a:effectLst/>
              </a:rPr>
              <a:t> disease primarily involves the </a:t>
            </a:r>
            <a:r>
              <a:rPr lang="en-US" sz="2400" dirty="0" err="1">
                <a:effectLst/>
              </a:rPr>
              <a:t>liver,spleen</a:t>
            </a:r>
            <a:r>
              <a:rPr lang="en-US" sz="2400" dirty="0">
                <a:effectLst/>
              </a:rPr>
              <a:t> &amp; GIT (</a:t>
            </a:r>
            <a:r>
              <a:rPr lang="en-US" sz="2400" dirty="0" err="1">
                <a:effectLst/>
              </a:rPr>
              <a:t>S.mansoni</a:t>
            </a:r>
            <a:r>
              <a:rPr lang="en-US" sz="2400" dirty="0">
                <a:effectLst/>
              </a:rPr>
              <a:t> &amp; </a:t>
            </a:r>
            <a:r>
              <a:rPr lang="en-US" sz="2400" dirty="0" err="1">
                <a:effectLst/>
              </a:rPr>
              <a:t>S.japonicum</a:t>
            </a:r>
            <a:r>
              <a:rPr lang="en-US" sz="2400" dirty="0">
                <a:effectLst/>
              </a:rPr>
              <a:t>) or the GUT (</a:t>
            </a:r>
            <a:r>
              <a:rPr lang="en-US" sz="2400" dirty="0" err="1">
                <a:effectLst/>
              </a:rPr>
              <a:t>S.haematobium</a:t>
            </a:r>
            <a:r>
              <a:rPr lang="en-US" sz="2400" dirty="0" smtClean="0">
                <a:effectLst/>
              </a:rPr>
              <a:t>)</a:t>
            </a:r>
            <a:r>
              <a:rPr lang="en-US" sz="2400" dirty="0">
                <a:effectLst/>
              </a:rPr>
              <a:t> </a:t>
            </a:r>
            <a:endParaRPr lang="en-GB" sz="2400" dirty="0">
              <a:effectLst/>
            </a:endParaRPr>
          </a:p>
          <a:p>
            <a:pPr lvl="0"/>
            <a:r>
              <a:rPr lang="en-US" sz="2800" dirty="0" err="1">
                <a:effectLst/>
              </a:rPr>
              <a:t>Clonorchis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sinensis</a:t>
            </a:r>
            <a:r>
              <a:rPr lang="en-US" sz="2800" dirty="0">
                <a:effectLst/>
              </a:rPr>
              <a:t>- Liver flukes</a:t>
            </a:r>
            <a:endParaRPr lang="en-GB" sz="2800" dirty="0">
              <a:effectLst/>
            </a:endParaRPr>
          </a:p>
          <a:p>
            <a:pPr lvl="0"/>
            <a:r>
              <a:rPr lang="en-US" sz="2800" dirty="0" err="1">
                <a:effectLst/>
              </a:rPr>
              <a:t>Paragonium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stemani</a:t>
            </a:r>
            <a:r>
              <a:rPr lang="en-US" sz="2800" dirty="0">
                <a:effectLst/>
              </a:rPr>
              <a:t>- Lung fluke</a:t>
            </a:r>
            <a:endParaRPr lang="en-GB" sz="2800" dirty="0">
              <a:effectLst/>
            </a:endParaRPr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36853552"/>
      </p:ext>
    </p:extLst>
  </p:cSld>
  <p:clrMapOvr>
    <a:masterClrMapping/>
  </p:clrMapOvr>
</p:sld>
</file>

<file path=ppt/theme/theme1.xml><?xml version="1.0" encoding="utf-8"?>
<a:theme xmlns:a="http://schemas.openxmlformats.org/drawingml/2006/main" name="1_Shimmer">
  <a:themeElements>
    <a:clrScheme name="Shimmer 1">
      <a:dk1>
        <a:srgbClr val="BD3737"/>
      </a:dk1>
      <a:lt1>
        <a:srgbClr val="FFFFFF"/>
      </a:lt1>
      <a:dk2>
        <a:srgbClr val="721E1E"/>
      </a:dk2>
      <a:lt2>
        <a:srgbClr val="FFCC00"/>
      </a:lt2>
      <a:accent1>
        <a:srgbClr val="FF6600"/>
      </a:accent1>
      <a:accent2>
        <a:srgbClr val="CC3300"/>
      </a:accent2>
      <a:accent3>
        <a:srgbClr val="BCABAB"/>
      </a:accent3>
      <a:accent4>
        <a:srgbClr val="DADADA"/>
      </a:accent4>
      <a:accent5>
        <a:srgbClr val="FFB8AA"/>
      </a:accent5>
      <a:accent6>
        <a:srgbClr val="B92D00"/>
      </a:accent6>
      <a:hlink>
        <a:srgbClr val="F7CC2F"/>
      </a:hlink>
      <a:folHlink>
        <a:srgbClr val="C7C6B1"/>
      </a:folHlink>
    </a:clrScheme>
    <a:fontScheme name="Custom 2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2200</Words>
  <Application>Microsoft Office PowerPoint</Application>
  <PresentationFormat>On-screen Show (4:3)</PresentationFormat>
  <Paragraphs>239</Paragraphs>
  <Slides>50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1_Shimmer</vt:lpstr>
      <vt:lpstr>ANTIHELMINTHICS</vt:lpstr>
      <vt:lpstr>PowerPoint Presentation</vt:lpstr>
      <vt:lpstr>PowerPoint Presentation</vt:lpstr>
      <vt:lpstr>General MoA of anithelminthics</vt:lpstr>
      <vt:lpstr>PowerPoint Presentation</vt:lpstr>
      <vt:lpstr>PowerPoint Presentation</vt:lpstr>
      <vt:lpstr>PowerPoint Presentation</vt:lpstr>
      <vt:lpstr>PowerPoint Presentation</vt:lpstr>
      <vt:lpstr>TREMATODES</vt:lpstr>
      <vt:lpstr>  CESTODES</vt:lpstr>
      <vt:lpstr>DRUGS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Contraindications and cautions</vt:lpstr>
      <vt:lpstr>PowerPoint Presentation</vt:lpstr>
      <vt:lpstr>METRIFONATE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OXAMNIQUINE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 NICLOSAMIDE</vt:lpstr>
      <vt:lpstr>PowerPoint Presentation</vt:lpstr>
      <vt:lpstr>PowerPoint Presentation</vt:lpstr>
      <vt:lpstr>PowerPoint Presentation</vt:lpstr>
      <vt:lpstr>PowerPoint Presentation</vt:lpstr>
      <vt:lpstr>BITHIONOL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ANTIHELMINTHICS</dc:title>
  <dc:creator>Dr. Kimaiga H.O. MBChB (UoN)</dc:creator>
  <cp:lastModifiedBy>Dr. Kimaiga H.O. MBChB (UoN)</cp:lastModifiedBy>
  <cp:revision>25</cp:revision>
  <dcterms:created xsi:type="dcterms:W3CDTF">2013-07-15T06:14:20Z</dcterms:created>
  <dcterms:modified xsi:type="dcterms:W3CDTF">2013-10-03T15:53:42Z</dcterms:modified>
</cp:coreProperties>
</file>