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38"/>
  </p:notesMasterIdLst>
  <p:sldIdLst>
    <p:sldId id="258" r:id="rId3"/>
    <p:sldId id="260" r:id="rId4"/>
    <p:sldId id="262" r:id="rId5"/>
    <p:sldId id="264" r:id="rId6"/>
    <p:sldId id="266" r:id="rId7"/>
    <p:sldId id="267" r:id="rId8"/>
    <p:sldId id="269" r:id="rId9"/>
    <p:sldId id="270" r:id="rId10"/>
    <p:sldId id="271" r:id="rId11"/>
    <p:sldId id="272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7" r:id="rId25"/>
    <p:sldId id="288" r:id="rId26"/>
    <p:sldId id="289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7CA2F-A71D-4646-A41D-28512F4805C3}" type="datetimeFigureOut">
              <a:rPr lang="en-GB" smtClean="0"/>
              <a:t>06/10/2013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33025-A878-4D43-A485-2026FDB060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326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0FA2-AF65-48E4-B4DB-328812F15D89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23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715DBD-48DB-458F-8E72-11ACD789F878}" type="slidenum">
              <a:rPr lang="en-US"/>
              <a:pPr/>
              <a:t>28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Read text for more details</a:t>
            </a:r>
          </a:p>
          <a:p>
            <a:r>
              <a:rPr lang="en-US"/>
              <a:t>Met in liver, excreted in urine.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43637C-59E1-4069-9D16-F26CE50E2227}" type="slidenum">
              <a:rPr lang="en-US"/>
              <a:pPr/>
              <a:t>29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Read text for more details</a:t>
            </a:r>
          </a:p>
          <a:p>
            <a:r>
              <a:rPr lang="en-US"/>
              <a:t>Met in liver, excreted in urine.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17DC5B-4FE6-40A0-979C-0B004235FFDD}" type="slidenum">
              <a:rPr lang="en-US"/>
              <a:pPr/>
              <a:t>30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Jaundice, impaired renal function, angioneurotic edema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4EF1AA-C12F-43D0-9870-3DE20332F152}" type="slidenum">
              <a:rPr lang="en-US"/>
              <a:pPr/>
              <a:t>31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Rd text for complete pharmacokinetics etc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6B4B-1C33-4818-90AA-59ADB7970BE4}" type="datetimeFigureOut">
              <a:rPr lang="en-GB" smtClean="0"/>
              <a:t>06/10/2013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B84C-E951-439E-BCE4-A67C96DD5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37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6B4B-1C33-4818-90AA-59ADB7970BE4}" type="datetimeFigureOut">
              <a:rPr lang="en-GB" smtClean="0"/>
              <a:t>06/10/2013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B84C-E951-439E-BCE4-A67C96DD5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012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6B4B-1C33-4818-90AA-59ADB7970BE4}" type="datetimeFigureOut">
              <a:rPr lang="en-GB" smtClean="0"/>
              <a:t>06/10/2013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B84C-E951-439E-BCE4-A67C96DD5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051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invGray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DA4ECD05-BF53-4B28-BB30-78FEB546C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1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06D5-2BD9-4466-B0E8-5600C52120FE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645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79BBE-A784-4BD6-BB13-0AFE8269DF8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225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0A534-9D14-4032-9DC9-7B94C46025A9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729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69695-303E-4636-B0AC-935A2CBB91A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238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0713-9C33-4125-AF27-F24C23A6F0EB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3156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38C3F-F7AB-4389-9E72-49DCD61B4B1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293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CE950-8786-47FF-BAA9-8A57D57766D5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35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6B4B-1C33-4818-90AA-59ADB7970BE4}" type="datetimeFigureOut">
              <a:rPr lang="en-GB" smtClean="0"/>
              <a:t>06/10/2013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B84C-E951-439E-BCE4-A67C96DD5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9493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9F947-C3E9-4938-A9C2-65A14D8ABA4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7335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C7580-A3ED-41E0-9436-A97A45219647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6637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7FB-4814-41F9-AAD3-528AD9D0943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2740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2E5B0EE-AAFA-4CF4-BB16-974C6B54C5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4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6B4B-1C33-4818-90AA-59ADB7970BE4}" type="datetimeFigureOut">
              <a:rPr lang="en-GB" smtClean="0"/>
              <a:t>06/10/2013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B84C-E951-439E-BCE4-A67C96DD5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46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6B4B-1C33-4818-90AA-59ADB7970BE4}" type="datetimeFigureOut">
              <a:rPr lang="en-GB" smtClean="0"/>
              <a:t>06/10/2013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B84C-E951-439E-BCE4-A67C96DD5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87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6B4B-1C33-4818-90AA-59ADB7970BE4}" type="datetimeFigureOut">
              <a:rPr lang="en-GB" smtClean="0"/>
              <a:t>06/10/2013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B84C-E951-439E-BCE4-A67C96DD5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63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6B4B-1C33-4818-90AA-59ADB7970BE4}" type="datetimeFigureOut">
              <a:rPr lang="en-GB" smtClean="0"/>
              <a:t>06/10/2013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B84C-E951-439E-BCE4-A67C96DD5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01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6B4B-1C33-4818-90AA-59ADB7970BE4}" type="datetimeFigureOut">
              <a:rPr lang="en-GB" smtClean="0"/>
              <a:t>06/10/2013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B84C-E951-439E-BCE4-A67C96DD5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53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6B4B-1C33-4818-90AA-59ADB7970BE4}" type="datetimeFigureOut">
              <a:rPr lang="en-GB" smtClean="0"/>
              <a:t>06/10/2013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B84C-E951-439E-BCE4-A67C96DD5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521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6B4B-1C33-4818-90AA-59ADB7970BE4}" type="datetimeFigureOut">
              <a:rPr lang="en-GB" smtClean="0"/>
              <a:t>06/10/2013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B84C-E951-439E-BCE4-A67C96DD5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49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46B4B-1C33-4818-90AA-59ADB7970BE4}" type="datetimeFigureOut">
              <a:rPr lang="en-GB" smtClean="0"/>
              <a:t>06/10/2013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AB84C-E951-439E-BCE4-A67C96DD5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30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1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2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3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4" name="Freeform 6"/>
          <p:cNvSpPr>
            <a:spLocks/>
          </p:cNvSpPr>
          <p:nvPr/>
        </p:nvSpPr>
        <p:spPr bwMode="invGray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		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69402479-71D7-4A3C-8B7A-2E9F7D866F1C}" type="slidenum">
              <a:rPr lang="en-US">
                <a:solidFill>
                  <a:srgbClr val="FFFFCC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87199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268760"/>
            <a:ext cx="8676456" cy="2160240"/>
          </a:xfrm>
        </p:spPr>
        <p:txBody>
          <a:bodyPr/>
          <a:lstStyle/>
          <a:p>
            <a:pPr algn="ctr"/>
            <a:r>
              <a:rPr lang="en-GB" sz="4800" b="1" dirty="0" smtClean="0"/>
              <a:t>HETEROARYLACETIC ACIDS, ARYL PROPIONIC ACID DERIVATIVES</a:t>
            </a: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7117180" cy="86142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KIMAIGA H.O</a:t>
            </a:r>
          </a:p>
          <a:p>
            <a:pPr algn="ctr"/>
            <a:r>
              <a:rPr lang="en-US" sz="2800" b="1" dirty="0"/>
              <a:t>MBChB (University of Nairobi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07859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Ketorolac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916832"/>
            <a:ext cx="8496944" cy="475252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Oral, IV, IM, topical (eye</a:t>
            </a:r>
            <a:r>
              <a:rPr lang="en-US" sz="2800" dirty="0" smtClean="0"/>
              <a:t>)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Rapid </a:t>
            </a:r>
            <a:r>
              <a:rPr lang="en-US" sz="2800" dirty="0" smtClean="0"/>
              <a:t>absorption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Oral bioavailability = 80</a:t>
            </a:r>
            <a:r>
              <a:rPr lang="en-US" sz="2800" dirty="0" smtClean="0"/>
              <a:t>%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High plasma protein </a:t>
            </a:r>
            <a:r>
              <a:rPr lang="en-US" sz="2800" dirty="0" smtClean="0"/>
              <a:t>binding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>
                <a:cs typeface="Arial" charset="0"/>
                <a:sym typeface="Wingdings 3" pitchFamily="18" charset="2"/>
              </a:rPr>
              <a:t>t</a:t>
            </a:r>
            <a:r>
              <a:rPr lang="en-US" sz="2800" dirty="0">
                <a:latin typeface="Arial"/>
                <a:cs typeface="Arial" charset="0"/>
                <a:sym typeface="Wingdings 3" pitchFamily="18" charset="2"/>
              </a:rPr>
              <a:t>½</a:t>
            </a:r>
            <a:r>
              <a:rPr lang="en-US" sz="2800" dirty="0">
                <a:sym typeface="MS Reference 2" pitchFamily="2" charset="2"/>
              </a:rPr>
              <a:t> = 4-6 </a:t>
            </a:r>
            <a:r>
              <a:rPr lang="en-US" sz="2800" dirty="0" err="1" smtClean="0">
                <a:sym typeface="MS Reference 2" pitchFamily="2" charset="2"/>
              </a:rPr>
              <a:t>hrs</a:t>
            </a:r>
            <a:endParaRPr lang="en-US" sz="2800" dirty="0" smtClean="0">
              <a:sym typeface="MS Reference 2" pitchFamily="2" charset="2"/>
            </a:endParaRPr>
          </a:p>
          <a:p>
            <a:pPr>
              <a:lnSpc>
                <a:spcPct val="90000"/>
              </a:lnSpc>
            </a:pPr>
            <a:r>
              <a:rPr lang="en-US" dirty="0">
                <a:sym typeface="MS Reference 2" pitchFamily="2" charset="2"/>
              </a:rPr>
              <a:t>Liver </a:t>
            </a:r>
            <a:r>
              <a:rPr lang="en-US" dirty="0" smtClean="0">
                <a:sym typeface="MS Reference 2" pitchFamily="2" charset="2"/>
              </a:rPr>
              <a:t>metabolism </a:t>
            </a:r>
            <a:endParaRPr lang="en-US" dirty="0">
              <a:sym typeface="MS Reference 2" pitchFamily="2" charset="2"/>
            </a:endParaRPr>
          </a:p>
          <a:p>
            <a:pPr>
              <a:lnSpc>
                <a:spcPct val="90000"/>
              </a:lnSpc>
            </a:pPr>
            <a:r>
              <a:rPr lang="en-US" dirty="0">
                <a:sym typeface="MS Reference 2" pitchFamily="2" charset="2"/>
              </a:rPr>
              <a:t>Excreted mainly through kidneys (10% unchanged</a:t>
            </a:r>
            <a:r>
              <a:rPr lang="en-US" dirty="0" smtClean="0">
                <a:sym typeface="MS Reference 2" pitchFamily="2" charset="2"/>
              </a:rPr>
              <a:t>)</a:t>
            </a:r>
            <a:endParaRPr lang="en-US" dirty="0">
              <a:sym typeface="MS Reference 2" pitchFamily="2" charset="2"/>
            </a:endParaRPr>
          </a:p>
          <a:p>
            <a:pPr>
              <a:lnSpc>
                <a:spcPct val="90000"/>
              </a:lnSpc>
            </a:pPr>
            <a:r>
              <a:rPr lang="en-US" dirty="0">
                <a:sym typeface="MS Reference 2" pitchFamily="2" charset="2"/>
              </a:rPr>
              <a:t>Rate of elimination </a:t>
            </a:r>
            <a:r>
              <a:rPr lang="en-US" dirty="0">
                <a:sym typeface="Wingdings 3" pitchFamily="18" charset="2"/>
              </a:rPr>
              <a:t>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MS Reference 2" pitchFamily="2" charset="2"/>
              </a:rPr>
              <a:t>Elderly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MS Reference 2" pitchFamily="2" charset="2"/>
              </a:rPr>
              <a:t>Renal </a:t>
            </a:r>
            <a:r>
              <a:rPr lang="en-US" dirty="0" smtClean="0">
                <a:sym typeface="MS Reference 2" pitchFamily="2" charset="2"/>
              </a:rPr>
              <a:t>failure</a:t>
            </a:r>
            <a:r>
              <a:rPr lang="en-US" sz="2800" dirty="0" smtClean="0">
                <a:sym typeface="MS Reference 2" pitchFamily="2" charset="2"/>
              </a:rPr>
              <a:t> </a:t>
            </a:r>
            <a:endParaRPr lang="en-US" sz="2800" dirty="0">
              <a:sym typeface="MS Reference 2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17387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Ketorolac – toxic effects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Blood</a:t>
            </a:r>
          </a:p>
          <a:p>
            <a:pPr lvl="1">
              <a:lnSpc>
                <a:spcPct val="90000"/>
              </a:lnSpc>
            </a:pPr>
            <a:r>
              <a:rPr lang="en-US"/>
              <a:t>Inhibits platelet aggregation</a:t>
            </a:r>
          </a:p>
          <a:p>
            <a:pPr>
              <a:lnSpc>
                <a:spcPct val="90000"/>
              </a:lnSpc>
            </a:pPr>
            <a:r>
              <a:rPr lang="en-US"/>
              <a:t>CNS</a:t>
            </a:r>
          </a:p>
          <a:p>
            <a:pPr lvl="1">
              <a:lnSpc>
                <a:spcPct val="90000"/>
              </a:lnSpc>
            </a:pPr>
            <a:r>
              <a:rPr lang="en-US"/>
              <a:t>Somnolence, dizziness, headache</a:t>
            </a:r>
          </a:p>
          <a:p>
            <a:pPr>
              <a:lnSpc>
                <a:spcPct val="90000"/>
              </a:lnSpc>
            </a:pPr>
            <a:r>
              <a:rPr lang="en-US"/>
              <a:t>GIT</a:t>
            </a:r>
          </a:p>
          <a:p>
            <a:pPr lvl="1">
              <a:lnSpc>
                <a:spcPct val="90000"/>
              </a:lnSpc>
            </a:pPr>
            <a:r>
              <a:rPr lang="en-US"/>
              <a:t>N, dyspepsia, ulcers</a:t>
            </a:r>
          </a:p>
          <a:p>
            <a:pPr>
              <a:lnSpc>
                <a:spcPct val="90000"/>
              </a:lnSpc>
            </a:pPr>
            <a:r>
              <a:rPr lang="en-US"/>
              <a:t>Site of injection</a:t>
            </a:r>
          </a:p>
          <a:p>
            <a:pPr lvl="1">
              <a:lnSpc>
                <a:spcPct val="90000"/>
              </a:lnSpc>
            </a:pPr>
            <a:r>
              <a:rPr lang="en-US"/>
              <a:t>Pain</a:t>
            </a:r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01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Ketorolac - use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Used only for short term analgesia (&lt; 6 days) ?? reason</a:t>
            </a:r>
          </a:p>
          <a:p>
            <a:r>
              <a:rPr lang="en-US"/>
              <a:t>Postoperative pain</a:t>
            </a:r>
          </a:p>
          <a:p>
            <a:r>
              <a:rPr lang="en-US"/>
              <a:t>Inflammatory eye conditions</a:t>
            </a:r>
          </a:p>
          <a:p>
            <a:endParaRPr lang="en-US"/>
          </a:p>
          <a:p>
            <a:r>
              <a:rPr lang="en-US"/>
              <a:t>K + opioid (opioid dose reduced by 25-50%)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02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Diclofenac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Phenylacetic acid derivative</a:t>
            </a:r>
          </a:p>
          <a:p>
            <a:endParaRPr lang="en-US" sz="2800"/>
          </a:p>
          <a:p>
            <a:r>
              <a:rPr lang="en-US" sz="2800"/>
              <a:t>Bromfenac (not used, irreversible liver injury)</a:t>
            </a:r>
          </a:p>
          <a:p>
            <a:pPr lvl="1"/>
            <a:endParaRPr lang="en-US" sz="2400"/>
          </a:p>
          <a:p>
            <a:r>
              <a:rPr lang="en-US" sz="2800"/>
              <a:t>Mech of action</a:t>
            </a:r>
          </a:p>
          <a:p>
            <a:pPr lvl="1"/>
            <a:r>
              <a:rPr lang="en-US" sz="2400"/>
              <a:t>Inhibits COX</a:t>
            </a:r>
          </a:p>
          <a:p>
            <a:pPr lvl="1"/>
            <a:r>
              <a:rPr lang="en-US" sz="2400">
                <a:sym typeface="Wingdings 3" pitchFamily="18" charset="2"/>
              </a:rPr>
              <a:t> intracellular conc of free arachidonate in WBCs</a:t>
            </a:r>
          </a:p>
        </p:txBody>
      </p:sp>
    </p:spTree>
    <p:extLst>
      <p:ext uri="{BB962C8B-B14F-4D97-AF65-F5344CB8AC3E}">
        <p14:creationId xmlns:p14="http://schemas.microsoft.com/office/powerpoint/2010/main" val="1383988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Diclofenac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Oral (tablets, mouthwash) , ophthalmic solution, topical gel, rectal, IM </a:t>
            </a:r>
          </a:p>
          <a:p>
            <a:endParaRPr lang="en-US" sz="2800"/>
          </a:p>
          <a:p>
            <a:r>
              <a:rPr lang="en-US" sz="2800"/>
              <a:t>Rapid absorption</a:t>
            </a:r>
          </a:p>
          <a:p>
            <a:endParaRPr lang="en-US" sz="2800"/>
          </a:p>
          <a:p>
            <a:r>
              <a:rPr lang="en-US" sz="2800"/>
              <a:t>50% bioavailability due to first-pass effect</a:t>
            </a:r>
          </a:p>
          <a:p>
            <a:endParaRPr lang="en-US" sz="2800"/>
          </a:p>
          <a:p>
            <a:r>
              <a:rPr lang="en-US" sz="2800"/>
              <a:t>99% bound to plasma proteins</a:t>
            </a:r>
          </a:p>
        </p:txBody>
      </p:sp>
    </p:spTree>
    <p:extLst>
      <p:ext uri="{BB962C8B-B14F-4D97-AF65-F5344CB8AC3E}">
        <p14:creationId xmlns:p14="http://schemas.microsoft.com/office/powerpoint/2010/main" val="905661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Diclofenac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cs typeface="Arial" charset="0"/>
                <a:sym typeface="Wingdings 3" pitchFamily="18" charset="2"/>
              </a:rPr>
              <a:t>t</a:t>
            </a:r>
            <a:r>
              <a:rPr lang="en-US" sz="2800">
                <a:latin typeface="Arial"/>
                <a:cs typeface="Arial" charset="0"/>
                <a:sym typeface="Wingdings 3" pitchFamily="18" charset="2"/>
              </a:rPr>
              <a:t>½</a:t>
            </a:r>
            <a:r>
              <a:rPr lang="en-US" sz="2800">
                <a:sym typeface="MS Reference 2" pitchFamily="2" charset="2"/>
              </a:rPr>
              <a:t> = 1-2 hrs</a:t>
            </a:r>
          </a:p>
          <a:p>
            <a:endParaRPr lang="en-US" sz="2800">
              <a:sym typeface="MS Reference 2" pitchFamily="2" charset="2"/>
            </a:endParaRPr>
          </a:p>
          <a:p>
            <a:r>
              <a:rPr lang="en-US" sz="2800">
                <a:sym typeface="MS Reference 2" pitchFamily="2" charset="2"/>
              </a:rPr>
              <a:t>Accumulates in synovial fluid </a:t>
            </a:r>
            <a:r>
              <a:rPr lang="en-US" sz="2800">
                <a:sym typeface="Symbol" pitchFamily="18" charset="2"/>
              </a:rPr>
              <a:t> longer duration of action</a:t>
            </a:r>
          </a:p>
          <a:p>
            <a:endParaRPr lang="en-US" sz="2800">
              <a:sym typeface="Symbol" pitchFamily="18" charset="2"/>
            </a:endParaRPr>
          </a:p>
          <a:p>
            <a:r>
              <a:rPr lang="en-US" sz="2800">
                <a:sym typeface="Symbol" pitchFamily="18" charset="2"/>
              </a:rPr>
              <a:t>Metabolized in the liver</a:t>
            </a:r>
          </a:p>
          <a:p>
            <a:endParaRPr lang="en-US" sz="2800">
              <a:sym typeface="Symbol" pitchFamily="18" charset="2"/>
            </a:endParaRPr>
          </a:p>
          <a:p>
            <a:r>
              <a:rPr lang="en-US" sz="2800">
                <a:sym typeface="Symbol" pitchFamily="18" charset="2"/>
              </a:rPr>
              <a:t>Excreted in urine (65%) and faeces (35%)</a:t>
            </a:r>
          </a:p>
        </p:txBody>
      </p:sp>
    </p:spTree>
    <p:extLst>
      <p:ext uri="{BB962C8B-B14F-4D97-AF65-F5344CB8AC3E}">
        <p14:creationId xmlns:p14="http://schemas.microsoft.com/office/powerpoint/2010/main" val="3706701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Diclofenac – toxic effects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GIT (most common)</a:t>
            </a:r>
          </a:p>
          <a:p>
            <a:pPr lvl="1">
              <a:lnSpc>
                <a:spcPct val="90000"/>
              </a:lnSpc>
            </a:pPr>
            <a:r>
              <a:rPr lang="en-US"/>
              <a:t>ulcers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Liver</a:t>
            </a:r>
          </a:p>
          <a:p>
            <a:pPr lvl="1">
              <a:lnSpc>
                <a:spcPct val="90000"/>
              </a:lnSpc>
            </a:pPr>
            <a:r>
              <a:rPr lang="en-US">
                <a:sym typeface="Wingdings 3" pitchFamily="18" charset="2"/>
              </a:rPr>
              <a:t> aminotranferases (reversible)</a:t>
            </a:r>
          </a:p>
          <a:p>
            <a:pPr lvl="1">
              <a:lnSpc>
                <a:spcPct val="90000"/>
              </a:lnSpc>
            </a:pPr>
            <a:r>
              <a:rPr lang="en-US">
                <a:sym typeface="Wingdings 3" pitchFamily="18" charset="2"/>
              </a:rPr>
              <a:t>Monitor in first  8 wks of treatment</a:t>
            </a:r>
          </a:p>
          <a:p>
            <a:pPr lvl="1">
              <a:lnSpc>
                <a:spcPct val="90000"/>
              </a:lnSpc>
            </a:pPr>
            <a:r>
              <a:rPr lang="en-US">
                <a:sym typeface="Wingdings 3" pitchFamily="18" charset="2"/>
              </a:rPr>
              <a:t>Stop drug if abnormal values persist or other s/s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43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Diclofenac – toxic effects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Skin rashes</a:t>
            </a:r>
          </a:p>
          <a:p>
            <a:endParaRPr lang="en-US"/>
          </a:p>
          <a:p>
            <a:r>
              <a:rPr lang="en-US"/>
              <a:t>Allergic reactions</a:t>
            </a:r>
          </a:p>
          <a:p>
            <a:endParaRPr lang="en-US"/>
          </a:p>
          <a:p>
            <a:r>
              <a:rPr lang="en-US"/>
              <a:t>Fluid retention &amp; edema</a:t>
            </a:r>
          </a:p>
          <a:p>
            <a:endParaRPr lang="en-US"/>
          </a:p>
          <a:p>
            <a:r>
              <a:rPr lang="en-US"/>
              <a:t>Renal toxicity is rare</a:t>
            </a:r>
          </a:p>
        </p:txBody>
      </p:sp>
    </p:spTree>
    <p:extLst>
      <p:ext uri="{BB962C8B-B14F-4D97-AF65-F5344CB8AC3E}">
        <p14:creationId xmlns:p14="http://schemas.microsoft.com/office/powerpoint/2010/main" val="1129426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Diclofenac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 recommended</a:t>
            </a:r>
          </a:p>
          <a:p>
            <a:pPr lvl="1"/>
            <a:endParaRPr lang="en-US"/>
          </a:p>
          <a:p>
            <a:pPr lvl="1"/>
            <a:r>
              <a:rPr lang="en-US"/>
              <a:t>Children </a:t>
            </a:r>
          </a:p>
          <a:p>
            <a:pPr lvl="1"/>
            <a:endParaRPr lang="en-US"/>
          </a:p>
          <a:p>
            <a:pPr lvl="1"/>
            <a:r>
              <a:rPr lang="en-US"/>
              <a:t>Pregnant women</a:t>
            </a:r>
          </a:p>
          <a:p>
            <a:pPr lvl="1"/>
            <a:endParaRPr lang="en-US"/>
          </a:p>
          <a:p>
            <a:pPr lvl="1"/>
            <a:r>
              <a:rPr lang="en-US"/>
              <a:t>Nursing mothers</a:t>
            </a:r>
          </a:p>
        </p:txBody>
      </p:sp>
    </p:spTree>
    <p:extLst>
      <p:ext uri="{BB962C8B-B14F-4D97-AF65-F5344CB8AC3E}">
        <p14:creationId xmlns:p14="http://schemas.microsoft.com/office/powerpoint/2010/main" val="1735372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Diclofenac - Use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Osteoarthritis</a:t>
            </a:r>
          </a:p>
          <a:p>
            <a:endParaRPr lang="en-US"/>
          </a:p>
          <a:p>
            <a:r>
              <a:rPr lang="en-US"/>
              <a:t>Rheumatoid arthritis</a:t>
            </a:r>
          </a:p>
          <a:p>
            <a:endParaRPr lang="en-US"/>
          </a:p>
          <a:p>
            <a:r>
              <a:rPr lang="en-US"/>
              <a:t>Ankylosing spondylitis</a:t>
            </a:r>
          </a:p>
          <a:p>
            <a:endParaRPr lang="en-US"/>
          </a:p>
          <a:p>
            <a:r>
              <a:rPr lang="en-US"/>
              <a:t>Acute musculoskeletal injury</a:t>
            </a:r>
          </a:p>
        </p:txBody>
      </p:sp>
    </p:spTree>
    <p:extLst>
      <p:ext uri="{BB962C8B-B14F-4D97-AF65-F5344CB8AC3E}">
        <p14:creationId xmlns:p14="http://schemas.microsoft.com/office/powerpoint/2010/main" val="126539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INTRODUCITON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These are </a:t>
            </a:r>
            <a:r>
              <a:rPr lang="en-US" dirty="0" smtClean="0"/>
              <a:t>NSAIDS</a:t>
            </a:r>
            <a:endParaRPr lang="en-US" dirty="0"/>
          </a:p>
          <a:p>
            <a:r>
              <a:rPr lang="en-US" dirty="0"/>
              <a:t>NSAIDS are a </a:t>
            </a:r>
            <a:r>
              <a:rPr lang="en-US" dirty="0" err="1"/>
              <a:t>heterogenous</a:t>
            </a:r>
            <a:r>
              <a:rPr lang="en-US" dirty="0"/>
              <a:t> group of </a:t>
            </a:r>
            <a:r>
              <a:rPr lang="en-US" dirty="0" smtClean="0"/>
              <a:t>compounds</a:t>
            </a:r>
          </a:p>
          <a:p>
            <a:r>
              <a:rPr lang="en-US" dirty="0"/>
              <a:t>However they share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Mechanism of action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Therapeutic effects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Adverse </a:t>
            </a:r>
            <a:r>
              <a:rPr lang="en-US" dirty="0" smtClean="0"/>
              <a:t>effects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9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Diclofenac - Use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Postoperative pain</a:t>
            </a:r>
          </a:p>
          <a:p>
            <a:endParaRPr lang="en-US"/>
          </a:p>
          <a:p>
            <a:r>
              <a:rPr lang="en-US"/>
              <a:t>Dysmenorrhoea </a:t>
            </a:r>
          </a:p>
          <a:p>
            <a:endParaRPr lang="en-US"/>
          </a:p>
          <a:p>
            <a:r>
              <a:rPr lang="en-US"/>
              <a:t>Postoperative inflammation after cataract surgery</a:t>
            </a:r>
          </a:p>
        </p:txBody>
      </p:sp>
    </p:spTree>
    <p:extLst>
      <p:ext uri="{BB962C8B-B14F-4D97-AF65-F5344CB8AC3E}">
        <p14:creationId xmlns:p14="http://schemas.microsoft.com/office/powerpoint/2010/main" val="439429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Proprionic acid derivatives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</a:t>
            </a:r>
            <a:r>
              <a:rPr lang="en-US" dirty="0" smtClean="0"/>
              <a:t>ryl </a:t>
            </a:r>
            <a:r>
              <a:rPr lang="en-US" dirty="0" err="1"/>
              <a:t>proprionic</a:t>
            </a:r>
            <a:r>
              <a:rPr lang="en-US" dirty="0"/>
              <a:t> acid derivatives</a:t>
            </a:r>
          </a:p>
          <a:p>
            <a:pPr>
              <a:lnSpc>
                <a:spcPct val="90000"/>
              </a:lnSpc>
            </a:pPr>
            <a:r>
              <a:rPr lang="en-US" dirty="0"/>
              <a:t>Examples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	Ibuprofen                  Naproxen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 err="1"/>
              <a:t>Flurbiprofen</a:t>
            </a:r>
            <a:r>
              <a:rPr lang="en-US" dirty="0"/>
              <a:t>               </a:t>
            </a:r>
            <a:r>
              <a:rPr lang="en-US" dirty="0" err="1"/>
              <a:t>Fenoprofen</a:t>
            </a:r>
            <a:endParaRPr lang="en-US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 err="1"/>
              <a:t>Ketoprofen</a:t>
            </a:r>
            <a:r>
              <a:rPr lang="en-US" dirty="0"/>
              <a:t>                </a:t>
            </a:r>
            <a:r>
              <a:rPr lang="en-US" dirty="0" err="1"/>
              <a:t>Oxaprozin</a:t>
            </a:r>
            <a:endParaRPr lang="en-US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 err="1"/>
              <a:t>Fenbufen</a:t>
            </a:r>
            <a:r>
              <a:rPr lang="en-US" dirty="0"/>
              <a:t>	               </a:t>
            </a:r>
            <a:r>
              <a:rPr lang="en-US" dirty="0" err="1"/>
              <a:t>Carprofen</a:t>
            </a:r>
            <a:r>
              <a:rPr lang="en-US" dirty="0"/>
              <a:t>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 err="1"/>
              <a:t>Pirprofen</a:t>
            </a:r>
            <a:r>
              <a:rPr lang="en-US" dirty="0"/>
              <a:t>		       </a:t>
            </a:r>
            <a:r>
              <a:rPr lang="en-US" dirty="0" err="1"/>
              <a:t>Indobufen</a:t>
            </a:r>
            <a:endParaRPr lang="en-US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 err="1"/>
              <a:t>Tiaprofenic</a:t>
            </a:r>
            <a:r>
              <a:rPr lang="en-US" dirty="0"/>
              <a:t> acid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2622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Proprionic acid derivatives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90656" cy="4472136"/>
          </a:xfrm>
        </p:spPr>
        <p:txBody>
          <a:bodyPr>
            <a:normAutofit/>
          </a:bodyPr>
          <a:lstStyle/>
          <a:p>
            <a:r>
              <a:rPr lang="en-US" dirty="0" smtClean="0"/>
              <a:t>Osteoarthritis</a:t>
            </a:r>
            <a:endParaRPr lang="en-US" dirty="0"/>
          </a:p>
          <a:p>
            <a:r>
              <a:rPr lang="en-US" dirty="0"/>
              <a:t>Rheumatoid </a:t>
            </a:r>
            <a:r>
              <a:rPr lang="en-US" dirty="0" smtClean="0"/>
              <a:t>arthritis</a:t>
            </a:r>
            <a:endParaRPr lang="en-US" dirty="0"/>
          </a:p>
          <a:p>
            <a:r>
              <a:rPr lang="en-US" dirty="0" err="1"/>
              <a:t>Ankylosing</a:t>
            </a:r>
            <a:r>
              <a:rPr lang="en-US" dirty="0"/>
              <a:t> </a:t>
            </a:r>
            <a:r>
              <a:rPr lang="en-US" dirty="0" smtClean="0"/>
              <a:t>spondylitis</a:t>
            </a:r>
          </a:p>
          <a:p>
            <a:r>
              <a:rPr lang="en-US" dirty="0"/>
              <a:t>Acute gouty </a:t>
            </a:r>
            <a:r>
              <a:rPr lang="en-US" dirty="0" smtClean="0"/>
              <a:t>arthritis</a:t>
            </a:r>
            <a:endParaRPr lang="en-US" dirty="0"/>
          </a:p>
          <a:p>
            <a:r>
              <a:rPr lang="en-US" dirty="0"/>
              <a:t>Acute bursitis &amp; </a:t>
            </a:r>
            <a:r>
              <a:rPr lang="en-US" dirty="0" smtClean="0"/>
              <a:t>tendinitis</a:t>
            </a:r>
            <a:endParaRPr lang="en-US" dirty="0"/>
          </a:p>
          <a:p>
            <a:r>
              <a:rPr lang="en-US" dirty="0" err="1"/>
              <a:t>Dysmenorrhoea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032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Proprionic acid derivatives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prolong bleeding time</a:t>
            </a:r>
          </a:p>
          <a:p>
            <a:endParaRPr lang="en-US" dirty="0" smtClean="0"/>
          </a:p>
          <a:p>
            <a:r>
              <a:rPr lang="en-US" dirty="0" smtClean="0"/>
              <a:t>Highly protein bound</a:t>
            </a:r>
          </a:p>
          <a:p>
            <a:pPr lvl="1"/>
            <a:r>
              <a:rPr lang="en-US" dirty="0" smtClean="0"/>
              <a:t>BUT  don’t affect OHA’s, warfarin effects</a:t>
            </a:r>
          </a:p>
          <a:p>
            <a:pPr lvl="1"/>
            <a:r>
              <a:rPr lang="en-US" dirty="0" smtClean="0"/>
              <a:t>Warfarin dose may be adjusted</a:t>
            </a:r>
          </a:p>
          <a:p>
            <a:pPr lvl="2"/>
            <a:r>
              <a:rPr lang="en-US" dirty="0" smtClean="0"/>
              <a:t>Impaired platelet function</a:t>
            </a:r>
          </a:p>
          <a:p>
            <a:pPr lvl="2"/>
            <a:r>
              <a:rPr lang="en-US" dirty="0" smtClean="0"/>
              <a:t>GIT ulcers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406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Ibuprofen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Oral, topical cream, gel, IV</a:t>
            </a:r>
          </a:p>
          <a:p>
            <a:r>
              <a:rPr lang="en-US"/>
              <a:t>Rapid absorption</a:t>
            </a:r>
          </a:p>
          <a:p>
            <a:r>
              <a:rPr lang="en-US">
                <a:cs typeface="Arial" charset="0"/>
                <a:sym typeface="Wingdings 3" pitchFamily="18" charset="2"/>
              </a:rPr>
              <a:t>t</a:t>
            </a:r>
            <a:r>
              <a:rPr lang="en-US">
                <a:latin typeface="Arial"/>
                <a:cs typeface="Arial" charset="0"/>
                <a:sym typeface="Wingdings 3" pitchFamily="18" charset="2"/>
              </a:rPr>
              <a:t>½</a:t>
            </a:r>
            <a:r>
              <a:rPr lang="en-US">
                <a:sym typeface="MS Reference 2" pitchFamily="2" charset="2"/>
              </a:rPr>
              <a:t> = 2 hrs</a:t>
            </a:r>
          </a:p>
          <a:p>
            <a:r>
              <a:rPr lang="en-US">
                <a:sym typeface="MS Reference 2" pitchFamily="2" charset="2"/>
              </a:rPr>
              <a:t>99% bound to plasma proteins</a:t>
            </a:r>
          </a:p>
          <a:p>
            <a:r>
              <a:rPr lang="en-US">
                <a:sym typeface="MS Reference 2" pitchFamily="2" charset="2"/>
              </a:rPr>
              <a:t>Accumulates in synovial fluid</a:t>
            </a:r>
          </a:p>
          <a:p>
            <a:r>
              <a:rPr lang="en-US">
                <a:sym typeface="MS Reference 2" pitchFamily="2" charset="2"/>
              </a:rPr>
              <a:t>Cross placenta</a:t>
            </a:r>
          </a:p>
          <a:p>
            <a:r>
              <a:rPr lang="en-US">
                <a:sym typeface="MS Reference 2" pitchFamily="2" charset="2"/>
              </a:rPr>
              <a:t>Excreted as metabolites in urine</a:t>
            </a:r>
          </a:p>
        </p:txBody>
      </p:sp>
    </p:spTree>
    <p:extLst>
      <p:ext uri="{BB962C8B-B14F-4D97-AF65-F5344CB8AC3E}">
        <p14:creationId xmlns:p14="http://schemas.microsoft.com/office/powerpoint/2010/main" val="13474053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Ibuprofen - toxicity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72816"/>
            <a:ext cx="8352928" cy="4896544"/>
          </a:xfrm>
        </p:spPr>
        <p:txBody>
          <a:bodyPr>
            <a:normAutofit/>
          </a:bodyPr>
          <a:lstStyle/>
          <a:p>
            <a:r>
              <a:rPr lang="en-US" dirty="0" err="1"/>
              <a:t>Epigastric</a:t>
            </a:r>
            <a:r>
              <a:rPr lang="en-US" dirty="0"/>
              <a:t> pain, N, </a:t>
            </a:r>
            <a:r>
              <a:rPr lang="en-US" dirty="0" smtClean="0"/>
              <a:t>heartburn</a:t>
            </a:r>
            <a:endParaRPr lang="en-US" dirty="0"/>
          </a:p>
          <a:p>
            <a:r>
              <a:rPr lang="en-US" dirty="0" smtClean="0"/>
              <a:t>Thrombocytopenia</a:t>
            </a:r>
            <a:endParaRPr lang="en-US" dirty="0"/>
          </a:p>
          <a:p>
            <a:r>
              <a:rPr lang="en-US" dirty="0" err="1"/>
              <a:t>Agranulocytosis</a:t>
            </a:r>
            <a:r>
              <a:rPr lang="en-US" dirty="0"/>
              <a:t>, aplastic anemia (rare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Skin </a:t>
            </a:r>
            <a:r>
              <a:rPr lang="en-US" dirty="0" smtClean="0"/>
              <a:t>rash</a:t>
            </a:r>
          </a:p>
          <a:p>
            <a:r>
              <a:rPr lang="en-US" dirty="0"/>
              <a:t>Headache, </a:t>
            </a:r>
            <a:r>
              <a:rPr lang="en-US" dirty="0" smtClean="0"/>
              <a:t>dizziness</a:t>
            </a:r>
            <a:endParaRPr lang="en-US" dirty="0"/>
          </a:p>
          <a:p>
            <a:r>
              <a:rPr lang="en-US" dirty="0"/>
              <a:t>Blurred vision, toxic amblyopia (stop Rx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Fluid retention, </a:t>
            </a:r>
            <a:r>
              <a:rPr lang="en-US" dirty="0" smtClean="0"/>
              <a:t>edema</a:t>
            </a:r>
            <a:endParaRPr lang="en-US" dirty="0"/>
          </a:p>
          <a:p>
            <a:r>
              <a:rPr lang="en-US" dirty="0"/>
              <a:t>Aseptic meningitis (</a:t>
            </a:r>
            <a:r>
              <a:rPr lang="en-US" dirty="0" err="1"/>
              <a:t>esp</a:t>
            </a:r>
            <a:r>
              <a:rPr lang="en-US" dirty="0"/>
              <a:t> SLE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084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Ibuprofen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PDA in preterms</a:t>
            </a:r>
          </a:p>
          <a:p>
            <a:endParaRPr lang="en-US"/>
          </a:p>
          <a:p>
            <a:r>
              <a:rPr lang="en-US"/>
              <a:t>Not recommended</a:t>
            </a:r>
          </a:p>
          <a:p>
            <a:pPr lvl="1"/>
            <a:endParaRPr lang="en-US"/>
          </a:p>
          <a:p>
            <a:pPr lvl="1"/>
            <a:r>
              <a:rPr lang="en-US"/>
              <a:t>Pregnancy</a:t>
            </a:r>
          </a:p>
          <a:p>
            <a:pPr lvl="1"/>
            <a:endParaRPr lang="en-US"/>
          </a:p>
          <a:p>
            <a:pPr lvl="1"/>
            <a:r>
              <a:rPr lang="en-US"/>
              <a:t>Breastfeeding 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429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Ibuprofen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Lower doses (&lt;2400mg/day) = analgesia</a:t>
            </a:r>
          </a:p>
          <a:p>
            <a:r>
              <a:rPr lang="en-US"/>
              <a:t>High doses = antiinflammatory</a:t>
            </a:r>
          </a:p>
          <a:p>
            <a:r>
              <a:rPr lang="en-US"/>
              <a:t>Interaction with anticoagulants uncommon</a:t>
            </a:r>
          </a:p>
          <a:p>
            <a:r>
              <a:rPr lang="en-US"/>
              <a:t>Antagonises aspirin effect on platelets</a:t>
            </a:r>
          </a:p>
        </p:txBody>
      </p:sp>
    </p:spTree>
    <p:extLst>
      <p:ext uri="{BB962C8B-B14F-4D97-AF65-F5344CB8AC3E}">
        <p14:creationId xmlns:p14="http://schemas.microsoft.com/office/powerpoint/2010/main" val="13137428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Naproxen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Naproxen inhibits leukocyte function</a:t>
            </a:r>
          </a:p>
          <a:p>
            <a:endParaRPr lang="en-US"/>
          </a:p>
          <a:p>
            <a:r>
              <a:rPr lang="en-US"/>
              <a:t>Oral absorption</a:t>
            </a:r>
          </a:p>
          <a:p>
            <a:pPr lvl="1"/>
            <a:r>
              <a:rPr lang="en-US"/>
              <a:t>Speed reduced by food</a:t>
            </a:r>
          </a:p>
          <a:p>
            <a:pPr lvl="1"/>
            <a:r>
              <a:rPr lang="en-US"/>
              <a:t>Accelerated by sodium bicarbonate</a:t>
            </a:r>
          </a:p>
          <a:p>
            <a:pPr lvl="1"/>
            <a:r>
              <a:rPr lang="en-US">
                <a:sym typeface="Wingdings 3" pitchFamily="18" charset="2"/>
              </a:rPr>
              <a:t> Al OH, magnesium oxide</a:t>
            </a:r>
            <a:endParaRPr lang="en-US"/>
          </a:p>
          <a:p>
            <a:endParaRPr lang="en-US">
              <a:sym typeface="MS Reference 2" pitchFamily="2" charset="2"/>
            </a:endParaRPr>
          </a:p>
          <a:p>
            <a:endParaRPr lang="en-US">
              <a:sym typeface="MS Reference 2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933229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Naproxen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Also rectal, ophthalmic, topical</a:t>
            </a:r>
          </a:p>
          <a:p>
            <a:endParaRPr lang="en-US"/>
          </a:p>
          <a:p>
            <a:r>
              <a:rPr lang="en-US">
                <a:cs typeface="Arial" charset="0"/>
                <a:sym typeface="Wingdings 3" pitchFamily="18" charset="2"/>
              </a:rPr>
              <a:t>t</a:t>
            </a:r>
            <a:r>
              <a:rPr lang="en-US">
                <a:latin typeface="Arial"/>
                <a:cs typeface="Arial" charset="0"/>
                <a:sym typeface="Wingdings 3" pitchFamily="18" charset="2"/>
              </a:rPr>
              <a:t>½</a:t>
            </a:r>
            <a:r>
              <a:rPr lang="en-US">
                <a:sym typeface="MS Reference 2" pitchFamily="2" charset="2"/>
              </a:rPr>
              <a:t> = 14 hrs (may double in elderly, adjust dose)</a:t>
            </a:r>
          </a:p>
          <a:p>
            <a:endParaRPr lang="en-US">
              <a:sym typeface="MS Reference 2" pitchFamily="2" charset="2"/>
            </a:endParaRPr>
          </a:p>
          <a:p>
            <a:r>
              <a:rPr lang="en-US">
                <a:sym typeface="MS Reference 2" pitchFamily="2" charset="2"/>
              </a:rPr>
              <a:t>Crosses placenta &amp; breastmilk</a:t>
            </a:r>
          </a:p>
          <a:p>
            <a:endParaRPr lang="en-US">
              <a:sym typeface="MS Reference 2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04235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404664"/>
            <a:ext cx="8134672" cy="5691336"/>
          </a:xfrm>
        </p:spPr>
        <p:txBody>
          <a:bodyPr>
            <a:normAutofit/>
          </a:bodyPr>
          <a:lstStyle/>
          <a:p>
            <a:r>
              <a:rPr lang="en-US" dirty="0"/>
              <a:t>Shared therapeutic properties</a:t>
            </a:r>
          </a:p>
          <a:p>
            <a:pPr lvl="1"/>
            <a:r>
              <a:rPr lang="en-US" dirty="0" err="1"/>
              <a:t>antiinflammatory</a:t>
            </a:r>
            <a:r>
              <a:rPr lang="en-US" dirty="0"/>
              <a:t>, analgesic &amp; </a:t>
            </a:r>
            <a:r>
              <a:rPr lang="en-US" dirty="0" smtClean="0"/>
              <a:t>antipyretic</a:t>
            </a:r>
            <a:endParaRPr lang="en-US" dirty="0"/>
          </a:p>
          <a:p>
            <a:r>
              <a:rPr lang="en-US" dirty="0" err="1"/>
              <a:t>Mech</a:t>
            </a:r>
            <a:r>
              <a:rPr lang="en-US" dirty="0"/>
              <a:t> of Action</a:t>
            </a:r>
          </a:p>
          <a:p>
            <a:pPr lvl="1"/>
            <a:r>
              <a:rPr lang="en-US" dirty="0"/>
              <a:t>Nonselective COX </a:t>
            </a:r>
            <a:r>
              <a:rPr lang="en-US" dirty="0" smtClean="0"/>
              <a:t>inhibitors</a:t>
            </a:r>
          </a:p>
          <a:p>
            <a:r>
              <a:rPr lang="en-US" dirty="0"/>
              <a:t>Aspirin binds irreversibly to COX</a:t>
            </a:r>
          </a:p>
          <a:p>
            <a:pPr lvl="1"/>
            <a:r>
              <a:rPr lang="en-US" dirty="0"/>
              <a:t>Covalent </a:t>
            </a:r>
            <a:r>
              <a:rPr lang="en-US" dirty="0" smtClean="0"/>
              <a:t>bond</a:t>
            </a:r>
            <a:endParaRPr lang="en-US" dirty="0"/>
          </a:p>
          <a:p>
            <a:r>
              <a:rPr lang="en-US" dirty="0"/>
              <a:t>Other NSAIDs are reversible/competitive inhibitors of COX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31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Naproxen - toxicity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GIT</a:t>
            </a:r>
          </a:p>
          <a:p>
            <a:pPr>
              <a:lnSpc>
                <a:spcPct val="90000"/>
              </a:lnSpc>
            </a:pPr>
            <a:r>
              <a:rPr lang="en-US"/>
              <a:t>CNS</a:t>
            </a:r>
          </a:p>
          <a:p>
            <a:pPr lvl="1">
              <a:lnSpc>
                <a:spcPct val="90000"/>
              </a:lnSpc>
            </a:pPr>
            <a:r>
              <a:rPr lang="en-US"/>
              <a:t>Drowsiness, headache, sweating, depression, ototoxicity</a:t>
            </a:r>
          </a:p>
          <a:p>
            <a:pPr>
              <a:lnSpc>
                <a:spcPct val="90000"/>
              </a:lnSpc>
            </a:pPr>
            <a:r>
              <a:rPr lang="en-US"/>
              <a:t>Skin rashes, pruritus</a:t>
            </a:r>
          </a:p>
          <a:p>
            <a:pPr>
              <a:lnSpc>
                <a:spcPct val="90000"/>
              </a:lnSpc>
            </a:pPr>
            <a:r>
              <a:rPr lang="en-US"/>
              <a:t>Agranulocytosis, thrombocytopenia (rare)</a:t>
            </a:r>
          </a:p>
          <a:p>
            <a:pPr>
              <a:lnSpc>
                <a:spcPct val="90000"/>
              </a:lnSpc>
            </a:pPr>
            <a:r>
              <a:rPr lang="en-US"/>
              <a:t>Allergic pneumonitis, vasculitis (rare)</a:t>
            </a:r>
          </a:p>
        </p:txBody>
      </p:sp>
    </p:spTree>
    <p:extLst>
      <p:ext uri="{BB962C8B-B14F-4D97-AF65-F5344CB8AC3E}">
        <p14:creationId xmlns:p14="http://schemas.microsoft.com/office/powerpoint/2010/main" val="33544376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Fenprofen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Oral</a:t>
            </a:r>
          </a:p>
          <a:p>
            <a:r>
              <a:rPr lang="en-US"/>
              <a:t>Incomplete absorption (85%)</a:t>
            </a:r>
          </a:p>
          <a:p>
            <a:r>
              <a:rPr lang="en-US"/>
              <a:t>Absorption </a:t>
            </a:r>
            <a:r>
              <a:rPr lang="en-US">
                <a:sym typeface="Wingdings 3" pitchFamily="18" charset="2"/>
              </a:rPr>
              <a:t> by food BUT not antacids</a:t>
            </a:r>
          </a:p>
          <a:p>
            <a:endParaRPr lang="en-US">
              <a:sym typeface="Wingdings 3" pitchFamily="18" charset="2"/>
            </a:endParaRPr>
          </a:p>
          <a:p>
            <a:r>
              <a:rPr lang="en-US">
                <a:sym typeface="Wingdings 3" pitchFamily="18" charset="2"/>
              </a:rPr>
              <a:t>GIT side effects most frequent</a:t>
            </a:r>
          </a:p>
          <a:p>
            <a:r>
              <a:rPr lang="en-US">
                <a:sym typeface="Wingdings 3" pitchFamily="18" charset="2"/>
              </a:rPr>
              <a:t>NSAID most associated with interstitial nephritis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473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Ketoprofen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Mech of action</a:t>
            </a:r>
          </a:p>
          <a:p>
            <a:pPr lvl="1">
              <a:lnSpc>
                <a:spcPct val="90000"/>
              </a:lnSpc>
            </a:pPr>
            <a:r>
              <a:rPr lang="en-US"/>
              <a:t>COX inhibitor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Inhibits lipoxygenase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Stabilizes lysosomal membranes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? Antagonises bradykinin actions</a:t>
            </a:r>
          </a:p>
        </p:txBody>
      </p:sp>
    </p:spTree>
    <p:extLst>
      <p:ext uri="{BB962C8B-B14F-4D97-AF65-F5344CB8AC3E}">
        <p14:creationId xmlns:p14="http://schemas.microsoft.com/office/powerpoint/2010/main" val="7524484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Ketoprofen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Food reduces absorption</a:t>
            </a:r>
          </a:p>
          <a:p>
            <a:r>
              <a:rPr lang="en-US" sz="2800"/>
              <a:t> Probenecid increases K levels</a:t>
            </a:r>
          </a:p>
          <a:p>
            <a:endParaRPr lang="en-US" sz="2800"/>
          </a:p>
          <a:p>
            <a:r>
              <a:rPr lang="en-US" sz="2800"/>
              <a:t>GIT toxic effects </a:t>
            </a:r>
            <a:r>
              <a:rPr lang="en-US" sz="2800">
                <a:sym typeface="Wingdings 3" pitchFamily="18" charset="2"/>
              </a:rPr>
              <a:t> by food, milk &amp; antacids</a:t>
            </a:r>
          </a:p>
          <a:p>
            <a:endParaRPr lang="en-US" sz="2800"/>
          </a:p>
          <a:p>
            <a:r>
              <a:rPr lang="en-US" sz="2800"/>
              <a:t>Fluid retention and </a:t>
            </a:r>
            <a:r>
              <a:rPr lang="en-US" sz="2800">
                <a:sym typeface="Wingdings 3" pitchFamily="18" charset="2"/>
              </a:rPr>
              <a:t> creatinine</a:t>
            </a:r>
          </a:p>
          <a:p>
            <a:pPr lvl="1"/>
            <a:r>
              <a:rPr lang="en-US" sz="2400"/>
              <a:t>&gt;60yrs &amp; patients on diuretics</a:t>
            </a:r>
          </a:p>
          <a:p>
            <a:pPr lvl="1"/>
            <a:r>
              <a:rPr lang="en-US" sz="2400"/>
              <a:t>Monitor renal function in these patients</a:t>
            </a:r>
          </a:p>
          <a:p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0958931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Flurbiprofen</a:t>
            </a:r>
          </a:p>
          <a:p>
            <a:pPr lvl="1"/>
            <a:r>
              <a:rPr lang="en-US"/>
              <a:t>Oral, transcutaneous patch (soft tissue injury), ophthalmic, IV, lozenge</a:t>
            </a:r>
          </a:p>
          <a:p>
            <a:pPr lvl="1"/>
            <a:endParaRPr lang="en-US"/>
          </a:p>
          <a:p>
            <a:pPr lvl="1"/>
            <a:r>
              <a:rPr lang="en-US"/>
              <a:t>Cogwheel rigidity, ataxia, tremor, myoclonus (Rare)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223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Oxaprozin</a:t>
            </a:r>
          </a:p>
          <a:p>
            <a:pPr lvl="1"/>
            <a:r>
              <a:rPr lang="en-US"/>
              <a:t>No EHC</a:t>
            </a:r>
          </a:p>
          <a:p>
            <a:pPr lvl="1"/>
            <a:r>
              <a:rPr lang="en-US">
                <a:cs typeface="Arial" charset="0"/>
                <a:sym typeface="Wingdings 3" pitchFamily="18" charset="2"/>
              </a:rPr>
              <a:t>t</a:t>
            </a:r>
            <a:r>
              <a:rPr lang="en-US">
                <a:latin typeface="Arial"/>
                <a:cs typeface="Arial" charset="0"/>
                <a:sym typeface="Wingdings 3" pitchFamily="18" charset="2"/>
              </a:rPr>
              <a:t>½</a:t>
            </a:r>
            <a:r>
              <a:rPr lang="en-US">
                <a:sym typeface="MS Reference 2" pitchFamily="2" charset="2"/>
              </a:rPr>
              <a:t> = 40-60 hrs </a:t>
            </a:r>
          </a:p>
          <a:p>
            <a:pPr lvl="1"/>
            <a:r>
              <a:rPr lang="en-US">
                <a:cs typeface="Arial" charset="0"/>
                <a:sym typeface="Wingdings 3" pitchFamily="18" charset="2"/>
              </a:rPr>
              <a:t>t</a:t>
            </a:r>
            <a:r>
              <a:rPr lang="en-US">
                <a:latin typeface="Arial"/>
                <a:cs typeface="Arial" charset="0"/>
                <a:sym typeface="Wingdings 3" pitchFamily="18" charset="2"/>
              </a:rPr>
              <a:t>½</a:t>
            </a:r>
            <a:r>
              <a:rPr lang="en-US">
                <a:sym typeface="MS Reference 2" pitchFamily="2" charset="2"/>
              </a:rPr>
              <a:t> </a:t>
            </a:r>
            <a:r>
              <a:rPr lang="en-US">
                <a:sym typeface="Wingdings 3" pitchFamily="18" charset="2"/>
              </a:rPr>
              <a:t> with age</a:t>
            </a:r>
            <a:endParaRPr lang="en-US">
              <a:sym typeface="MS Reference 2" pitchFamily="2" charset="2"/>
            </a:endParaRPr>
          </a:p>
          <a:p>
            <a:pPr lvl="1"/>
            <a:r>
              <a:rPr lang="en-US">
                <a:sym typeface="Symbol" pitchFamily="18" charset="2"/>
              </a:rPr>
              <a:t></a:t>
            </a:r>
            <a:r>
              <a:rPr lang="en-US">
                <a:sym typeface="MS Reference 2" pitchFamily="2" charset="2"/>
              </a:rPr>
              <a:t>Once daily dosing</a:t>
            </a:r>
          </a:p>
          <a:p>
            <a:pPr lvl="1"/>
            <a:r>
              <a:rPr lang="en-US">
                <a:sym typeface="MS Reference 2" pitchFamily="2" charset="2"/>
              </a:rPr>
              <a:t>Adjust dose every 5 days</a:t>
            </a:r>
          </a:p>
          <a:p>
            <a:pPr lvl="1"/>
            <a:r>
              <a:rPr lang="en-US">
                <a:sym typeface="MS Reference 2" pitchFamily="2" charset="2"/>
              </a:rPr>
              <a:t>Mildly uricosuric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89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793037" cy="1143000"/>
          </a:xfrm>
        </p:spPr>
        <p:txBody>
          <a:bodyPr/>
          <a:lstStyle/>
          <a:p>
            <a:r>
              <a:rPr lang="en-US" dirty="0"/>
              <a:t>Shared adverse effects</a:t>
            </a:r>
          </a:p>
        </p:txBody>
      </p:sp>
      <p:graphicFrame>
        <p:nvGraphicFramePr>
          <p:cNvPr id="74779" name="Group 2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727129"/>
              </p:ext>
            </p:extLst>
          </p:nvPr>
        </p:nvGraphicFramePr>
        <p:xfrm>
          <a:off x="323528" y="1340767"/>
          <a:ext cx="8631560" cy="4762872"/>
        </p:xfrm>
        <a:graphic>
          <a:graphicData uri="http://schemas.openxmlformats.org/drawingml/2006/table">
            <a:tbl>
              <a:tblPr/>
              <a:tblGrid>
                <a:gridCol w="3482938"/>
                <a:gridCol w="2151037"/>
                <a:gridCol w="2997585"/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Non-selective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Selective COX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Gastric ulceration &amp; intolerance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Inhibition of platelet function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Inhibition of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labour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induction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Alterations in renal function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Hypersensitivity reactions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Unknown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504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Heteroaryl acetic acid derivatives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Examples</a:t>
            </a:r>
          </a:p>
          <a:p>
            <a:pPr lvl="1"/>
            <a:endParaRPr lang="en-US"/>
          </a:p>
          <a:p>
            <a:pPr lvl="1"/>
            <a:r>
              <a:rPr lang="en-US"/>
              <a:t>Tolmetin</a:t>
            </a:r>
          </a:p>
          <a:p>
            <a:pPr lvl="1"/>
            <a:endParaRPr lang="en-US"/>
          </a:p>
          <a:p>
            <a:pPr lvl="1"/>
            <a:r>
              <a:rPr lang="en-US"/>
              <a:t>Ketorolac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26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Tolmetin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Oral,  rapid &amp; complete </a:t>
            </a:r>
            <a:r>
              <a:rPr lang="en-US" sz="2800" dirty="0" smtClean="0"/>
              <a:t>absorption</a:t>
            </a:r>
            <a:endParaRPr lang="en-US" sz="2800" dirty="0"/>
          </a:p>
          <a:p>
            <a:r>
              <a:rPr lang="en-US" sz="2800" dirty="0"/>
              <a:t>Food </a:t>
            </a:r>
            <a:r>
              <a:rPr lang="en-US" sz="2800" dirty="0">
                <a:sym typeface="Wingdings 3" pitchFamily="18" charset="2"/>
              </a:rPr>
              <a:t>bioavailability &amp; peak plasma </a:t>
            </a:r>
            <a:r>
              <a:rPr lang="en-US" sz="2800" dirty="0" err="1" smtClean="0">
                <a:sym typeface="Wingdings 3" pitchFamily="18" charset="2"/>
              </a:rPr>
              <a:t>conc</a:t>
            </a:r>
            <a:endParaRPr lang="en-US" sz="2800" dirty="0"/>
          </a:p>
          <a:p>
            <a:r>
              <a:rPr lang="en-US" sz="2800" dirty="0">
                <a:cs typeface="Arial" charset="0"/>
                <a:sym typeface="Wingdings 3" pitchFamily="18" charset="2"/>
              </a:rPr>
              <a:t>t</a:t>
            </a:r>
            <a:r>
              <a:rPr lang="en-US" sz="2800" dirty="0">
                <a:latin typeface="Arial"/>
                <a:cs typeface="Arial" charset="0"/>
                <a:sym typeface="Wingdings 3" pitchFamily="18" charset="2"/>
              </a:rPr>
              <a:t>½</a:t>
            </a:r>
            <a:r>
              <a:rPr lang="en-US" sz="2800" dirty="0">
                <a:sym typeface="MS Reference 2" pitchFamily="2" charset="2"/>
              </a:rPr>
              <a:t> = </a:t>
            </a:r>
            <a:r>
              <a:rPr lang="en-US" sz="2800" dirty="0" smtClean="0">
                <a:sym typeface="MS Reference 2" pitchFamily="2" charset="2"/>
              </a:rPr>
              <a:t>5hrs</a:t>
            </a:r>
            <a:endParaRPr lang="en-US" sz="2800" dirty="0">
              <a:sym typeface="MS Reference 2" pitchFamily="2" charset="2"/>
            </a:endParaRPr>
          </a:p>
          <a:p>
            <a:r>
              <a:rPr lang="en-US" sz="2800" dirty="0">
                <a:sym typeface="MS Reference 2" pitchFamily="2" charset="2"/>
              </a:rPr>
              <a:t>Accumulates in synovial </a:t>
            </a:r>
            <a:r>
              <a:rPr lang="en-US" sz="2800" dirty="0" smtClean="0">
                <a:sym typeface="MS Reference 2" pitchFamily="2" charset="2"/>
              </a:rPr>
              <a:t>fluid</a:t>
            </a:r>
          </a:p>
          <a:p>
            <a:r>
              <a:rPr lang="en-US" sz="2800" dirty="0">
                <a:sym typeface="MS Reference 2" pitchFamily="2" charset="2"/>
              </a:rPr>
              <a:t>99% plasma protein </a:t>
            </a:r>
            <a:r>
              <a:rPr lang="en-US" sz="2800" dirty="0" smtClean="0">
                <a:sym typeface="MS Reference 2" pitchFamily="2" charset="2"/>
              </a:rPr>
              <a:t>binding</a:t>
            </a:r>
            <a:endParaRPr lang="en-US" sz="2800" dirty="0">
              <a:sym typeface="MS Reference 2" pitchFamily="2" charset="2"/>
            </a:endParaRPr>
          </a:p>
          <a:p>
            <a:r>
              <a:rPr lang="en-US" sz="2800" dirty="0">
                <a:sym typeface="MS Reference 2" pitchFamily="2" charset="2"/>
              </a:rPr>
              <a:t>Partially metabolized in the </a:t>
            </a:r>
            <a:r>
              <a:rPr lang="en-US" sz="2800" dirty="0" smtClean="0">
                <a:sym typeface="MS Reference 2" pitchFamily="2" charset="2"/>
              </a:rPr>
              <a:t>liver</a:t>
            </a:r>
            <a:endParaRPr lang="en-US" sz="2800" dirty="0">
              <a:sym typeface="MS Reference 2" pitchFamily="2" charset="2"/>
            </a:endParaRPr>
          </a:p>
          <a:p>
            <a:r>
              <a:rPr lang="en-US" sz="2800" dirty="0">
                <a:sym typeface="MS Reference 2" pitchFamily="2" charset="2"/>
              </a:rPr>
              <a:t>Excreted as unchanged drug &amp; metabolites in urine </a:t>
            </a:r>
          </a:p>
          <a:p>
            <a:endParaRPr lang="en-US" sz="2800" dirty="0">
              <a:sym typeface="MS Reference 2" pitchFamily="2" charset="2"/>
            </a:endParaRPr>
          </a:p>
          <a:p>
            <a:endParaRPr lang="en-US" sz="2800" dirty="0">
              <a:sym typeface="MS Reference 2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59777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Tolmetin – toxic effects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Occur in 25-40% of patients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GIT (most common)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epigastric pain, dyspepsia, N, V, ulcers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ym typeface="Symbol" pitchFamily="18" charset="2"/>
              </a:rPr>
              <a:t></a:t>
            </a:r>
            <a:r>
              <a:rPr lang="en-US" sz="2400"/>
              <a:t> Give with food, milk or antacid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Prolongs bleeding time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Allergic thrombocytopenic purpura (rare)</a:t>
            </a:r>
          </a:p>
        </p:txBody>
      </p:sp>
    </p:spTree>
    <p:extLst>
      <p:ext uri="{BB962C8B-B14F-4D97-AF65-F5344CB8AC3E}">
        <p14:creationId xmlns:p14="http://schemas.microsoft.com/office/powerpoint/2010/main" val="3050525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Tolmetin – toxic effects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CNS</a:t>
            </a:r>
          </a:p>
          <a:p>
            <a:pPr lvl="1"/>
            <a:endParaRPr lang="en-US"/>
          </a:p>
          <a:p>
            <a:pPr lvl="1"/>
            <a:r>
              <a:rPr lang="en-US"/>
              <a:t>Anxiety, insomnia, drowsiness</a:t>
            </a:r>
          </a:p>
          <a:p>
            <a:pPr lvl="1"/>
            <a:endParaRPr lang="en-US"/>
          </a:p>
          <a:p>
            <a:pPr lvl="1"/>
            <a:r>
              <a:rPr lang="en-US"/>
              <a:t>Visual disturbance</a:t>
            </a:r>
          </a:p>
          <a:p>
            <a:pPr lvl="1"/>
            <a:endParaRPr lang="en-US"/>
          </a:p>
          <a:p>
            <a:pPr lvl="1"/>
            <a:r>
              <a:rPr lang="en-US"/>
              <a:t>Tinnitus, deafness, vertigo</a:t>
            </a:r>
          </a:p>
          <a:p>
            <a:pPr lvl="1"/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86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Tolmetin - use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Osteoarthritis</a:t>
            </a:r>
          </a:p>
          <a:p>
            <a:endParaRPr lang="en-US"/>
          </a:p>
          <a:p>
            <a:r>
              <a:rPr lang="en-US"/>
              <a:t>Rheumatoid arthritis</a:t>
            </a:r>
          </a:p>
          <a:p>
            <a:endParaRPr lang="en-US"/>
          </a:p>
          <a:p>
            <a:r>
              <a:rPr lang="en-US"/>
              <a:t>Ankylosing spondylitis</a:t>
            </a:r>
          </a:p>
        </p:txBody>
      </p:sp>
    </p:spTree>
    <p:extLst>
      <p:ext uri="{BB962C8B-B14F-4D97-AF65-F5344CB8AC3E}">
        <p14:creationId xmlns:p14="http://schemas.microsoft.com/office/powerpoint/2010/main" val="3883969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ibbons">
  <a:themeElements>
    <a:clrScheme name="Ribbons 4">
      <a:dk1>
        <a:srgbClr val="000022"/>
      </a:dk1>
      <a:lt1>
        <a:srgbClr val="FFFFFF"/>
      </a:lt1>
      <a:dk2>
        <a:srgbClr val="000066"/>
      </a:dk2>
      <a:lt2>
        <a:srgbClr val="FFCC00"/>
      </a:lt2>
      <a:accent1>
        <a:srgbClr val="666699"/>
      </a:accent1>
      <a:accent2>
        <a:srgbClr val="000048"/>
      </a:accent2>
      <a:accent3>
        <a:srgbClr val="AAAAB8"/>
      </a:accent3>
      <a:accent4>
        <a:srgbClr val="DADADA"/>
      </a:accent4>
      <a:accent5>
        <a:srgbClr val="B8B8CA"/>
      </a:accent5>
      <a:accent6>
        <a:srgbClr val="000040"/>
      </a:accent6>
      <a:hlink>
        <a:srgbClr val="9999FF"/>
      </a:hlink>
      <a:folHlink>
        <a:srgbClr val="000099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3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4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FFFFFF"/>
        </a:accent3>
        <a:accent4>
          <a:srgbClr val="562A00"/>
        </a:accent4>
        <a:accent5>
          <a:srgbClr val="FFE2B8"/>
        </a:accent5>
        <a:accent6>
          <a:srgbClr val="E7E7B9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880</Words>
  <Application>Microsoft Office PowerPoint</Application>
  <PresentationFormat>On-screen Show (4:3)</PresentationFormat>
  <Paragraphs>286</Paragraphs>
  <Slides>35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Office Theme</vt:lpstr>
      <vt:lpstr>Ribbons</vt:lpstr>
      <vt:lpstr>HETEROARYLACETIC ACIDS, ARYL PROPIONIC ACID DERIVATIVES</vt:lpstr>
      <vt:lpstr>INTRODUCITON</vt:lpstr>
      <vt:lpstr>PowerPoint Presentation</vt:lpstr>
      <vt:lpstr>Shared adverse effects</vt:lpstr>
      <vt:lpstr>Heteroaryl acetic acid derivatives</vt:lpstr>
      <vt:lpstr>Tolmetin</vt:lpstr>
      <vt:lpstr>Tolmetin – toxic effects</vt:lpstr>
      <vt:lpstr>Tolmetin – toxic effects</vt:lpstr>
      <vt:lpstr>Tolmetin - use</vt:lpstr>
      <vt:lpstr>Ketorolac</vt:lpstr>
      <vt:lpstr>Ketorolac – toxic effects</vt:lpstr>
      <vt:lpstr>Ketorolac - use</vt:lpstr>
      <vt:lpstr>Diclofenac</vt:lpstr>
      <vt:lpstr>Diclofenac</vt:lpstr>
      <vt:lpstr>Diclofenac</vt:lpstr>
      <vt:lpstr>Diclofenac – toxic effects</vt:lpstr>
      <vt:lpstr>Diclofenac – toxic effects</vt:lpstr>
      <vt:lpstr>Diclofenac</vt:lpstr>
      <vt:lpstr>Diclofenac - Use</vt:lpstr>
      <vt:lpstr>Diclofenac - Use</vt:lpstr>
      <vt:lpstr>Proprionic acid derivatives</vt:lpstr>
      <vt:lpstr>Proprionic acid derivatives</vt:lpstr>
      <vt:lpstr>Proprionic acid derivatives</vt:lpstr>
      <vt:lpstr>Ibuprofen</vt:lpstr>
      <vt:lpstr>Ibuprofen - toxicity</vt:lpstr>
      <vt:lpstr>Ibuprofen</vt:lpstr>
      <vt:lpstr>Ibuprofen</vt:lpstr>
      <vt:lpstr>Naproxen</vt:lpstr>
      <vt:lpstr>Naproxen</vt:lpstr>
      <vt:lpstr>Naproxen - toxicity</vt:lpstr>
      <vt:lpstr>Fenprofen </vt:lpstr>
      <vt:lpstr>Ketoprofen</vt:lpstr>
      <vt:lpstr>Ketoprofen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HETEROARYLACETIC ACIDS, ARYL PROPIONIC ACIDS</dc:title>
  <dc:creator>Dr. Kimaiga H.O. MBChB (UoN)</dc:creator>
  <cp:lastModifiedBy>Dr. Kimaiga H.O. MBChB (UoN)</cp:lastModifiedBy>
  <cp:revision>4</cp:revision>
  <dcterms:created xsi:type="dcterms:W3CDTF">2013-08-06T20:56:06Z</dcterms:created>
  <dcterms:modified xsi:type="dcterms:W3CDTF">2013-10-07T12:41:12Z</dcterms:modified>
</cp:coreProperties>
</file>