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78" r:id="rId2"/>
    <p:sldId id="280" r:id="rId3"/>
    <p:sldId id="279" r:id="rId4"/>
    <p:sldId id="275" r:id="rId5"/>
    <p:sldId id="276" r:id="rId6"/>
    <p:sldId id="277" r:id="rId7"/>
    <p:sldId id="256" r:id="rId8"/>
    <p:sldId id="273" r:id="rId9"/>
    <p:sldId id="274" r:id="rId10"/>
    <p:sldId id="258" r:id="rId11"/>
    <p:sldId id="262" r:id="rId12"/>
    <p:sldId id="264" r:id="rId13"/>
    <p:sldId id="266" r:id="rId14"/>
    <p:sldId id="267" r:id="rId15"/>
    <p:sldId id="268" r:id="rId16"/>
    <p:sldId id="269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BF3B284D-859E-41A2-94AC-A9329E5508E4}" type="datetimeFigureOut">
              <a:rPr lang="en-GB" smtClean="0"/>
              <a:t>23/04/2019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E3097C9-F74C-4203-AA5A-FB618F2F831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Population  of  50mil</a:t>
            </a:r>
          </a:p>
          <a:p>
            <a:r>
              <a:rPr lang="en-US" dirty="0" smtClean="0"/>
              <a:t>15 to 20 mil  below  18 years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Peads</a:t>
            </a:r>
            <a:r>
              <a:rPr lang="en-US" dirty="0" smtClean="0"/>
              <a:t> surgery </a:t>
            </a:r>
          </a:p>
          <a:p>
            <a:r>
              <a:rPr lang="en-US" dirty="0" smtClean="0"/>
              <a:t>Unborn, neonate, infant  ,child  </a:t>
            </a:r>
            <a:r>
              <a:rPr lang="en-US" dirty="0" err="1" smtClean="0"/>
              <a:t>adol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 need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221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000" b="1" dirty="0" smtClean="0"/>
              <a:t>Given a patient with paediatric general surgical diseases </a:t>
            </a:r>
          </a:p>
          <a:p>
            <a:pPr marL="0" lvl="0" indent="0">
              <a:buNone/>
            </a:pPr>
            <a:r>
              <a:rPr lang="en-GB" sz="2000" dirty="0" smtClean="0"/>
              <a:t>     </a:t>
            </a:r>
            <a:r>
              <a:rPr lang="en-GB" sz="2400" dirty="0" smtClean="0"/>
              <a:t>1 </a:t>
            </a:r>
            <a:r>
              <a:rPr lang="en-GB" sz="2400" dirty="0" smtClean="0">
                <a:solidFill>
                  <a:srgbClr val="FF0000"/>
                </a:solidFill>
              </a:rPr>
              <a:t>Manage </a:t>
            </a:r>
            <a:r>
              <a:rPr lang="en-GB" sz="2400" dirty="0" smtClean="0"/>
              <a:t>ambulatory patients  </a:t>
            </a:r>
            <a:r>
              <a:rPr lang="en-GB" sz="2400" dirty="0"/>
              <a:t>demonstrating </a:t>
            </a:r>
            <a:r>
              <a:rPr lang="en-GB" sz="2400" dirty="0">
                <a:solidFill>
                  <a:srgbClr val="00B0F0"/>
                </a:solidFill>
              </a:rPr>
              <a:t>knowledge of common </a:t>
            </a:r>
            <a:r>
              <a:rPr lang="en-GB" sz="2400" dirty="0" smtClean="0">
                <a:solidFill>
                  <a:srgbClr val="00B0F0"/>
                </a:solidFill>
              </a:rPr>
              <a:t>clinical </a:t>
            </a:r>
            <a:r>
              <a:rPr lang="en-GB" sz="2400" dirty="0">
                <a:solidFill>
                  <a:srgbClr val="00B0F0"/>
                </a:solidFill>
              </a:rPr>
              <a:t>techniques and procedures</a:t>
            </a:r>
            <a:r>
              <a:rPr lang="en-GB" sz="2400" dirty="0" smtClean="0">
                <a:solidFill>
                  <a:srgbClr val="00B0F0"/>
                </a:solidFill>
              </a:rPr>
              <a:t>.</a:t>
            </a:r>
          </a:p>
          <a:p>
            <a:pPr marL="0" lvl="0" indent="0">
              <a:buNone/>
            </a:pPr>
            <a:endParaRPr lang="en-GB" sz="2400" dirty="0">
              <a:solidFill>
                <a:srgbClr val="00B0F0"/>
              </a:solidFill>
            </a:endParaRPr>
          </a:p>
          <a:p>
            <a:pPr marL="0" lvl="0" indent="0">
              <a:buNone/>
            </a:pPr>
            <a:r>
              <a:rPr lang="en-GB" sz="2400" dirty="0" smtClean="0"/>
              <a:t>     2 </a:t>
            </a:r>
            <a:r>
              <a:rPr lang="en-GB" sz="2400" dirty="0" smtClean="0">
                <a:solidFill>
                  <a:srgbClr val="FF0000"/>
                </a:solidFill>
              </a:rPr>
              <a:t>Manage</a:t>
            </a:r>
            <a:r>
              <a:rPr lang="en-GB" sz="2400" dirty="0" smtClean="0"/>
              <a:t> </a:t>
            </a:r>
            <a:r>
              <a:rPr lang="en-GB" sz="2400" dirty="0"/>
              <a:t>the patient </a:t>
            </a:r>
            <a:r>
              <a:rPr lang="en-GB" sz="2400" dirty="0" smtClean="0"/>
              <a:t> </a:t>
            </a:r>
            <a:r>
              <a:rPr lang="en-GB" sz="2400" dirty="0"/>
              <a:t>demonstrating </a:t>
            </a:r>
            <a:r>
              <a:rPr lang="en-GB" sz="2400" dirty="0">
                <a:solidFill>
                  <a:srgbClr val="00B0F0"/>
                </a:solidFill>
              </a:rPr>
              <a:t>knowledge </a:t>
            </a:r>
            <a:r>
              <a:rPr lang="en-GB" sz="2400" dirty="0" smtClean="0">
                <a:solidFill>
                  <a:srgbClr val="00B0F0"/>
                </a:solidFill>
              </a:rPr>
              <a:t> </a:t>
            </a:r>
            <a:r>
              <a:rPr lang="en-GB" sz="2400" dirty="0">
                <a:solidFill>
                  <a:srgbClr val="00B0F0"/>
                </a:solidFill>
              </a:rPr>
              <a:t>and being able to </a:t>
            </a:r>
            <a:r>
              <a:rPr lang="en-GB" sz="2400" b="1" u="sng" dirty="0">
                <a:solidFill>
                  <a:srgbClr val="00B0F0"/>
                </a:solidFill>
              </a:rPr>
              <a:t>treat potential complications </a:t>
            </a:r>
            <a:r>
              <a:rPr lang="en-GB" sz="2400" dirty="0">
                <a:solidFill>
                  <a:srgbClr val="00B0F0"/>
                </a:solidFill>
              </a:rPr>
              <a:t>of disease processes and operative procedures and treatment</a:t>
            </a:r>
            <a:r>
              <a:rPr lang="en-GB" sz="2400" dirty="0" smtClean="0"/>
              <a:t>.</a:t>
            </a:r>
          </a:p>
          <a:p>
            <a:pPr marL="0" lv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GB" sz="2400" dirty="0" smtClean="0"/>
              <a:t>    3  </a:t>
            </a:r>
            <a:r>
              <a:rPr lang="en-GB" sz="2400" b="1" dirty="0" smtClean="0">
                <a:solidFill>
                  <a:srgbClr val="FF0000"/>
                </a:solidFill>
              </a:rPr>
              <a:t>Provide </a:t>
            </a:r>
            <a:r>
              <a:rPr lang="en-GB" sz="2400" b="1" dirty="0">
                <a:solidFill>
                  <a:srgbClr val="FF0000"/>
                </a:solidFill>
              </a:rPr>
              <a:t>a plan </a:t>
            </a:r>
            <a:r>
              <a:rPr lang="en-GB" sz="2400" dirty="0"/>
              <a:t>for patient follow up, operative procedures and their treatment.</a:t>
            </a:r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..2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0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Common surgical </a:t>
            </a:r>
            <a:r>
              <a:rPr lang="en-GB" sz="2400" dirty="0" smtClean="0">
                <a:solidFill>
                  <a:srgbClr val="FF0000"/>
                </a:solidFill>
              </a:rPr>
              <a:t>problems</a:t>
            </a:r>
          </a:p>
          <a:p>
            <a:r>
              <a:rPr lang="en-GB" sz="2400" dirty="0" smtClean="0"/>
              <a:t> </a:t>
            </a:r>
            <a:r>
              <a:rPr lang="en-GB" sz="2400" dirty="0"/>
              <a:t>lacerations, </a:t>
            </a:r>
            <a:r>
              <a:rPr lang="en-GB" sz="2400" dirty="0" smtClean="0"/>
              <a:t>burns</a:t>
            </a:r>
            <a:r>
              <a:rPr lang="en-GB" sz="2400" dirty="0" smtClean="0"/>
              <a:t> </a:t>
            </a:r>
          </a:p>
          <a:p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“</a:t>
            </a:r>
            <a:r>
              <a:rPr lang="en-GB" sz="2400" dirty="0">
                <a:solidFill>
                  <a:srgbClr val="FF0000"/>
                </a:solidFill>
              </a:rPr>
              <a:t>Acute Abdomen</a:t>
            </a:r>
            <a:r>
              <a:rPr lang="en-GB" sz="2400" dirty="0"/>
              <a:t>” – acute appendicitis, acute gastroenteritis, bowel obstruction, strangulated hernia</a:t>
            </a:r>
          </a:p>
          <a:p>
            <a:pPr lvl="0"/>
            <a:endParaRPr lang="en-GB" sz="2400" b="1" dirty="0" smtClean="0">
              <a:solidFill>
                <a:srgbClr val="FF0000"/>
              </a:solidFill>
            </a:endParaRPr>
          </a:p>
          <a:p>
            <a:pPr lvl="0"/>
            <a:r>
              <a:rPr lang="en-GB" sz="2400" b="1" dirty="0" smtClean="0">
                <a:solidFill>
                  <a:srgbClr val="FF0000"/>
                </a:solidFill>
              </a:rPr>
              <a:t>Common  </a:t>
            </a:r>
            <a:r>
              <a:rPr lang="en-GB" sz="2400" b="1" dirty="0">
                <a:solidFill>
                  <a:srgbClr val="FF0000"/>
                </a:solidFill>
              </a:rPr>
              <a:t>neck  masses</a:t>
            </a:r>
          </a:p>
          <a:p>
            <a:pPr lvl="0"/>
            <a:r>
              <a:rPr lang="en-GB" sz="2400" dirty="0" smtClean="0"/>
              <a:t>Lymphadenitis</a:t>
            </a:r>
            <a:r>
              <a:rPr lang="en-GB" sz="2400" dirty="0"/>
              <a:t>, </a:t>
            </a:r>
            <a:r>
              <a:rPr lang="en-GB" sz="2400" dirty="0" err="1"/>
              <a:t>lymphangioma</a:t>
            </a:r>
            <a:r>
              <a:rPr lang="en-GB" sz="2400" dirty="0"/>
              <a:t>, haemangioma, dermoid cyst, </a:t>
            </a:r>
            <a:r>
              <a:rPr lang="en-GB" sz="2400" dirty="0" err="1"/>
              <a:t>thyroglossal</a:t>
            </a:r>
            <a:r>
              <a:rPr lang="en-GB" sz="2400" dirty="0"/>
              <a:t> </a:t>
            </a:r>
            <a:r>
              <a:rPr lang="en-GB" sz="2400" dirty="0" smtClean="0"/>
              <a:t>duct &amp; </a:t>
            </a:r>
            <a:r>
              <a:rPr lang="en-GB" sz="2400" dirty="0"/>
              <a:t>cyst, </a:t>
            </a:r>
            <a:r>
              <a:rPr lang="en-GB" sz="2400" dirty="0" err="1"/>
              <a:t>sternomastoid</a:t>
            </a:r>
            <a:r>
              <a:rPr lang="en-GB" sz="2400" dirty="0"/>
              <a:t> </a:t>
            </a:r>
            <a:r>
              <a:rPr lang="en-GB" sz="2400" dirty="0" err="1"/>
              <a:t>tumor</a:t>
            </a:r>
            <a:r>
              <a:rPr lang="en-GB" sz="2400" dirty="0"/>
              <a:t>, bronchial cleft cyst and fistula, lymphoma.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</a:t>
            </a:r>
            <a:r>
              <a:rPr lang="en-GB" dirty="0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38488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0"/>
            <a:endParaRPr lang="en-GB" sz="2000" b="1" dirty="0" smtClean="0"/>
          </a:p>
          <a:p>
            <a:pPr lvl="0"/>
            <a:r>
              <a:rPr lang="en-GB" b="1" dirty="0" smtClean="0">
                <a:solidFill>
                  <a:srgbClr val="FF0000"/>
                </a:solidFill>
              </a:rPr>
              <a:t>GIT BLEED </a:t>
            </a:r>
            <a:endParaRPr lang="en-GB" b="1" dirty="0">
              <a:solidFill>
                <a:srgbClr val="FF0000"/>
              </a:solidFill>
            </a:endParaRPr>
          </a:p>
          <a:p>
            <a:pPr lvl="0"/>
            <a:r>
              <a:rPr lang="en-GB" sz="2400" b="1" dirty="0" smtClean="0">
                <a:solidFill>
                  <a:srgbClr val="FF0000"/>
                </a:solidFill>
              </a:rPr>
              <a:t>Hematemesis</a:t>
            </a:r>
            <a:r>
              <a:rPr lang="en-GB" sz="2400" dirty="0" smtClean="0"/>
              <a:t> </a:t>
            </a:r>
            <a:r>
              <a:rPr lang="en-GB" sz="2400" dirty="0"/>
              <a:t>– post emetic, gastritis and esophagitis, varices (oesophageal and gastric).</a:t>
            </a:r>
          </a:p>
          <a:p>
            <a:pPr lvl="0"/>
            <a:endParaRPr lang="en-GB" sz="2400" b="1" dirty="0"/>
          </a:p>
          <a:p>
            <a:pPr lvl="0"/>
            <a:r>
              <a:rPr lang="en-GB" sz="2400" b="1" dirty="0" smtClean="0">
                <a:solidFill>
                  <a:srgbClr val="FF0000"/>
                </a:solidFill>
              </a:rPr>
              <a:t>Rectal </a:t>
            </a:r>
            <a:r>
              <a:rPr lang="en-GB" sz="2400" b="1" dirty="0">
                <a:solidFill>
                  <a:srgbClr val="FF0000"/>
                </a:solidFill>
              </a:rPr>
              <a:t>bleeding </a:t>
            </a:r>
            <a:r>
              <a:rPr lang="en-GB" sz="2400" dirty="0"/>
              <a:t>and common </a:t>
            </a:r>
            <a:r>
              <a:rPr lang="en-GB" sz="2400" dirty="0" err="1"/>
              <a:t>Ano</a:t>
            </a:r>
            <a:r>
              <a:rPr lang="en-GB" sz="2400" dirty="0"/>
              <a:t> rectal problems – fissure in </a:t>
            </a:r>
            <a:r>
              <a:rPr lang="en-GB" sz="2400" dirty="0" err="1"/>
              <a:t>ano</a:t>
            </a:r>
            <a:r>
              <a:rPr lang="en-GB" sz="2400" dirty="0"/>
              <a:t>, rectal </a:t>
            </a:r>
            <a:r>
              <a:rPr lang="en-GB" sz="2400" dirty="0" err="1"/>
              <a:t>prolyp</a:t>
            </a:r>
            <a:r>
              <a:rPr lang="en-GB" sz="2400" dirty="0"/>
              <a:t>, Meckel’s diverticulum, </a:t>
            </a:r>
            <a:r>
              <a:rPr lang="en-GB" sz="2400" dirty="0" err="1"/>
              <a:t>peri</a:t>
            </a:r>
            <a:r>
              <a:rPr lang="en-GB" sz="2400" dirty="0"/>
              <a:t>-anal abscess and fistula in </a:t>
            </a:r>
            <a:r>
              <a:rPr lang="en-GB" sz="2400" dirty="0" err="1"/>
              <a:t>ano</a:t>
            </a:r>
            <a:r>
              <a:rPr lang="en-GB" sz="2400" dirty="0"/>
              <a:t>, intussusceptions and strangulation obstruction. </a:t>
            </a:r>
            <a:endParaRPr lang="en-GB" sz="2400" dirty="0" smtClean="0"/>
          </a:p>
          <a:p>
            <a:pPr lvl="0"/>
            <a:endParaRPr lang="en-GB" sz="2400" b="1" dirty="0"/>
          </a:p>
          <a:p>
            <a:pPr lvl="0"/>
            <a:r>
              <a:rPr lang="en-GB" sz="2400" b="1" dirty="0" smtClean="0">
                <a:solidFill>
                  <a:srgbClr val="FF0000"/>
                </a:solidFill>
              </a:rPr>
              <a:t>Medical </a:t>
            </a:r>
            <a:r>
              <a:rPr lang="en-GB" sz="2400" b="1" dirty="0">
                <a:solidFill>
                  <a:srgbClr val="FF0000"/>
                </a:solidFill>
              </a:rPr>
              <a:t>conditions </a:t>
            </a:r>
            <a:r>
              <a:rPr lang="en-GB" sz="2400" b="1" dirty="0"/>
              <a:t>that may cause rectal bleeding</a:t>
            </a:r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COGNITIVE </a:t>
            </a:r>
            <a:r>
              <a:rPr lang="en-GB" dirty="0"/>
              <a:t>KNOWLEDGE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Git bleeding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04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1 </a:t>
            </a:r>
            <a:r>
              <a:rPr lang="en-GB" sz="2400" b="1" u="sng" dirty="0" smtClean="0">
                <a:solidFill>
                  <a:srgbClr val="FF0000"/>
                </a:solidFill>
              </a:rPr>
              <a:t>Disorder </a:t>
            </a:r>
            <a:r>
              <a:rPr lang="en-GB" sz="2400" b="1" u="sng" dirty="0">
                <a:solidFill>
                  <a:srgbClr val="FF0000"/>
                </a:solidFill>
              </a:rPr>
              <a:t>of the </a:t>
            </a:r>
            <a:r>
              <a:rPr lang="en-GB" sz="2400" b="1" u="sng" dirty="0" smtClean="0">
                <a:solidFill>
                  <a:srgbClr val="FF0000"/>
                </a:solidFill>
              </a:rPr>
              <a:t>Umbilicus</a:t>
            </a:r>
            <a:r>
              <a:rPr lang="en-GB" sz="2400" u="sng" dirty="0" smtClean="0"/>
              <a:t> </a:t>
            </a:r>
            <a:r>
              <a:rPr lang="en-GB" sz="2400" dirty="0"/>
              <a:t>umbilical granuloma, hernia, umbilical discharge.</a:t>
            </a:r>
          </a:p>
          <a:p>
            <a:pPr marL="0" lvl="0" indent="0">
              <a:buNone/>
            </a:pPr>
            <a:endParaRPr lang="en-GB" sz="24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2 </a:t>
            </a:r>
            <a:r>
              <a:rPr lang="en-GB" sz="2400" u="sng" dirty="0" smtClean="0">
                <a:solidFill>
                  <a:srgbClr val="FF0000"/>
                </a:solidFill>
              </a:rPr>
              <a:t>The </a:t>
            </a:r>
            <a:r>
              <a:rPr lang="en-GB" sz="2400" u="sng" dirty="0">
                <a:solidFill>
                  <a:srgbClr val="FF0000"/>
                </a:solidFill>
              </a:rPr>
              <a:t>constipated </a:t>
            </a:r>
            <a:r>
              <a:rPr lang="en-GB" sz="2400" u="sng" dirty="0" smtClean="0">
                <a:solidFill>
                  <a:srgbClr val="FF0000"/>
                </a:solidFill>
              </a:rPr>
              <a:t> neonate -infant or child</a:t>
            </a:r>
            <a:r>
              <a:rPr lang="en-GB" sz="2400" dirty="0" smtClean="0"/>
              <a:t>.</a:t>
            </a:r>
          </a:p>
          <a:p>
            <a:pPr marL="0" lv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3 </a:t>
            </a:r>
            <a:r>
              <a:rPr lang="en-GB" sz="2400" u="sng" dirty="0" smtClean="0">
                <a:solidFill>
                  <a:srgbClr val="FF0000"/>
                </a:solidFill>
              </a:rPr>
              <a:t>Non-bilious </a:t>
            </a:r>
            <a:r>
              <a:rPr lang="en-GB" sz="2400" u="sng" dirty="0">
                <a:solidFill>
                  <a:srgbClr val="FF0000"/>
                </a:solidFill>
              </a:rPr>
              <a:t>vomiting </a:t>
            </a:r>
            <a:r>
              <a:rPr lang="en-GB" sz="2400" dirty="0"/>
              <a:t>in the first weeks of  life pyloric stenosis and </a:t>
            </a:r>
            <a:r>
              <a:rPr lang="en-GB" sz="2400" dirty="0" err="1"/>
              <a:t>gastroesophageal</a:t>
            </a:r>
            <a:r>
              <a:rPr lang="en-GB" sz="2400" dirty="0"/>
              <a:t> reflux.</a:t>
            </a:r>
          </a:p>
          <a:p>
            <a:pPr marL="0" lv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4 </a:t>
            </a:r>
            <a:r>
              <a:rPr lang="en-GB" sz="2400" b="1" u="sng" dirty="0" smtClean="0">
                <a:solidFill>
                  <a:srgbClr val="FF0000"/>
                </a:solidFill>
              </a:rPr>
              <a:t>The </a:t>
            </a:r>
            <a:r>
              <a:rPr lang="en-GB" sz="2400" b="1" u="sng" dirty="0">
                <a:solidFill>
                  <a:srgbClr val="FF0000"/>
                </a:solidFill>
              </a:rPr>
              <a:t>abdominal </a:t>
            </a:r>
            <a:r>
              <a:rPr lang="en-GB" sz="2400" b="1" u="sng" dirty="0" smtClean="0">
                <a:solidFill>
                  <a:srgbClr val="FF0000"/>
                </a:solidFill>
              </a:rPr>
              <a:t>mass (masses)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</a:t>
            </a:r>
            <a:r>
              <a:rPr lang="en-GB" dirty="0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28496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sz="2000" dirty="0"/>
              <a:t>Congenital anomalies </a:t>
            </a:r>
            <a:r>
              <a:rPr lang="en-GB" sz="2000" dirty="0" smtClean="0"/>
              <a:t>(CA)  </a:t>
            </a:r>
            <a:r>
              <a:rPr lang="en-GB" sz="2000" dirty="0"/>
              <a:t>cause nearly one third of infant deaths worldwide. </a:t>
            </a:r>
            <a:endParaRPr lang="en-GB" sz="2000" dirty="0" smtClean="0"/>
          </a:p>
          <a:p>
            <a:pPr marL="0" lvl="0" indent="0">
              <a:buNone/>
            </a:pP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CA </a:t>
            </a:r>
            <a:r>
              <a:rPr lang="en-GB" sz="2000" dirty="0">
                <a:solidFill>
                  <a:srgbClr val="FF0000"/>
                </a:solidFill>
              </a:rPr>
              <a:t>of special interest to </a:t>
            </a:r>
            <a:r>
              <a:rPr lang="en-GB" sz="2000" dirty="0" err="1">
                <a:solidFill>
                  <a:srgbClr val="FF0000"/>
                </a:solidFill>
              </a:rPr>
              <a:t>pediatric</a:t>
            </a:r>
            <a:r>
              <a:rPr lang="en-GB" sz="2000" dirty="0">
                <a:solidFill>
                  <a:srgbClr val="FF0000"/>
                </a:solidFill>
              </a:rPr>
              <a:t> surgeons</a:t>
            </a:r>
            <a:r>
              <a:rPr lang="en-GB" sz="2000" dirty="0" smtClean="0"/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smtClean="0"/>
              <a:t>TEF&amp; A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 err="1" smtClean="0"/>
              <a:t>Omphalocele</a:t>
            </a:r>
            <a:r>
              <a:rPr lang="en-GB" sz="2000" dirty="0"/>
              <a:t>, </a:t>
            </a:r>
            <a:r>
              <a:rPr lang="en-GB" sz="2000" dirty="0" err="1"/>
              <a:t>gastroschisis</a:t>
            </a:r>
            <a:r>
              <a:rPr lang="en-GB" sz="2000" dirty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Intestinal </a:t>
            </a:r>
            <a:r>
              <a:rPr lang="en-GB" sz="2000" dirty="0"/>
              <a:t>and </a:t>
            </a:r>
            <a:r>
              <a:rPr lang="en-GB" sz="2000" dirty="0" err="1"/>
              <a:t>esophageal</a:t>
            </a:r>
            <a:r>
              <a:rPr lang="en-GB" sz="2000" dirty="0"/>
              <a:t> atresia</a:t>
            </a:r>
            <a:r>
              <a:rPr lang="en-GB" sz="2000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Anorectal</a:t>
            </a:r>
            <a:r>
              <a:rPr lang="en-GB" sz="2000" dirty="0" smtClean="0"/>
              <a:t> </a:t>
            </a:r>
            <a:r>
              <a:rPr lang="en-GB" sz="2000" dirty="0"/>
              <a:t>malformations, 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Vascular </a:t>
            </a:r>
            <a:r>
              <a:rPr lang="en-GB" sz="2000" dirty="0"/>
              <a:t>anomalies,   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Diaphragmatic </a:t>
            </a:r>
            <a:r>
              <a:rPr lang="en-GB" sz="2000" dirty="0"/>
              <a:t>hernias, 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i="1" dirty="0" smtClean="0"/>
              <a:t>Hypospadias </a:t>
            </a:r>
            <a:r>
              <a:rPr lang="en-GB" sz="2000" i="1" dirty="0"/>
              <a:t>and cryptorchidism. </a:t>
            </a:r>
            <a:endParaRPr lang="en-GB" sz="2000" i="1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i="1" dirty="0" smtClean="0"/>
              <a:t>Intersex  anomalies</a:t>
            </a:r>
          </a:p>
          <a:p>
            <a:pPr marL="457200" indent="-457200">
              <a:buAutoNum type="arabicPeriod"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</a:t>
            </a:r>
            <a:r>
              <a:rPr lang="en-GB" dirty="0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9583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  </a:t>
            </a:r>
            <a:r>
              <a:rPr lang="en-GB" dirty="0" smtClean="0"/>
              <a:t>1   </a:t>
            </a:r>
            <a:r>
              <a:rPr lang="en-GB" sz="2400" b="1" dirty="0" smtClean="0">
                <a:solidFill>
                  <a:srgbClr val="FF0000"/>
                </a:solidFill>
              </a:rPr>
              <a:t>Disorder </a:t>
            </a:r>
            <a:r>
              <a:rPr lang="en-GB" sz="2400" b="1" dirty="0">
                <a:solidFill>
                  <a:srgbClr val="FF0000"/>
                </a:solidFill>
              </a:rPr>
              <a:t>to the thorax </a:t>
            </a:r>
            <a:r>
              <a:rPr lang="en-GB" sz="2400" dirty="0"/>
              <a:t>– pneumothorax, pectus excavatum, mediastinal masses, common lung lesions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r>
              <a:rPr lang="en-GB" sz="2400" dirty="0" smtClean="0"/>
              <a:t>   2  </a:t>
            </a:r>
            <a:r>
              <a:rPr lang="en-GB" sz="2400" b="1" dirty="0" smtClean="0">
                <a:solidFill>
                  <a:srgbClr val="FF0000"/>
                </a:solidFill>
              </a:rPr>
              <a:t>Disorder </a:t>
            </a:r>
            <a:r>
              <a:rPr lang="en-GB" sz="2400" b="1" dirty="0">
                <a:solidFill>
                  <a:srgbClr val="FF0000"/>
                </a:solidFill>
              </a:rPr>
              <a:t>to the </a:t>
            </a:r>
            <a:r>
              <a:rPr lang="en-GB" sz="2400" b="1" dirty="0" smtClean="0">
                <a:solidFill>
                  <a:srgbClr val="FF0000"/>
                </a:solidFill>
              </a:rPr>
              <a:t>heart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   3  </a:t>
            </a:r>
            <a:r>
              <a:rPr lang="en-GB" sz="2400" b="1" dirty="0" smtClean="0">
                <a:solidFill>
                  <a:srgbClr val="FF0000"/>
                </a:solidFill>
              </a:rPr>
              <a:t>Disorder </a:t>
            </a:r>
            <a:r>
              <a:rPr lang="en-GB" sz="2400" b="1" dirty="0">
                <a:solidFill>
                  <a:srgbClr val="FF0000"/>
                </a:solidFill>
              </a:rPr>
              <a:t>to </a:t>
            </a:r>
            <a:r>
              <a:rPr lang="en-GB" sz="2400" b="1" dirty="0" smtClean="0">
                <a:solidFill>
                  <a:srgbClr val="FF0000"/>
                </a:solidFill>
              </a:rPr>
              <a:t>the spine</a:t>
            </a: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   4  Disorder </a:t>
            </a:r>
            <a:r>
              <a:rPr lang="en-GB" sz="2400" b="1" dirty="0">
                <a:solidFill>
                  <a:srgbClr val="FF0000"/>
                </a:solidFill>
              </a:rPr>
              <a:t>to </a:t>
            </a:r>
            <a:r>
              <a:rPr lang="en-GB" sz="2400" b="1" dirty="0" smtClean="0">
                <a:solidFill>
                  <a:srgbClr val="FF0000"/>
                </a:solidFill>
              </a:rPr>
              <a:t>the musculoskeletal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</a:t>
            </a:r>
            <a:r>
              <a:rPr lang="en-GB" dirty="0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92463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    1  </a:t>
            </a:r>
            <a:r>
              <a:rPr lang="en-GB" sz="2000" dirty="0" smtClean="0">
                <a:solidFill>
                  <a:srgbClr val="FF0000"/>
                </a:solidFill>
              </a:rPr>
              <a:t>General </a:t>
            </a:r>
            <a:r>
              <a:rPr lang="en-GB" sz="2000" dirty="0">
                <a:solidFill>
                  <a:srgbClr val="FF0000"/>
                </a:solidFill>
              </a:rPr>
              <a:t>approach to the multiple trauma patients </a:t>
            </a:r>
            <a:r>
              <a:rPr lang="en-GB" sz="2000" dirty="0" smtClean="0"/>
              <a:t>.</a:t>
            </a:r>
            <a:endParaRPr lang="en-GB" sz="2000" dirty="0"/>
          </a:p>
          <a:p>
            <a:pPr marL="0" lvl="0" indent="0">
              <a:buNone/>
            </a:pPr>
            <a:r>
              <a:rPr lang="en-GB" sz="2000" dirty="0" smtClean="0"/>
              <a:t>    2   </a:t>
            </a:r>
            <a:r>
              <a:rPr lang="en-GB" sz="2000" dirty="0" smtClean="0">
                <a:solidFill>
                  <a:srgbClr val="0070C0"/>
                </a:solidFill>
              </a:rPr>
              <a:t>Fluid </a:t>
            </a:r>
            <a:r>
              <a:rPr lang="en-GB" sz="2000" dirty="0">
                <a:solidFill>
                  <a:srgbClr val="0070C0"/>
                </a:solidFill>
              </a:rPr>
              <a:t>and dietary management of 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  <a:r>
              <a:rPr lang="en-GB" sz="2000" dirty="0">
                <a:solidFill>
                  <a:srgbClr val="0070C0"/>
                </a:solidFill>
              </a:rPr>
              <a:t>paediatric surgical </a:t>
            </a:r>
            <a:r>
              <a:rPr lang="en-GB" sz="2000" dirty="0" smtClean="0">
                <a:solidFill>
                  <a:srgbClr val="0070C0"/>
                </a:solidFill>
              </a:rPr>
              <a:t>patient</a:t>
            </a:r>
          </a:p>
          <a:p>
            <a:pPr marL="0" lvl="0" indent="0">
              <a:buNone/>
            </a:pPr>
            <a:r>
              <a:rPr lang="en-GB" sz="2000" dirty="0" smtClean="0"/>
              <a:t>    2.a  </a:t>
            </a:r>
            <a:r>
              <a:rPr lang="en-GB" sz="2000" dirty="0" smtClean="0">
                <a:solidFill>
                  <a:srgbClr val="FF00FF"/>
                </a:solidFill>
              </a:rPr>
              <a:t>Maintenance </a:t>
            </a:r>
            <a:r>
              <a:rPr lang="en-GB" sz="2000" dirty="0">
                <a:solidFill>
                  <a:srgbClr val="FF00FF"/>
                </a:solidFill>
              </a:rPr>
              <a:t>fluid regimens</a:t>
            </a:r>
            <a:r>
              <a:rPr lang="en-GB" sz="2000" dirty="0"/>
              <a:t>, </a:t>
            </a:r>
            <a:endParaRPr lang="en-GB" sz="2000" dirty="0" smtClean="0"/>
          </a:p>
          <a:p>
            <a:pPr marL="0" lvl="0" indent="0">
              <a:buNone/>
            </a:pPr>
            <a:r>
              <a:rPr lang="en-GB" sz="2000" dirty="0" smtClean="0"/>
              <a:t>    2b  </a:t>
            </a:r>
            <a:r>
              <a:rPr lang="en-GB" sz="2000" dirty="0" smtClean="0">
                <a:solidFill>
                  <a:srgbClr val="FF0000"/>
                </a:solidFill>
              </a:rPr>
              <a:t>Replacement </a:t>
            </a:r>
            <a:r>
              <a:rPr lang="en-GB" sz="2000" dirty="0">
                <a:solidFill>
                  <a:srgbClr val="FF0000"/>
                </a:solidFill>
              </a:rPr>
              <a:t>fluid </a:t>
            </a:r>
            <a:r>
              <a:rPr lang="en-GB" sz="2000" dirty="0" smtClean="0">
                <a:solidFill>
                  <a:srgbClr val="FF0000"/>
                </a:solidFill>
              </a:rPr>
              <a:t>  regimens </a:t>
            </a:r>
            <a:r>
              <a:rPr lang="en-GB" sz="2000" dirty="0">
                <a:solidFill>
                  <a:srgbClr val="FF0000"/>
                </a:solidFill>
              </a:rPr>
              <a:t>in specific conditions </a:t>
            </a:r>
            <a:r>
              <a:rPr lang="en-GB" sz="2000" dirty="0"/>
              <a:t>such as pyloric stenosis, small bowel obstruction, peritonitis burn, </a:t>
            </a:r>
            <a:r>
              <a:rPr lang="en-GB" sz="2000" dirty="0" smtClean="0"/>
              <a:t>      TPN.</a:t>
            </a:r>
          </a:p>
          <a:p>
            <a:pPr marL="0" lvl="0" indent="0">
              <a:buNone/>
            </a:pPr>
            <a:r>
              <a:rPr lang="en-GB" sz="2000" dirty="0"/>
              <a:t>3  </a:t>
            </a:r>
            <a:r>
              <a:rPr lang="en-GB" sz="2000" dirty="0" err="1">
                <a:solidFill>
                  <a:srgbClr val="3333FF"/>
                </a:solidFill>
              </a:rPr>
              <a:t>Hemotherapy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</a:t>
            </a:r>
            <a:r>
              <a:rPr lang="en-GB" dirty="0"/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168057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2800" dirty="0"/>
              <a:t>Able to :</a:t>
            </a:r>
            <a:br>
              <a:rPr lang="en-GB" sz="2800" dirty="0"/>
            </a:br>
            <a:r>
              <a:rPr lang="en-GB" sz="2800" dirty="0"/>
              <a:t>Venous access: peripheral IV and cut downs in infants and children.</a:t>
            </a:r>
          </a:p>
          <a:p>
            <a:pPr marL="0" lvl="0" indent="0">
              <a:buNone/>
            </a:pPr>
            <a:r>
              <a:rPr lang="en-GB" sz="2800" dirty="0"/>
              <a:t>Tube </a:t>
            </a:r>
            <a:r>
              <a:rPr lang="en-GB" sz="2800" dirty="0" err="1"/>
              <a:t>thoracostomy</a:t>
            </a:r>
            <a:r>
              <a:rPr lang="en-GB" sz="2800" dirty="0"/>
              <a:t>.</a:t>
            </a:r>
          </a:p>
          <a:p>
            <a:pPr marL="0" lvl="0" indent="0">
              <a:buNone/>
            </a:pPr>
            <a:r>
              <a:rPr lang="en-GB" sz="2800" dirty="0"/>
              <a:t>Incision and drainage of subcutaneous lesion.</a:t>
            </a:r>
          </a:p>
          <a:p>
            <a:pPr marL="0" lvl="0" indent="0">
              <a:buNone/>
            </a:pPr>
            <a:r>
              <a:rPr lang="en-GB" sz="2800" dirty="0"/>
              <a:t>Incision of a simple skin or subcutaneous lesion.</a:t>
            </a:r>
          </a:p>
          <a:p>
            <a:endParaRPr lang="en-GB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sz="2400" dirty="0"/>
              <a:t>Able to </a:t>
            </a:r>
            <a:r>
              <a:rPr lang="en-GB" sz="2400" dirty="0" smtClean="0"/>
              <a:t>:</a:t>
            </a:r>
          </a:p>
          <a:p>
            <a:pPr marL="0" lvl="0" indent="0">
              <a:buNone/>
            </a:pPr>
            <a:r>
              <a:rPr lang="en-GB" sz="2400" dirty="0" smtClean="0"/>
              <a:t>Simple operations</a:t>
            </a:r>
          </a:p>
          <a:p>
            <a:pPr marL="0" lvl="0" indent="0">
              <a:buNone/>
            </a:pPr>
            <a:r>
              <a:rPr lang="en-GB" sz="2400" dirty="0" smtClean="0"/>
              <a:t>Circumcision.</a:t>
            </a:r>
          </a:p>
          <a:p>
            <a:pPr marL="0" lvl="0" indent="0">
              <a:buNone/>
            </a:pPr>
            <a:r>
              <a:rPr lang="en-GB" sz="2400" dirty="0" err="1" smtClean="0"/>
              <a:t>Incsion</a:t>
            </a:r>
            <a:r>
              <a:rPr lang="en-GB" sz="2400" dirty="0" smtClean="0"/>
              <a:t>  and Drainage</a:t>
            </a:r>
            <a:endParaRPr lang="en-GB" sz="2400" dirty="0"/>
          </a:p>
          <a:p>
            <a:pPr marL="0" lvl="0" indent="0">
              <a:buNone/>
            </a:pPr>
            <a:r>
              <a:rPr lang="en-GB" sz="2400" dirty="0"/>
              <a:t>Cervical lymph node biopsy.</a:t>
            </a:r>
          </a:p>
          <a:p>
            <a:pPr marL="0" lvl="0" indent="0">
              <a:buNone/>
            </a:pPr>
            <a:r>
              <a:rPr lang="en-GB" sz="2400" dirty="0"/>
              <a:t>Excision of ingrown toe nail.</a:t>
            </a:r>
          </a:p>
          <a:p>
            <a:pPr marL="0" lvl="0" indent="0">
              <a:buNone/>
            </a:pPr>
            <a:r>
              <a:rPr lang="en-GB" sz="2400" dirty="0"/>
              <a:t>Opening and closing of abdominal incisions.</a:t>
            </a:r>
          </a:p>
          <a:p>
            <a:pPr marL="0" indent="0">
              <a:buNone/>
            </a:pPr>
            <a:r>
              <a:rPr lang="en-GB" sz="2400" dirty="0" err="1"/>
              <a:t>Orchidopexy</a:t>
            </a:r>
            <a:r>
              <a:rPr lang="en-GB" sz="2400" dirty="0"/>
              <a:t> ,  orchiectomy</a:t>
            </a:r>
          </a:p>
          <a:p>
            <a:endParaRPr lang="en-GB" sz="1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TECHNICAL SKILLS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0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	</a:t>
            </a:r>
          </a:p>
          <a:p>
            <a:r>
              <a:rPr lang="en-US" dirty="0" smtClean="0"/>
              <a:t>What  is </a:t>
            </a:r>
            <a:r>
              <a:rPr lang="en-US" dirty="0" err="1" smtClean="0"/>
              <a:t>Paed</a:t>
            </a:r>
            <a:r>
              <a:rPr lang="en-US" dirty="0" smtClean="0"/>
              <a:t>  </a:t>
            </a:r>
            <a:r>
              <a:rPr lang="en-US" dirty="0" err="1" smtClean="0"/>
              <a:t>surg</a:t>
            </a:r>
            <a:endParaRPr lang="en-US" dirty="0"/>
          </a:p>
          <a:p>
            <a:r>
              <a:rPr lang="en-US" dirty="0" smtClean="0"/>
              <a:t>Who is  a  PS</a:t>
            </a:r>
          </a:p>
          <a:p>
            <a:r>
              <a:rPr lang="en-US" dirty="0" smtClean="0"/>
              <a:t>Level  of  care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594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16 </a:t>
            </a:r>
            <a:r>
              <a:rPr lang="en-US" dirty="0" err="1" smtClean="0"/>
              <a:t>Pead</a:t>
            </a:r>
            <a:r>
              <a:rPr lang="en-US" dirty="0" smtClean="0"/>
              <a:t>  surgeons</a:t>
            </a:r>
          </a:p>
          <a:p>
            <a:r>
              <a:rPr lang="en-US" dirty="0" err="1" smtClean="0"/>
              <a:t>Khh</a:t>
            </a:r>
            <a:r>
              <a:rPr lang="en-US" dirty="0" smtClean="0"/>
              <a:t>  10</a:t>
            </a:r>
          </a:p>
          <a:p>
            <a:r>
              <a:rPr lang="en-US" dirty="0" err="1" smtClean="0"/>
              <a:t>Akh</a:t>
            </a:r>
            <a:r>
              <a:rPr lang="en-US" dirty="0" smtClean="0"/>
              <a:t> 2</a:t>
            </a:r>
          </a:p>
          <a:p>
            <a:r>
              <a:rPr lang="en-US" dirty="0" smtClean="0"/>
              <a:t>Coast ,Kisumu, </a:t>
            </a:r>
            <a:r>
              <a:rPr lang="en-US" dirty="0" err="1" smtClean="0"/>
              <a:t>Tenweke,Kinjabe</a:t>
            </a:r>
            <a:r>
              <a:rPr lang="en-US" dirty="0" smtClean="0"/>
              <a:t> each 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1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Children </a:t>
            </a:r>
            <a:r>
              <a:rPr lang="en-GB" sz="2800" b="1" dirty="0">
                <a:solidFill>
                  <a:srgbClr val="FF0000"/>
                </a:solidFill>
              </a:rPr>
              <a:t>are not little adults</a:t>
            </a:r>
          </a:p>
          <a:p>
            <a:pPr marL="109728" indent="0">
              <a:buNone/>
            </a:pPr>
            <a:r>
              <a:rPr lang="en-GB" sz="2800" dirty="0" smtClean="0"/>
              <a:t> </a:t>
            </a:r>
            <a:r>
              <a:rPr lang="en-GB" sz="2800" b="1" dirty="0"/>
              <a:t>Problems and physiologic maturity vary </a:t>
            </a:r>
            <a:r>
              <a:rPr lang="en-GB" sz="2800" b="1" dirty="0" smtClean="0"/>
              <a:t>at  different </a:t>
            </a:r>
            <a:r>
              <a:rPr lang="en-GB" sz="2800" b="1" dirty="0"/>
              <a:t>ages</a:t>
            </a:r>
          </a:p>
          <a:p>
            <a:pPr marL="109728" indent="0">
              <a:buNone/>
            </a:pP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48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sz="2400" dirty="0" smtClean="0"/>
              <a:t>• </a:t>
            </a:r>
            <a:r>
              <a:rPr lang="en-GB" sz="2400" b="1" dirty="0"/>
              <a:t>Different diseases</a:t>
            </a:r>
          </a:p>
          <a:p>
            <a:pPr marL="109728" indent="0">
              <a:buNone/>
            </a:pPr>
            <a:r>
              <a:rPr lang="en-GB" sz="2400" dirty="0"/>
              <a:t>• </a:t>
            </a:r>
            <a:r>
              <a:rPr lang="en-GB" sz="2400" b="1" dirty="0"/>
              <a:t>Responses to surgery and trauma</a:t>
            </a:r>
          </a:p>
          <a:p>
            <a:pPr marL="109728" indent="0">
              <a:buNone/>
            </a:pPr>
            <a:r>
              <a:rPr lang="en-GB" sz="2400" dirty="0"/>
              <a:t>• </a:t>
            </a:r>
            <a:r>
              <a:rPr lang="en-GB" sz="2400" b="1" dirty="0"/>
              <a:t>Physiology</a:t>
            </a:r>
          </a:p>
          <a:p>
            <a:pPr marL="109728" indent="0">
              <a:buNone/>
            </a:pPr>
            <a:r>
              <a:rPr lang="en-GB" sz="2400" dirty="0"/>
              <a:t>• </a:t>
            </a:r>
            <a:r>
              <a:rPr lang="en-GB" sz="2400" b="1" dirty="0"/>
              <a:t>Cure vs. Palliation</a:t>
            </a:r>
          </a:p>
          <a:p>
            <a:pPr marL="109728" indent="0">
              <a:buNone/>
            </a:pPr>
            <a:r>
              <a:rPr lang="en-GB" sz="2400" dirty="0"/>
              <a:t>• </a:t>
            </a:r>
            <a:r>
              <a:rPr lang="en-GB" sz="2400" b="1" dirty="0"/>
              <a:t>Family dynamics</a:t>
            </a:r>
          </a:p>
          <a:p>
            <a:pPr marL="109728" indent="0">
              <a:buNone/>
            </a:pPr>
            <a:r>
              <a:rPr lang="en-GB" sz="2400" dirty="0"/>
              <a:t>• </a:t>
            </a:r>
            <a:r>
              <a:rPr lang="en-GB" sz="2400" b="1" dirty="0"/>
              <a:t>Ability to take a history</a:t>
            </a:r>
          </a:p>
          <a:p>
            <a:pPr marL="109728" indent="0">
              <a:buNone/>
            </a:pPr>
            <a:r>
              <a:rPr lang="en-GB" dirty="0"/>
              <a:t>•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is it different from adult surgery?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50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     </a:t>
            </a:r>
            <a:r>
              <a:rPr lang="en-GB" sz="2400" b="1" dirty="0" smtClean="0">
                <a:solidFill>
                  <a:srgbClr val="FF0000"/>
                </a:solidFill>
              </a:rPr>
              <a:t>Acquire 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fundamental knowledge 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b="1" dirty="0"/>
              <a:t> </a:t>
            </a:r>
            <a:r>
              <a:rPr lang="en-GB" sz="2400" b="1" dirty="0" smtClean="0"/>
              <a:t>   </a:t>
            </a:r>
            <a:r>
              <a:rPr lang="en-GB" sz="2400" dirty="0" smtClean="0"/>
              <a:t> Understanding and </a:t>
            </a:r>
            <a:r>
              <a:rPr lang="en-GB" sz="2400" dirty="0"/>
              <a:t>practical working knowledge of the specific </a:t>
            </a:r>
            <a:r>
              <a:rPr lang="en-GB" sz="2400" dirty="0" smtClean="0"/>
              <a:t>paediatric disease processes  </a:t>
            </a:r>
          </a:p>
          <a:p>
            <a:pPr marL="0" indent="0">
              <a:buNone/>
            </a:pPr>
            <a:r>
              <a:rPr lang="en-GB" sz="2400" dirty="0" smtClean="0"/>
              <a:t>     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The knowledge </a:t>
            </a:r>
            <a:r>
              <a:rPr lang="en-GB" sz="2400" b="1" dirty="0">
                <a:solidFill>
                  <a:srgbClr val="FF0000"/>
                </a:solidFill>
              </a:rPr>
              <a:t>must be adequate to allow </a:t>
            </a:r>
            <a:r>
              <a:rPr lang="en-GB" sz="2400" b="1" dirty="0" smtClean="0">
                <a:solidFill>
                  <a:srgbClr val="FF0000"/>
                </a:solidFill>
              </a:rPr>
              <a:t>      </a:t>
            </a:r>
          </a:p>
          <a:p>
            <a:pPr marL="0" indent="0">
              <a:buNone/>
            </a:pPr>
            <a:r>
              <a:rPr lang="en-GB" sz="2400" dirty="0" smtClean="0"/>
              <a:t>    Appropriate </a:t>
            </a:r>
            <a:r>
              <a:rPr lang="en-GB" sz="2400" b="1" dirty="0"/>
              <a:t>assessment,</a:t>
            </a:r>
            <a:r>
              <a:rPr lang="en-GB" sz="2400" dirty="0"/>
              <a:t>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   </a:t>
            </a:r>
            <a:r>
              <a:rPr lang="en-GB" sz="2400" b="1" dirty="0" smtClean="0"/>
              <a:t>Investigation</a:t>
            </a:r>
            <a:r>
              <a:rPr lang="en-GB" sz="2400" b="1" dirty="0"/>
              <a:t>,</a:t>
            </a:r>
            <a:r>
              <a:rPr lang="en-GB" sz="2400" dirty="0"/>
              <a:t>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    </a:t>
            </a:r>
            <a:r>
              <a:rPr lang="en-GB" sz="2400" b="1" dirty="0" smtClean="0"/>
              <a:t>Diagnosis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b="1" dirty="0" smtClean="0"/>
              <a:t>treatment</a:t>
            </a:r>
            <a:r>
              <a:rPr lang="en-GB" sz="2400" dirty="0" smtClean="0"/>
              <a:t> of  the  same.</a:t>
            </a:r>
            <a:endParaRPr lang="en-GB" sz="2400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            ACQUIRE KNOWLEDGE</a:t>
            </a:r>
            <a:br>
              <a:rPr lang="en-GB" dirty="0" smtClean="0"/>
            </a:br>
            <a:r>
              <a:rPr lang="en-GB" dirty="0" smtClean="0"/>
              <a:t> 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6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 smtClean="0"/>
              <a:t> </a:t>
            </a:r>
            <a:r>
              <a:rPr lang="en-GB" sz="2400" dirty="0" smtClean="0"/>
              <a:t>Be familiar with </a:t>
            </a:r>
          </a:p>
          <a:p>
            <a:pPr marL="0" lvl="0" indent="0">
              <a:buNone/>
            </a:pPr>
            <a:r>
              <a:rPr lang="en-GB" sz="2400" dirty="0" smtClean="0"/>
              <a:t>        </a:t>
            </a:r>
            <a:r>
              <a:rPr lang="en-GB" sz="2400" b="1" dirty="0" smtClean="0">
                <a:solidFill>
                  <a:srgbClr val="FF0000"/>
                </a:solidFill>
              </a:rPr>
              <a:t>Recognition, natural evolution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00B0F0"/>
                </a:solidFill>
              </a:rPr>
              <a:t>general and specific </a:t>
            </a:r>
            <a:r>
              <a:rPr lang="en-GB" sz="2400" dirty="0" smtClean="0"/>
              <a:t>treatment of  surgical paediatric conditions  </a:t>
            </a:r>
          </a:p>
          <a:p>
            <a:pPr marL="0" lvl="0" indent="0">
              <a:buNone/>
            </a:pPr>
            <a:r>
              <a:rPr lang="en-GB" sz="2400" dirty="0" smtClean="0"/>
              <a:t>     </a:t>
            </a:r>
            <a:endParaRPr lang="en-GB" sz="2400" dirty="0" smtClean="0"/>
          </a:p>
          <a:p>
            <a:pPr marL="0" lv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GB" sz="2400" dirty="0" smtClean="0"/>
              <a:t>  </a:t>
            </a:r>
            <a:r>
              <a:rPr lang="en-GB" sz="2400" b="1" dirty="0" smtClean="0">
                <a:solidFill>
                  <a:srgbClr val="C00000"/>
                </a:solidFill>
              </a:rPr>
              <a:t>Essential path- physiology </a:t>
            </a:r>
            <a:r>
              <a:rPr lang="en-GB" sz="2400" dirty="0" smtClean="0"/>
              <a:t>of these conditions and the specific </a:t>
            </a:r>
            <a:r>
              <a:rPr lang="en-GB" sz="2400" dirty="0" smtClean="0">
                <a:solidFill>
                  <a:srgbClr val="0070C0"/>
                </a:solidFill>
              </a:rPr>
              <a:t>response of the child to trauma and surgery.</a:t>
            </a:r>
          </a:p>
          <a:p>
            <a:pPr marL="0" lvl="0" indent="0">
              <a:buNone/>
            </a:pPr>
            <a:r>
              <a:rPr lang="en-GB" sz="2400" dirty="0">
                <a:solidFill>
                  <a:srgbClr val="0070C0"/>
                </a:solidFill>
              </a:rPr>
              <a:t> </a:t>
            </a:r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GENERAL AIMS 1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2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Learn to provide </a:t>
            </a:r>
            <a:r>
              <a:rPr lang="en-GB" sz="2400" dirty="0" smtClean="0"/>
              <a:t>,</a:t>
            </a:r>
          </a:p>
          <a:p>
            <a:pPr marL="0" lvl="0" indent="0">
              <a:buNone/>
            </a:pPr>
            <a:r>
              <a:rPr lang="en-GB" sz="2400" dirty="0" smtClean="0"/>
              <a:t>      1 </a:t>
            </a:r>
            <a:r>
              <a:rPr lang="en-GB" sz="2400" b="1" u="sng" dirty="0" smtClean="0">
                <a:solidFill>
                  <a:srgbClr val="00B0F0"/>
                </a:solidFill>
              </a:rPr>
              <a:t>Emergency treatment  </a:t>
            </a:r>
            <a:r>
              <a:rPr lang="en-GB" sz="2400" dirty="0" smtClean="0"/>
              <a:t>of the unstable child with complex surgical problems (and ) requiring transport to a specialized centre for definitive treatment.</a:t>
            </a:r>
          </a:p>
          <a:p>
            <a:pPr marL="0" lvl="0" indent="0">
              <a:buNone/>
            </a:pPr>
            <a:r>
              <a:rPr lang="en-GB" sz="2400" dirty="0" smtClean="0"/>
              <a:t>    </a:t>
            </a:r>
            <a:endParaRPr lang="en-GB" sz="2400" dirty="0" smtClean="0"/>
          </a:p>
          <a:p>
            <a:pPr marL="0" lvl="0" indent="0">
              <a:buNone/>
            </a:pPr>
            <a:endParaRPr lang="en-GB" sz="2400" dirty="0"/>
          </a:p>
          <a:p>
            <a:pPr marL="0" lvl="0" indent="0">
              <a:buNone/>
            </a:pPr>
            <a:r>
              <a:rPr lang="en-GB" sz="2400" dirty="0" smtClean="0"/>
              <a:t>  </a:t>
            </a:r>
            <a:r>
              <a:rPr lang="en-GB" sz="2400" dirty="0" smtClean="0"/>
              <a:t>2 </a:t>
            </a:r>
            <a:r>
              <a:rPr lang="en-GB" sz="2400" b="1" u="sng" dirty="0" smtClean="0">
                <a:solidFill>
                  <a:srgbClr val="00B0F0"/>
                </a:solidFill>
              </a:rPr>
              <a:t>Definite surgical treatment</a:t>
            </a:r>
            <a:r>
              <a:rPr lang="en-GB" sz="2400" u="sng" dirty="0" smtClean="0"/>
              <a:t> </a:t>
            </a:r>
            <a:r>
              <a:rPr lang="en-GB" sz="2400" dirty="0" smtClean="0"/>
              <a:t>for children with common surgical conditions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2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97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Given a patient with paediatric general surgical 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Relevant </a:t>
            </a:r>
            <a:r>
              <a:rPr lang="en-GB" b="1" dirty="0" smtClean="0">
                <a:solidFill>
                  <a:srgbClr val="C00000"/>
                </a:solidFill>
              </a:rPr>
              <a:t>history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pPr marL="0" lv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Perform an </a:t>
            </a:r>
            <a:r>
              <a:rPr lang="en-GB" dirty="0" smtClean="0">
                <a:solidFill>
                  <a:srgbClr val="FF0000"/>
                </a:solidFill>
              </a:rPr>
              <a:t>acceptable physical examination </a:t>
            </a:r>
            <a:r>
              <a:rPr lang="en-GB" dirty="0" smtClean="0"/>
              <a:t>concentrating on the relevant areas</a:t>
            </a:r>
            <a:r>
              <a:rPr lang="en-GB" dirty="0" smtClean="0"/>
              <a:t>.</a:t>
            </a:r>
          </a:p>
          <a:p>
            <a:pPr marL="0" lv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Arrive </a:t>
            </a:r>
            <a:r>
              <a:rPr lang="en-GB" dirty="0" smtClean="0">
                <a:solidFill>
                  <a:srgbClr val="C00000"/>
                </a:solidFill>
              </a:rPr>
              <a:t>at an </a:t>
            </a:r>
            <a:r>
              <a:rPr lang="en-GB" dirty="0" smtClean="0">
                <a:solidFill>
                  <a:srgbClr val="FF0000"/>
                </a:solidFill>
              </a:rPr>
              <a:t>appropriate differential </a:t>
            </a:r>
            <a:r>
              <a:rPr lang="en-GB" dirty="0" smtClean="0"/>
              <a:t>diagnosis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pPr marL="0" lv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Order </a:t>
            </a:r>
            <a:r>
              <a:rPr lang="en-GB" dirty="0" smtClean="0">
                <a:solidFill>
                  <a:srgbClr val="FF0000"/>
                </a:solidFill>
              </a:rPr>
              <a:t>appropriate </a:t>
            </a:r>
            <a:r>
              <a:rPr lang="en-GB" dirty="0" smtClean="0"/>
              <a:t>laboratory, radiology and other diagnostic procedures demonstrating knowledge in the interpretation of these investigations</a:t>
            </a:r>
            <a:r>
              <a:rPr lang="en-GB" dirty="0" smtClean="0"/>
              <a:t>.</a:t>
            </a:r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Arrive at an acceptable plan of management</a:t>
            </a:r>
            <a:r>
              <a:rPr lang="en-GB" dirty="0" smtClean="0"/>
              <a:t> demonstrating knowledge in operative and non-operative management of the disease process.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3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955</TotalTime>
  <Words>679</Words>
  <Application>Microsoft Office PowerPoint</Application>
  <PresentationFormat>On-screen Show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BlackTie</vt:lpstr>
      <vt:lpstr>The  need </vt:lpstr>
      <vt:lpstr>basics</vt:lpstr>
      <vt:lpstr>team</vt:lpstr>
      <vt:lpstr>note</vt:lpstr>
      <vt:lpstr>Why is it different from adult surgery? </vt:lpstr>
      <vt:lpstr>             ACQUIRE KNOWLEDGE   </vt:lpstr>
      <vt:lpstr>GENERAL AIMS 1 </vt:lpstr>
      <vt:lpstr>GENERAL 2 </vt:lpstr>
      <vt:lpstr>CLINICAL 1</vt:lpstr>
      <vt:lpstr>CLINICAL ..2</vt:lpstr>
      <vt:lpstr>COGNITIVE KNOWLEDGE</vt:lpstr>
      <vt:lpstr>COGNITIVE KNOWLEDGE  Git bleeding</vt:lpstr>
      <vt:lpstr>COGNITIVE KNOWLEDGE</vt:lpstr>
      <vt:lpstr>COGNITIVE KNOWLEDGE</vt:lpstr>
      <vt:lpstr>COGNITIVE KNOWLEDGE</vt:lpstr>
      <vt:lpstr>COGNITIVE KNOWLEDGE</vt:lpstr>
      <vt:lpstr>TECHNICAL SKILLS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AIMS</dc:title>
  <dc:creator>Windows User</dc:creator>
  <cp:lastModifiedBy>Windows User</cp:lastModifiedBy>
  <cp:revision>36</cp:revision>
  <dcterms:created xsi:type="dcterms:W3CDTF">2017-04-09T16:59:58Z</dcterms:created>
  <dcterms:modified xsi:type="dcterms:W3CDTF">2019-04-23T04:50:46Z</dcterms:modified>
</cp:coreProperties>
</file>