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7" r:id="rId10"/>
    <p:sldId id="263" r:id="rId11"/>
    <p:sldId id="264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65" r:id="rId20"/>
    <p:sldId id="276" r:id="rId21"/>
    <p:sldId id="277" r:id="rId22"/>
    <p:sldId id="278" r:id="rId23"/>
    <p:sldId id="281" r:id="rId24"/>
    <p:sldId id="284" r:id="rId25"/>
    <p:sldId id="283" r:id="rId26"/>
    <p:sldId id="285" r:id="rId27"/>
    <p:sldId id="286" r:id="rId28"/>
    <p:sldId id="289" r:id="rId29"/>
    <p:sldId id="290" r:id="rId30"/>
    <p:sldId id="291" r:id="rId31"/>
    <p:sldId id="292" r:id="rId32"/>
    <p:sldId id="293" r:id="rId33"/>
    <p:sldId id="294" r:id="rId34"/>
    <p:sldId id="296" r:id="rId35"/>
    <p:sldId id="301" r:id="rId36"/>
    <p:sldId id="302" r:id="rId37"/>
    <p:sldId id="298" r:id="rId38"/>
    <p:sldId id="299" r:id="rId39"/>
    <p:sldId id="300" r:id="rId40"/>
    <p:sldId id="303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86D78-A0E0-4687-A1B7-E50BB3A4A5D7}" type="datetimeFigureOut">
              <a:rPr lang="en-GB" smtClean="0"/>
              <a:t>20/01/2015</a:t>
            </a:fld>
            <a:endParaRPr lang="en-GB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335AEB-BB09-4543-84CD-A6F1CDCEC65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86D78-A0E0-4687-A1B7-E50BB3A4A5D7}" type="datetimeFigureOut">
              <a:rPr lang="en-GB" smtClean="0"/>
              <a:t>20/01/2015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335AEB-BB09-4543-84CD-A6F1CDCEC65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86D78-A0E0-4687-A1B7-E50BB3A4A5D7}" type="datetimeFigureOut">
              <a:rPr lang="en-GB" smtClean="0"/>
              <a:t>20/01/2015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335AEB-BB09-4543-84CD-A6F1CDCEC65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E504138-B281-497A-8B4C-58C49C0B2A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86D78-A0E0-4687-A1B7-E50BB3A4A5D7}" type="datetimeFigureOut">
              <a:rPr lang="en-GB" smtClean="0"/>
              <a:t>20/01/2015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335AEB-BB09-4543-84CD-A6F1CDCEC65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86D78-A0E0-4687-A1B7-E50BB3A4A5D7}" type="datetimeFigureOut">
              <a:rPr lang="en-GB" smtClean="0"/>
              <a:t>20/01/2015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335AEB-BB09-4543-84CD-A6F1CDCEC65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86D78-A0E0-4687-A1B7-E50BB3A4A5D7}" type="datetimeFigureOut">
              <a:rPr lang="en-GB" smtClean="0"/>
              <a:t>20/01/2015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335AEB-BB09-4543-84CD-A6F1CDCEC65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86D78-A0E0-4687-A1B7-E50BB3A4A5D7}" type="datetimeFigureOut">
              <a:rPr lang="en-GB" smtClean="0"/>
              <a:t>20/01/2015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335AEB-BB09-4543-84CD-A6F1CDCEC65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86D78-A0E0-4687-A1B7-E50BB3A4A5D7}" type="datetimeFigureOut">
              <a:rPr lang="en-GB" smtClean="0"/>
              <a:t>20/01/2015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335AEB-BB09-4543-84CD-A6F1CDCEC65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86D78-A0E0-4687-A1B7-E50BB3A4A5D7}" type="datetimeFigureOut">
              <a:rPr lang="en-GB" smtClean="0"/>
              <a:t>20/01/2015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335AEB-BB09-4543-84CD-A6F1CDCEC65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86D78-A0E0-4687-A1B7-E50BB3A4A5D7}" type="datetimeFigureOut">
              <a:rPr lang="en-GB" smtClean="0"/>
              <a:t>20/01/2015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335AEB-BB09-4543-84CD-A6F1CDCEC659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086D78-A0E0-4687-A1B7-E50BB3A4A5D7}" type="datetimeFigureOut">
              <a:rPr lang="en-GB" smtClean="0"/>
              <a:t>20/01/2015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335AEB-BB09-4543-84CD-A6F1CDCEC65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E086D78-A0E0-4687-A1B7-E50BB3A4A5D7}" type="datetimeFigureOut">
              <a:rPr lang="en-GB" smtClean="0"/>
              <a:t>20/01/2015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C335AEB-BB09-4543-84CD-A6F1CDCEC65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Introduction to endocrine Surgery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Junior clerkship 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Function test </a:t>
            </a:r>
          </a:p>
          <a:p>
            <a:r>
              <a:rPr lang="en-GB" dirty="0" smtClean="0"/>
              <a:t>Thyroid scan </a:t>
            </a:r>
          </a:p>
          <a:p>
            <a:r>
              <a:rPr lang="en-GB" dirty="0" smtClean="0"/>
              <a:t>Ultrasound </a:t>
            </a:r>
          </a:p>
          <a:p>
            <a:r>
              <a:rPr lang="en-GB" dirty="0" smtClean="0"/>
              <a:t>FNA 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Differentials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2000" dirty="0" smtClean="0"/>
              <a:t>Simple </a:t>
            </a:r>
          </a:p>
          <a:p>
            <a:pPr lvl="1">
              <a:spcBef>
                <a:spcPts val="0"/>
              </a:spcBef>
            </a:pPr>
            <a:r>
              <a:rPr lang="en-GB" sz="2000" dirty="0" smtClean="0"/>
              <a:t> Physiological </a:t>
            </a:r>
          </a:p>
          <a:p>
            <a:pPr lvl="4">
              <a:spcBef>
                <a:spcPts val="0"/>
              </a:spcBef>
            </a:pPr>
            <a:r>
              <a:rPr lang="en-GB" sz="2000" dirty="0" smtClean="0"/>
              <a:t>Pubertal </a:t>
            </a:r>
          </a:p>
          <a:p>
            <a:pPr lvl="4">
              <a:spcBef>
                <a:spcPts val="0"/>
              </a:spcBef>
            </a:pPr>
            <a:r>
              <a:rPr lang="en-GB" sz="2000" dirty="0" smtClean="0"/>
              <a:t>Pregnancy </a:t>
            </a:r>
          </a:p>
          <a:p>
            <a:pPr lvl="1">
              <a:spcBef>
                <a:spcPts val="0"/>
              </a:spcBef>
            </a:pPr>
            <a:r>
              <a:rPr lang="en-GB" sz="2000" dirty="0" smtClean="0"/>
              <a:t>Multinodular goitre</a:t>
            </a:r>
          </a:p>
          <a:p>
            <a:pPr>
              <a:spcBef>
                <a:spcPts val="0"/>
              </a:spcBef>
            </a:pPr>
            <a:r>
              <a:rPr lang="en-GB" sz="2000" dirty="0" smtClean="0"/>
              <a:t>Toxic </a:t>
            </a:r>
          </a:p>
          <a:p>
            <a:pPr lvl="1">
              <a:spcBef>
                <a:spcPts val="0"/>
              </a:spcBef>
            </a:pPr>
            <a:r>
              <a:rPr lang="en-GB" sz="2000" dirty="0" smtClean="0"/>
              <a:t>Diffuse </a:t>
            </a:r>
          </a:p>
          <a:p>
            <a:pPr lvl="4">
              <a:spcBef>
                <a:spcPts val="0"/>
              </a:spcBef>
            </a:pPr>
            <a:r>
              <a:rPr lang="en-GB" sz="2000" dirty="0" smtClean="0"/>
              <a:t>Graves disease</a:t>
            </a:r>
          </a:p>
          <a:p>
            <a:pPr lvl="1">
              <a:spcBef>
                <a:spcPts val="0"/>
              </a:spcBef>
            </a:pPr>
            <a:r>
              <a:rPr lang="en-GB" sz="2000" dirty="0" smtClean="0"/>
              <a:t>Multinodular </a:t>
            </a:r>
          </a:p>
          <a:p>
            <a:pPr lvl="1">
              <a:spcBef>
                <a:spcPts val="0"/>
              </a:spcBef>
            </a:pPr>
            <a:r>
              <a:rPr lang="en-GB" sz="2000" dirty="0" smtClean="0"/>
              <a:t>Toxic adenoma </a:t>
            </a:r>
            <a:endParaRPr lang="en-GB" sz="2000" dirty="0" smtClean="0"/>
          </a:p>
          <a:p>
            <a:pPr>
              <a:spcBef>
                <a:spcPts val="0"/>
              </a:spcBef>
            </a:pPr>
            <a:r>
              <a:rPr lang="en-GB" sz="2000" dirty="0" smtClean="0"/>
              <a:t>Neoplastic  </a:t>
            </a:r>
          </a:p>
          <a:p>
            <a:pPr lvl="1">
              <a:spcBef>
                <a:spcPts val="0"/>
              </a:spcBef>
            </a:pPr>
            <a:r>
              <a:rPr lang="en-GB" sz="2000" dirty="0" smtClean="0"/>
              <a:t>Benign </a:t>
            </a:r>
          </a:p>
          <a:p>
            <a:pPr lvl="1">
              <a:spcBef>
                <a:spcPts val="0"/>
              </a:spcBef>
            </a:pPr>
            <a:r>
              <a:rPr lang="en-GB" sz="2000" dirty="0" smtClean="0"/>
              <a:t>Malignant </a:t>
            </a:r>
            <a:endParaRPr lang="en-GB" sz="2000" dirty="0" smtClean="0"/>
          </a:p>
          <a:p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Inflammatory </a:t>
            </a:r>
          </a:p>
          <a:p>
            <a:pPr lvl="1"/>
            <a:r>
              <a:rPr lang="en-GB" dirty="0" smtClean="0"/>
              <a:t>Autoimmune </a:t>
            </a:r>
          </a:p>
          <a:p>
            <a:pPr lvl="2"/>
            <a:r>
              <a:rPr lang="en-GB" dirty="0" smtClean="0"/>
              <a:t>Chronic lymphocytic thyroiditis</a:t>
            </a:r>
          </a:p>
          <a:p>
            <a:pPr lvl="2"/>
            <a:r>
              <a:rPr lang="en-GB" dirty="0" smtClean="0"/>
              <a:t> Hashimoto</a:t>
            </a:r>
          </a:p>
          <a:p>
            <a:pPr lvl="1"/>
            <a:r>
              <a:rPr lang="en-GB" dirty="0" smtClean="0"/>
              <a:t>Granulomatous </a:t>
            </a:r>
          </a:p>
          <a:p>
            <a:pPr lvl="2"/>
            <a:r>
              <a:rPr lang="en-GB" dirty="0" smtClean="0"/>
              <a:t>De Quervain’s thyroiditis </a:t>
            </a:r>
          </a:p>
          <a:p>
            <a:pPr lvl="1"/>
            <a:r>
              <a:rPr lang="en-GB" dirty="0" smtClean="0"/>
              <a:t>Fibrosing </a:t>
            </a:r>
          </a:p>
          <a:p>
            <a:pPr lvl="2"/>
            <a:r>
              <a:rPr lang="en-GB" dirty="0" smtClean="0"/>
              <a:t>Riedel’s thyroiditis</a:t>
            </a:r>
          </a:p>
          <a:p>
            <a:pPr lvl="1"/>
            <a:r>
              <a:rPr lang="en-GB" dirty="0" smtClean="0"/>
              <a:t>Infective </a:t>
            </a:r>
          </a:p>
          <a:p>
            <a:pPr lvl="2"/>
            <a:r>
              <a:rPr lang="en-GB" dirty="0" smtClean="0"/>
              <a:t>Acute ( bacterial, viral, subacute </a:t>
            </a:r>
          </a:p>
          <a:p>
            <a:pPr lvl="2"/>
            <a:r>
              <a:rPr lang="en-GB" dirty="0" smtClean="0"/>
              <a:t>Chronic( Tuberculosis, syphilitic</a:t>
            </a:r>
          </a:p>
          <a:p>
            <a:pPr lvl="1"/>
            <a:r>
              <a:rPr lang="en-GB" dirty="0" smtClean="0"/>
              <a:t>Others </a:t>
            </a:r>
          </a:p>
          <a:p>
            <a:pPr lvl="2"/>
            <a:r>
              <a:rPr lang="en-GB" dirty="0" smtClean="0"/>
              <a:t>Amyloid 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Parathyroid </a:t>
            </a:r>
            <a:endParaRPr lang="en-US" sz="2000" dirty="0"/>
          </a:p>
        </p:txBody>
      </p:sp>
      <p:sp>
        <p:nvSpPr>
          <p:cNvPr id="55305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Synthesize and secret parathyroid hormone, which along with vitamin D maintains calcium hemostasis.</a:t>
            </a:r>
          </a:p>
          <a:p>
            <a:pPr>
              <a:buFontTx/>
              <a:buNone/>
            </a:pPr>
            <a:endParaRPr lang="en-US" sz="2800" dirty="0"/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381000" y="1600200"/>
            <a:ext cx="838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Tx/>
              <a:buChar char="•"/>
            </a:pPr>
            <a:endParaRPr lang="en-US"/>
          </a:p>
        </p:txBody>
      </p:sp>
      <p:sp>
        <p:nvSpPr>
          <p:cNvPr id="55306" name="AutoShape 10"/>
          <p:cNvSpPr>
            <a:spLocks noChangeArrowheads="1"/>
          </p:cNvSpPr>
          <p:nvPr/>
        </p:nvSpPr>
        <p:spPr bwMode="auto">
          <a:xfrm>
            <a:off x="990600" y="35052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1660525" y="3749675"/>
            <a:ext cx="165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Calcium</a:t>
            </a:r>
          </a:p>
        </p:txBody>
      </p:sp>
      <p:sp>
        <p:nvSpPr>
          <p:cNvPr id="55309" name="AutoShape 13"/>
          <p:cNvSpPr>
            <a:spLocks noChangeArrowheads="1"/>
          </p:cNvSpPr>
          <p:nvPr/>
        </p:nvSpPr>
        <p:spPr bwMode="auto">
          <a:xfrm>
            <a:off x="3657600" y="38100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5310" name="AutoShape 14"/>
          <p:cNvSpPr>
            <a:spLocks noChangeArrowheads="1"/>
          </p:cNvSpPr>
          <p:nvPr/>
        </p:nvSpPr>
        <p:spPr bwMode="auto">
          <a:xfrm>
            <a:off x="5257800" y="3505200"/>
            <a:ext cx="485775" cy="976313"/>
          </a:xfrm>
          <a:prstGeom prst="up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6172200" y="3733800"/>
            <a:ext cx="99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PTH</a:t>
            </a:r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 flipH="1">
            <a:off x="1524000" y="4267200"/>
            <a:ext cx="5257800" cy="914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5313" name="AutoShape 17"/>
          <p:cNvSpPr>
            <a:spLocks noChangeArrowheads="1"/>
          </p:cNvSpPr>
          <p:nvPr/>
        </p:nvSpPr>
        <p:spPr bwMode="auto">
          <a:xfrm>
            <a:off x="762000" y="4876800"/>
            <a:ext cx="485775" cy="976313"/>
          </a:xfrm>
          <a:prstGeom prst="up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1371600" y="5257800"/>
            <a:ext cx="26273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chemeClr val="tx1"/>
                </a:solidFill>
              </a:rPr>
              <a:t>Bone resorption,</a:t>
            </a:r>
          </a:p>
          <a:p>
            <a:pPr algn="l"/>
            <a:r>
              <a:rPr lang="en-US" sz="2400">
                <a:solidFill>
                  <a:schemeClr val="tx1"/>
                </a:solidFill>
              </a:rPr>
              <a:t> urine phosphorus</a:t>
            </a:r>
          </a:p>
        </p:txBody>
      </p:sp>
      <p:sp>
        <p:nvSpPr>
          <p:cNvPr id="55315" name="Line 19"/>
          <p:cNvSpPr>
            <a:spLocks noChangeShapeType="1"/>
          </p:cNvSpPr>
          <p:nvPr/>
        </p:nvSpPr>
        <p:spPr bwMode="auto">
          <a:xfrm flipH="1">
            <a:off x="5791200" y="4343400"/>
            <a:ext cx="99060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5317" name="AutoShape 21"/>
          <p:cNvSpPr>
            <a:spLocks noChangeArrowheads="1"/>
          </p:cNvSpPr>
          <p:nvPr/>
        </p:nvSpPr>
        <p:spPr bwMode="auto">
          <a:xfrm>
            <a:off x="5181600" y="50292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10558463" y="5516563"/>
            <a:ext cx="671512" cy="92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eaVert" wrap="none" anchor="ctr">
            <a:spAutoFit/>
          </a:bodyPr>
          <a:lstStyle/>
          <a:p>
            <a:endParaRPr lang="en-US"/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 rot="16200000">
            <a:off x="6231732" y="5193506"/>
            <a:ext cx="18415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rot="10800000" wrap="none">
            <a:spAutoFit/>
          </a:bodyPr>
          <a:lstStyle/>
          <a:p>
            <a:endParaRPr lang="en-US"/>
          </a:p>
        </p:txBody>
      </p:sp>
      <p:sp>
        <p:nvSpPr>
          <p:cNvPr id="55324" name="Text Box 28"/>
          <p:cNvSpPr txBox="1">
            <a:spLocks noChangeArrowheads="1"/>
          </p:cNvSpPr>
          <p:nvPr/>
        </p:nvSpPr>
        <p:spPr bwMode="auto">
          <a:xfrm rot="16200000">
            <a:off x="6989762" y="3983038"/>
            <a:ext cx="671513" cy="3068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Renal resorption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Parathyroid-History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Bone</a:t>
            </a:r>
          </a:p>
          <a:p>
            <a:pPr lvl="2"/>
            <a:r>
              <a:rPr lang="en-GB" dirty="0" smtClean="0"/>
              <a:t>Bone pain </a:t>
            </a:r>
          </a:p>
          <a:p>
            <a:pPr lvl="2"/>
            <a:r>
              <a:rPr lang="en-GB" dirty="0" err="1" smtClean="0"/>
              <a:t>Osteopenia</a:t>
            </a:r>
            <a:r>
              <a:rPr lang="en-GB" dirty="0" smtClean="0"/>
              <a:t> ( increased bone turnover)</a:t>
            </a:r>
          </a:p>
          <a:p>
            <a:pPr lvl="2"/>
            <a:r>
              <a:rPr lang="en-GB" dirty="0" smtClean="0"/>
              <a:t>Bone erosion ( </a:t>
            </a:r>
            <a:r>
              <a:rPr lang="en-GB" dirty="0" err="1" smtClean="0"/>
              <a:t>subperiosteal</a:t>
            </a:r>
            <a:r>
              <a:rPr lang="en-GB" dirty="0" smtClean="0"/>
              <a:t>)</a:t>
            </a:r>
          </a:p>
          <a:p>
            <a:pPr lvl="2"/>
            <a:r>
              <a:rPr lang="en-GB" dirty="0" smtClean="0"/>
              <a:t>Brown tumour ( </a:t>
            </a:r>
            <a:r>
              <a:rPr lang="en-GB" dirty="0" err="1" smtClean="0"/>
              <a:t>osteomalicia</a:t>
            </a:r>
            <a:r>
              <a:rPr lang="en-GB" dirty="0" smtClean="0"/>
              <a:t>)</a:t>
            </a:r>
          </a:p>
          <a:p>
            <a:pPr lvl="2"/>
            <a:r>
              <a:rPr lang="en-GB" dirty="0" smtClean="0"/>
              <a:t>Pathological fractures </a:t>
            </a:r>
          </a:p>
          <a:p>
            <a:r>
              <a:rPr lang="en-GB" dirty="0" smtClean="0"/>
              <a:t>Cardiovascular </a:t>
            </a:r>
          </a:p>
          <a:p>
            <a:pPr lvl="2"/>
            <a:r>
              <a:rPr lang="en-GB" dirty="0" smtClean="0"/>
              <a:t>Hypertension</a:t>
            </a:r>
          </a:p>
          <a:p>
            <a:pPr lvl="2"/>
            <a:r>
              <a:rPr lang="en-GB" dirty="0" smtClean="0"/>
              <a:t>LV hypertrophy </a:t>
            </a:r>
          </a:p>
          <a:p>
            <a:pPr lvl="2"/>
            <a:r>
              <a:rPr lang="en-GB" dirty="0" smtClean="0"/>
              <a:t>Dysrrythmia </a:t>
            </a:r>
          </a:p>
          <a:p>
            <a:pPr lvl="2"/>
            <a:r>
              <a:rPr lang="en-GB" dirty="0" smtClean="0"/>
              <a:t>Myocardial/vascular calcification </a:t>
            </a:r>
          </a:p>
          <a:p>
            <a:pPr lvl="2"/>
            <a:r>
              <a:rPr lang="en-GB" dirty="0" smtClean="0"/>
              <a:t>Increased cardiovascular mortality rate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Parathyroid-History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Gastrointestinal</a:t>
            </a:r>
          </a:p>
          <a:p>
            <a:pPr lvl="2"/>
            <a:r>
              <a:rPr lang="en-GB" dirty="0" smtClean="0"/>
              <a:t>Peptic ulcer </a:t>
            </a:r>
          </a:p>
          <a:p>
            <a:pPr lvl="2"/>
            <a:r>
              <a:rPr lang="en-GB" dirty="0" smtClean="0"/>
              <a:t>Constipation </a:t>
            </a:r>
          </a:p>
          <a:p>
            <a:pPr lvl="2"/>
            <a:r>
              <a:rPr lang="en-GB" dirty="0" smtClean="0"/>
              <a:t>Pancreatitis </a:t>
            </a:r>
            <a:r>
              <a:rPr lang="en-GB" dirty="0" smtClean="0"/>
              <a:t> </a:t>
            </a:r>
          </a:p>
          <a:p>
            <a:r>
              <a:rPr lang="en-GB" dirty="0" smtClean="0"/>
              <a:t>Renal </a:t>
            </a:r>
          </a:p>
          <a:p>
            <a:pPr lvl="2"/>
            <a:r>
              <a:rPr lang="en-GB" dirty="0" err="1" smtClean="0"/>
              <a:t>Nephrolithiasis</a:t>
            </a:r>
            <a:r>
              <a:rPr lang="en-GB" dirty="0" smtClean="0"/>
              <a:t> </a:t>
            </a:r>
          </a:p>
          <a:p>
            <a:pPr lvl="2"/>
            <a:r>
              <a:rPr lang="en-GB" dirty="0" smtClean="0"/>
              <a:t>Urinary tract calculi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Parathyroid-History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dirty="0" smtClean="0"/>
              <a:t>Psychiatric</a:t>
            </a:r>
          </a:p>
          <a:p>
            <a:pPr lvl="2">
              <a:spcBef>
                <a:spcPts val="0"/>
              </a:spcBef>
            </a:pPr>
            <a:r>
              <a:rPr lang="en-GB" dirty="0" smtClean="0"/>
              <a:t>Anxiety </a:t>
            </a:r>
          </a:p>
          <a:p>
            <a:pPr lvl="2">
              <a:spcBef>
                <a:spcPts val="0"/>
              </a:spcBef>
            </a:pPr>
            <a:r>
              <a:rPr lang="en-GB" dirty="0" smtClean="0"/>
              <a:t>Dementia </a:t>
            </a:r>
          </a:p>
          <a:p>
            <a:pPr lvl="2">
              <a:spcBef>
                <a:spcPts val="0"/>
              </a:spcBef>
            </a:pPr>
            <a:r>
              <a:rPr lang="en-GB" dirty="0" smtClean="0"/>
              <a:t>Fatigue , mood change</a:t>
            </a:r>
          </a:p>
          <a:p>
            <a:pPr lvl="2">
              <a:spcBef>
                <a:spcPts val="0"/>
              </a:spcBef>
            </a:pPr>
            <a:r>
              <a:rPr lang="en-GB" dirty="0" err="1" smtClean="0"/>
              <a:t>Diminhsed</a:t>
            </a:r>
            <a:r>
              <a:rPr lang="en-GB" dirty="0" smtClean="0"/>
              <a:t> quality of life  </a:t>
            </a:r>
          </a:p>
          <a:p>
            <a:pPr>
              <a:spcBef>
                <a:spcPts val="0"/>
              </a:spcBef>
            </a:pPr>
            <a:r>
              <a:rPr lang="en-GB" dirty="0" smtClean="0"/>
              <a:t>Metabolic </a:t>
            </a:r>
          </a:p>
          <a:p>
            <a:pPr lvl="2">
              <a:spcBef>
                <a:spcPts val="0"/>
              </a:spcBef>
            </a:pPr>
            <a:r>
              <a:rPr lang="en-GB" dirty="0" err="1" smtClean="0"/>
              <a:t>Hyperurecaemia</a:t>
            </a:r>
            <a:endParaRPr lang="en-GB" dirty="0" smtClean="0"/>
          </a:p>
          <a:p>
            <a:pPr lvl="2">
              <a:spcBef>
                <a:spcPts val="0"/>
              </a:spcBef>
            </a:pPr>
            <a:r>
              <a:rPr lang="en-GB" dirty="0" smtClean="0"/>
              <a:t>Peripheral insulin resistance </a:t>
            </a:r>
          </a:p>
          <a:p>
            <a:pPr lvl="2">
              <a:spcBef>
                <a:spcPts val="0"/>
              </a:spcBef>
            </a:pPr>
            <a:r>
              <a:rPr lang="en-GB" dirty="0" smtClean="0"/>
              <a:t>Lipid </a:t>
            </a:r>
            <a:r>
              <a:rPr lang="en-GB" dirty="0" err="1" smtClean="0"/>
              <a:t>abdnormalities</a:t>
            </a:r>
            <a:r>
              <a:rPr lang="en-GB" dirty="0" smtClean="0"/>
              <a:t> </a:t>
            </a:r>
          </a:p>
          <a:p>
            <a:pPr lvl="3">
              <a:spcBef>
                <a:spcPts val="0"/>
              </a:spcBef>
            </a:pPr>
            <a:r>
              <a:rPr lang="en-GB" dirty="0" smtClean="0"/>
              <a:t>Increased VLDL</a:t>
            </a:r>
          </a:p>
          <a:p>
            <a:pPr lvl="3">
              <a:spcBef>
                <a:spcPts val="0"/>
              </a:spcBef>
            </a:pPr>
            <a:r>
              <a:rPr lang="en-GB" dirty="0" smtClean="0"/>
              <a:t>Reduced HDL</a:t>
            </a:r>
          </a:p>
          <a:p>
            <a:pPr lvl="3">
              <a:spcBef>
                <a:spcPts val="0"/>
              </a:spcBef>
            </a:pPr>
            <a:r>
              <a:rPr lang="en-GB" dirty="0" smtClean="0"/>
              <a:t>Reduced LDL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Parathyroid-History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Family history of urinary tract calculi</a:t>
            </a:r>
          </a:p>
          <a:p>
            <a:r>
              <a:rPr lang="en-GB" dirty="0" smtClean="0"/>
              <a:t>Muscle weakness and fatigue </a:t>
            </a:r>
          </a:p>
          <a:p>
            <a:r>
              <a:rPr lang="en-GB" dirty="0" smtClean="0"/>
              <a:t>Extravascular tissue calcification 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Differential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Hyperparathyroidism(1,3)</a:t>
            </a:r>
          </a:p>
          <a:p>
            <a:r>
              <a:rPr lang="en-US" dirty="0" smtClean="0"/>
              <a:t>Malignancy</a:t>
            </a:r>
          </a:p>
          <a:p>
            <a:pPr lvl="1"/>
            <a:r>
              <a:rPr lang="en-US" dirty="0" smtClean="0"/>
              <a:t>Hematologic</a:t>
            </a:r>
          </a:p>
          <a:p>
            <a:pPr lvl="1"/>
            <a:r>
              <a:rPr lang="en-US" dirty="0" err="1" smtClean="0"/>
              <a:t>PTHrP</a:t>
            </a:r>
            <a:r>
              <a:rPr lang="en-US" dirty="0" smtClean="0"/>
              <a:t> producer</a:t>
            </a:r>
          </a:p>
          <a:p>
            <a:r>
              <a:rPr lang="en-US" dirty="0" err="1" smtClean="0"/>
              <a:t>Hyperthyroidsm</a:t>
            </a:r>
            <a:endParaRPr lang="en-US" dirty="0" smtClean="0"/>
          </a:p>
          <a:p>
            <a:r>
              <a:rPr lang="en-US" dirty="0" smtClean="0"/>
              <a:t>Multiple myeloma</a:t>
            </a:r>
          </a:p>
          <a:p>
            <a:r>
              <a:rPr lang="en-US" dirty="0" smtClean="0"/>
              <a:t>Sarcoidosis</a:t>
            </a:r>
          </a:p>
          <a:p>
            <a:r>
              <a:rPr lang="en-US" dirty="0" smtClean="0"/>
              <a:t>Milk-</a:t>
            </a:r>
            <a:r>
              <a:rPr lang="en-US" dirty="0" err="1" smtClean="0"/>
              <a:t>alkili</a:t>
            </a:r>
            <a:r>
              <a:rPr lang="en-US" dirty="0" smtClean="0"/>
              <a:t> syndrome</a:t>
            </a:r>
          </a:p>
          <a:p>
            <a:r>
              <a:rPr lang="en-US" dirty="0" err="1" smtClean="0"/>
              <a:t>Vit</a:t>
            </a:r>
            <a:r>
              <a:rPr lang="en-US" dirty="0" smtClean="0"/>
              <a:t> D or A intoxication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Paget’s disease</a:t>
            </a:r>
          </a:p>
          <a:p>
            <a:r>
              <a:rPr lang="en-US" dirty="0" smtClean="0"/>
              <a:t>Immobilization</a:t>
            </a:r>
          </a:p>
          <a:p>
            <a:r>
              <a:rPr lang="en-US" dirty="0" err="1" smtClean="0"/>
              <a:t>Thiazide</a:t>
            </a:r>
            <a:r>
              <a:rPr lang="en-US" dirty="0" smtClean="0"/>
              <a:t> diuretics</a:t>
            </a:r>
          </a:p>
          <a:p>
            <a:r>
              <a:rPr lang="en-US" dirty="0" err="1" smtClean="0"/>
              <a:t>Addisonian</a:t>
            </a:r>
            <a:r>
              <a:rPr lang="en-US" dirty="0" smtClean="0"/>
              <a:t> Crisis</a:t>
            </a:r>
          </a:p>
          <a:p>
            <a:r>
              <a:rPr lang="en-US" dirty="0" smtClean="0"/>
              <a:t>Familial </a:t>
            </a:r>
            <a:r>
              <a:rPr lang="en-US" dirty="0" err="1" smtClean="0"/>
              <a:t>hypocalcuric</a:t>
            </a:r>
            <a:r>
              <a:rPr lang="en-US" dirty="0" smtClean="0"/>
              <a:t> </a:t>
            </a:r>
            <a:r>
              <a:rPr lang="en-US" dirty="0" err="1" smtClean="0"/>
              <a:t>hypocalcemia</a:t>
            </a:r>
            <a:endParaRPr lang="en-US" dirty="0" smtClean="0"/>
          </a:p>
          <a:p>
            <a:r>
              <a:rPr lang="en-US" dirty="0" smtClean="0"/>
              <a:t>Neonatal severe hyperparathyroidism.</a:t>
            </a:r>
          </a:p>
          <a:p>
            <a:r>
              <a:rPr lang="en-GB" dirty="0" err="1" smtClean="0"/>
              <a:t>Phaechromocytoma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Presentation of familial hyperthyroidism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MEN- 1</a:t>
            </a:r>
          </a:p>
          <a:p>
            <a:pPr lvl="3"/>
            <a:r>
              <a:rPr lang="en-GB" dirty="0" smtClean="0"/>
              <a:t>Hyperparathyroidism </a:t>
            </a:r>
          </a:p>
          <a:p>
            <a:pPr lvl="3"/>
            <a:r>
              <a:rPr lang="en-GB" dirty="0" smtClean="0"/>
              <a:t>Pituitary adenoma</a:t>
            </a:r>
          </a:p>
          <a:p>
            <a:pPr lvl="3"/>
            <a:r>
              <a:rPr lang="en-GB" dirty="0" smtClean="0"/>
              <a:t>Pancreatico-duodenal </a:t>
            </a:r>
          </a:p>
          <a:p>
            <a:r>
              <a:rPr lang="en-GB" dirty="0" smtClean="0"/>
              <a:t>MEN-2A and 2B</a:t>
            </a:r>
          </a:p>
          <a:p>
            <a:r>
              <a:rPr lang="en-GB" dirty="0" smtClean="0"/>
              <a:t>Familial isolated hyperparathyroidism </a:t>
            </a:r>
          </a:p>
          <a:p>
            <a:r>
              <a:rPr lang="en-GB" dirty="0" smtClean="0"/>
              <a:t>Curative treatment for primary  hyperparathyroidism is surgery 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Parathyroid –investigation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 off PTH levels to diagnose primary versus other causes.</a:t>
            </a:r>
          </a:p>
          <a:p>
            <a:r>
              <a:rPr lang="en-US" dirty="0" smtClean="0"/>
              <a:t>24 hour urine calcium measurement and chloride to phosphate ratio (&gt;33)</a:t>
            </a:r>
          </a:p>
          <a:p>
            <a:r>
              <a:rPr lang="en-US" dirty="0" smtClean="0"/>
              <a:t>X-rays are diagnostic for Paget’s disease</a:t>
            </a:r>
          </a:p>
          <a:p>
            <a:r>
              <a:rPr lang="en-US" dirty="0" smtClean="0"/>
              <a:t>ECG– will classically show shortened QT and prolonged PR interval. Check rate for </a:t>
            </a:r>
            <a:r>
              <a:rPr lang="en-US" dirty="0" err="1" smtClean="0"/>
              <a:t>bradycardia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Definition </a:t>
            </a:r>
          </a:p>
          <a:p>
            <a:r>
              <a:rPr lang="en-GB" dirty="0" smtClean="0"/>
              <a:t>Range of endocrine organs </a:t>
            </a:r>
          </a:p>
          <a:p>
            <a:r>
              <a:rPr lang="en-GB" dirty="0" smtClean="0"/>
              <a:t>Which are surgical </a:t>
            </a:r>
          </a:p>
          <a:p>
            <a:r>
              <a:rPr lang="en-GB" dirty="0" smtClean="0"/>
              <a:t>Important history and physical examination </a:t>
            </a:r>
          </a:p>
          <a:p>
            <a:r>
              <a:rPr lang="en-GB" dirty="0" smtClean="0"/>
              <a:t>General investigations 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Adrenals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Remember anatomy and physiology- blood supply and zones-</a:t>
            </a:r>
          </a:p>
          <a:p>
            <a:r>
              <a:rPr lang="en-GB" dirty="0" err="1" smtClean="0"/>
              <a:t>Glomerulosa</a:t>
            </a:r>
            <a:r>
              <a:rPr lang="en-GB" dirty="0" smtClean="0"/>
              <a:t>,</a:t>
            </a:r>
          </a:p>
          <a:p>
            <a:r>
              <a:rPr lang="en-GB" dirty="0" smtClean="0"/>
              <a:t> Fasciculata, </a:t>
            </a:r>
          </a:p>
          <a:p>
            <a:r>
              <a:rPr lang="en-GB" dirty="0" err="1" smtClean="0"/>
              <a:t>Reticularis</a:t>
            </a:r>
            <a:r>
              <a:rPr lang="en-GB" dirty="0" smtClean="0"/>
              <a:t> ,</a:t>
            </a:r>
          </a:p>
          <a:p>
            <a:r>
              <a:rPr lang="en-GB" dirty="0" smtClean="0"/>
              <a:t> Medulla.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Glomerulosa</a:t>
            </a:r>
            <a:r>
              <a:rPr lang="en-GB" dirty="0" smtClean="0"/>
              <a:t>-PHA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Frontal headaches</a:t>
            </a:r>
          </a:p>
          <a:p>
            <a:r>
              <a:rPr lang="en-GB" dirty="0" smtClean="0"/>
              <a:t>Muscle weakness</a:t>
            </a:r>
          </a:p>
          <a:p>
            <a:r>
              <a:rPr lang="en-GB" dirty="0" smtClean="0"/>
              <a:t>Tiredness </a:t>
            </a:r>
          </a:p>
          <a:p>
            <a:r>
              <a:rPr lang="en-GB" dirty="0" err="1" smtClean="0"/>
              <a:t>Polyuria</a:t>
            </a:r>
            <a:r>
              <a:rPr lang="en-GB" dirty="0" smtClean="0"/>
              <a:t> </a:t>
            </a:r>
          </a:p>
          <a:p>
            <a:r>
              <a:rPr lang="en-GB" dirty="0" smtClean="0"/>
              <a:t>Periodic paralysis </a:t>
            </a:r>
          </a:p>
          <a:p>
            <a:r>
              <a:rPr lang="en-GB" dirty="0" smtClean="0"/>
              <a:t>Hypertension 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Hypokalemia </a:t>
            </a:r>
          </a:p>
          <a:p>
            <a:r>
              <a:rPr lang="en-GB" dirty="0" smtClean="0"/>
              <a:t>Elevated urinary potassium </a:t>
            </a:r>
          </a:p>
          <a:p>
            <a:r>
              <a:rPr lang="en-GB" dirty="0" smtClean="0"/>
              <a:t>Elevated plasma aldosterone </a:t>
            </a:r>
          </a:p>
          <a:p>
            <a:r>
              <a:rPr lang="en-GB" dirty="0" smtClean="0"/>
              <a:t>CT scan </a:t>
            </a:r>
          </a:p>
          <a:p>
            <a:r>
              <a:rPr lang="en-GB" dirty="0" smtClean="0"/>
              <a:t>MRI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Cushing’s syndrome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&gt;50%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&lt;50%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Weight gain, central obesity </a:t>
            </a:r>
          </a:p>
          <a:p>
            <a:r>
              <a:rPr lang="en-GB" dirty="0" smtClean="0"/>
              <a:t>Facial plethora</a:t>
            </a:r>
          </a:p>
          <a:p>
            <a:r>
              <a:rPr lang="en-GB" dirty="0" smtClean="0"/>
              <a:t>Abdominal striae</a:t>
            </a:r>
          </a:p>
          <a:p>
            <a:r>
              <a:rPr lang="en-GB" dirty="0" smtClean="0"/>
              <a:t>Hypertension </a:t>
            </a:r>
          </a:p>
          <a:p>
            <a:r>
              <a:rPr lang="en-GB" dirty="0" smtClean="0"/>
              <a:t>Muscle weakness</a:t>
            </a:r>
          </a:p>
          <a:p>
            <a:r>
              <a:rPr lang="en-GB" dirty="0" smtClean="0"/>
              <a:t>Menstrual irregularity </a:t>
            </a:r>
          </a:p>
          <a:p>
            <a:r>
              <a:rPr lang="en-GB" dirty="0" smtClean="0"/>
              <a:t>Hirsutism </a:t>
            </a:r>
          </a:p>
          <a:p>
            <a:r>
              <a:rPr lang="en-GB" dirty="0" smtClean="0"/>
              <a:t>Depression </a:t>
            </a:r>
          </a:p>
          <a:p>
            <a:r>
              <a:rPr lang="en-GB" dirty="0" smtClean="0"/>
              <a:t>Tiredness </a:t>
            </a:r>
          </a:p>
          <a:p>
            <a:r>
              <a:rPr lang="en-GB" dirty="0" smtClean="0"/>
              <a:t>Impotence </a:t>
            </a:r>
          </a:p>
          <a:p>
            <a:r>
              <a:rPr lang="en-GB" dirty="0" smtClean="0"/>
              <a:t>Glucose intolerance </a:t>
            </a:r>
          </a:p>
          <a:p>
            <a:r>
              <a:rPr lang="en-GB" dirty="0" smtClean="0"/>
              <a:t>Acne </a:t>
            </a:r>
          </a:p>
          <a:p>
            <a:r>
              <a:rPr lang="en-GB" dirty="0" smtClean="0"/>
              <a:t>Easy bruising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Back pain due fracture, osteoporosis</a:t>
            </a:r>
          </a:p>
          <a:p>
            <a:r>
              <a:rPr lang="en-GB" dirty="0" smtClean="0"/>
              <a:t>Thirst </a:t>
            </a:r>
          </a:p>
          <a:p>
            <a:r>
              <a:rPr lang="en-GB" dirty="0" smtClean="0"/>
              <a:t>Renal calculi</a:t>
            </a:r>
          </a:p>
          <a:p>
            <a:r>
              <a:rPr lang="en-GB" dirty="0" smtClean="0"/>
              <a:t>Headache </a:t>
            </a:r>
          </a:p>
          <a:p>
            <a:r>
              <a:rPr lang="en-GB" dirty="0" smtClean="0"/>
              <a:t>Increased pigmentation </a:t>
            </a:r>
          </a:p>
          <a:p>
            <a:r>
              <a:rPr lang="en-GB" dirty="0" smtClean="0"/>
              <a:t>Fungal infection 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DDX of Cushing’s Syndrome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Iatrogenic</a:t>
            </a:r>
          </a:p>
          <a:p>
            <a:pPr>
              <a:lnSpc>
                <a:spcPct val="90000"/>
              </a:lnSpc>
            </a:pPr>
            <a:r>
              <a:rPr lang="en-US"/>
              <a:t>Cushing disease (pitutary ACTH excess—70% of Cushing’s syndrome)</a:t>
            </a:r>
          </a:p>
          <a:p>
            <a:pPr>
              <a:lnSpc>
                <a:spcPct val="90000"/>
              </a:lnSpc>
            </a:pPr>
            <a:r>
              <a:rPr lang="en-US"/>
              <a:t>Ectopic ACTH production-15%</a:t>
            </a:r>
          </a:p>
          <a:p>
            <a:pPr>
              <a:lnSpc>
                <a:spcPct val="90000"/>
              </a:lnSpc>
            </a:pPr>
            <a:r>
              <a:rPr lang="en-US"/>
              <a:t>Adrenal adenoma or carcinoma- 15%</a:t>
            </a:r>
          </a:p>
          <a:p>
            <a:pPr>
              <a:lnSpc>
                <a:spcPct val="90000"/>
              </a:lnSpc>
            </a:pPr>
            <a:r>
              <a:rPr lang="en-US"/>
              <a:t>Micronodular pigmented hyperplasia</a:t>
            </a:r>
          </a:p>
          <a:p>
            <a:pPr>
              <a:lnSpc>
                <a:spcPct val="90000"/>
              </a:lnSpc>
            </a:pPr>
            <a:r>
              <a:rPr lang="en-US"/>
              <a:t>Macronodular pigmented hyperplasia</a:t>
            </a:r>
          </a:p>
          <a:p>
            <a:pPr>
              <a:lnSpc>
                <a:spcPct val="90000"/>
              </a:lnSpc>
            </a:pPr>
            <a:r>
              <a:rPr lang="en-US"/>
              <a:t>Steroid dependent adrenal hypeplasia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Investigation 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Step 1</a:t>
            </a:r>
          </a:p>
          <a:p>
            <a:pPr lvl="2"/>
            <a:r>
              <a:rPr lang="en-GB" dirty="0" smtClean="0"/>
              <a:t>Demonstrate loss of normal diurnal rhythm ( increased 24-hour urinary cortisol),elevated cortisol in am and midnight</a:t>
            </a:r>
          </a:p>
          <a:p>
            <a:r>
              <a:rPr lang="en-GB" dirty="0" smtClean="0"/>
              <a:t>Step 2</a:t>
            </a:r>
          </a:p>
          <a:p>
            <a:pPr lvl="2"/>
            <a:r>
              <a:rPr lang="en-GB" dirty="0" smtClean="0"/>
              <a:t>Loss of feedback regulation of cortisol by ACTH- overnight low-dose dexamethasone fails to suppress cortisol </a:t>
            </a:r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Step 3</a:t>
            </a:r>
          </a:p>
          <a:p>
            <a:pPr lvl="2"/>
            <a:r>
              <a:rPr lang="en-GB" dirty="0" smtClean="0"/>
              <a:t>Plasma ACTH level –low suggest adrenal disease, do CT.</a:t>
            </a:r>
          </a:p>
          <a:p>
            <a:pPr lvl="2"/>
            <a:endParaRPr lang="en-GB" dirty="0"/>
          </a:p>
          <a:p>
            <a:r>
              <a:rPr lang="en-GB" dirty="0" smtClean="0"/>
              <a:t>Step 4</a:t>
            </a:r>
          </a:p>
          <a:p>
            <a:pPr lvl="2"/>
            <a:r>
              <a:rPr lang="en-GB" dirty="0" smtClean="0"/>
              <a:t>If ACTH is normal or elevated, it could be pituitary  or ectopic </a:t>
            </a:r>
          </a:p>
          <a:p>
            <a:pPr lvl="2"/>
            <a:r>
              <a:rPr lang="en-GB" dirty="0" smtClean="0"/>
              <a:t>Perform high dose dexamethasone suppression test, MRI of pituitary, CT chest or abdomen, inferior </a:t>
            </a:r>
            <a:r>
              <a:rPr lang="en-GB" dirty="0" err="1" smtClean="0"/>
              <a:t>petrosal</a:t>
            </a:r>
            <a:r>
              <a:rPr lang="en-GB" dirty="0" smtClean="0"/>
              <a:t> sinus sampling </a:t>
            </a:r>
          </a:p>
          <a:p>
            <a:pPr lvl="3"/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Step 4</a:t>
            </a:r>
            <a:endParaRPr lang="en-US" sz="4800" dirty="0"/>
          </a:p>
        </p:txBody>
      </p:sp>
      <p:graphicFrame>
        <p:nvGraphicFramePr>
          <p:cNvPr id="87101" name="Group 61"/>
          <p:cNvGraphicFramePr>
            <a:graphicFrameLocks noGrp="1"/>
          </p:cNvGraphicFramePr>
          <p:nvPr>
            <p:ph type="tbl" idx="1"/>
          </p:nvPr>
        </p:nvGraphicFramePr>
        <p:xfrm>
          <a:off x="457200" y="1723136"/>
          <a:ext cx="8229600" cy="4450689"/>
        </p:xfrm>
        <a:graphic>
          <a:graphicData uri="http://schemas.openxmlformats.org/drawingml/2006/table">
            <a:tbl>
              <a:tblPr/>
              <a:tblGrid>
                <a:gridCol w="1828800"/>
                <a:gridCol w="2286000"/>
                <a:gridCol w="2057400"/>
                <a:gridCol w="2057400"/>
              </a:tblGrid>
              <a:tr h="1291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Type of Cushing’s syndrome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Plasma ACTH Level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ACTH after high dose Dexamethasone Test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CRH stimulation test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6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Pituitary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Normal to increased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Highly increased cortisol compared to normal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54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Adrenal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Low or undetactable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6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Ectopic ACTH producing tumor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Increased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87088" name="AutoShape 48"/>
          <p:cNvSpPr>
            <a:spLocks noChangeArrowheads="1"/>
          </p:cNvSpPr>
          <p:nvPr/>
        </p:nvSpPr>
        <p:spPr bwMode="auto">
          <a:xfrm>
            <a:off x="5029200" y="4343400"/>
            <a:ext cx="1214438" cy="485775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87089" name="AutoShape 49"/>
          <p:cNvSpPr>
            <a:spLocks noChangeArrowheads="1"/>
          </p:cNvSpPr>
          <p:nvPr/>
        </p:nvSpPr>
        <p:spPr bwMode="auto">
          <a:xfrm>
            <a:off x="5105400" y="5562600"/>
            <a:ext cx="1214438" cy="485775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87090" name="AutoShape 50"/>
          <p:cNvSpPr>
            <a:spLocks noChangeArrowheads="1"/>
          </p:cNvSpPr>
          <p:nvPr/>
        </p:nvSpPr>
        <p:spPr bwMode="auto">
          <a:xfrm>
            <a:off x="5410200" y="3124200"/>
            <a:ext cx="485775" cy="747713"/>
          </a:xfrm>
          <a:prstGeom prst="downArrow">
            <a:avLst>
              <a:gd name="adj1" fmla="val 50000"/>
              <a:gd name="adj2" fmla="val 3848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87091" name="AutoShape 51"/>
          <p:cNvSpPr>
            <a:spLocks noChangeArrowheads="1"/>
          </p:cNvSpPr>
          <p:nvPr/>
        </p:nvSpPr>
        <p:spPr bwMode="auto">
          <a:xfrm rot="10800000">
            <a:off x="7543800" y="3505200"/>
            <a:ext cx="485775" cy="44291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87092" name="AutoShape 52"/>
          <p:cNvSpPr>
            <a:spLocks noChangeArrowheads="1"/>
          </p:cNvSpPr>
          <p:nvPr/>
        </p:nvSpPr>
        <p:spPr bwMode="auto">
          <a:xfrm>
            <a:off x="7086600" y="4343400"/>
            <a:ext cx="1214438" cy="485775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87093" name="AutoShape 53"/>
          <p:cNvSpPr>
            <a:spLocks noChangeArrowheads="1"/>
          </p:cNvSpPr>
          <p:nvPr/>
        </p:nvSpPr>
        <p:spPr bwMode="auto">
          <a:xfrm>
            <a:off x="7010400" y="5562600"/>
            <a:ext cx="1214438" cy="485775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CT and MRI of head can image pituitary tumors</a:t>
            </a:r>
          </a:p>
          <a:p>
            <a:r>
              <a:rPr lang="en-US" sz="2800" dirty="0" smtClean="0"/>
              <a:t>Ectopic </a:t>
            </a:r>
            <a:r>
              <a:rPr lang="en-US" sz="2800" dirty="0" err="1" smtClean="0"/>
              <a:t>Cushings</a:t>
            </a:r>
            <a:r>
              <a:rPr lang="en-US" sz="2800" dirty="0" smtClean="0"/>
              <a:t> syndrome represents approximately 15% of the cases and is more common in men</a:t>
            </a:r>
          </a:p>
          <a:p>
            <a:pPr lvl="1"/>
            <a:r>
              <a:rPr lang="en-US" sz="2400" dirty="0" smtClean="0"/>
              <a:t>Most commonly oat cell ca of lung (thus chest film can be diagnostic), but can also occur with bronchial </a:t>
            </a:r>
            <a:r>
              <a:rPr lang="en-US" sz="2400" dirty="0" err="1" smtClean="0"/>
              <a:t>carcinoids</a:t>
            </a:r>
            <a:r>
              <a:rPr lang="en-US" sz="2400" dirty="0" smtClean="0"/>
              <a:t>, </a:t>
            </a:r>
            <a:r>
              <a:rPr lang="en-US" sz="2400" dirty="0" err="1" smtClean="0"/>
              <a:t>thymomas</a:t>
            </a:r>
            <a:r>
              <a:rPr lang="en-US" sz="2400" dirty="0" smtClean="0"/>
              <a:t>, and tumors of the pancreas.</a:t>
            </a:r>
          </a:p>
          <a:p>
            <a:r>
              <a:rPr lang="en-US" sz="2800" dirty="0" smtClean="0"/>
              <a:t>CT of adrenals is a good first imaging study of the adrenals.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Medulla-</a:t>
            </a:r>
            <a:r>
              <a:rPr lang="en-US" sz="4000" dirty="0" err="1" smtClean="0"/>
              <a:t>Phaechromocytoma</a:t>
            </a:r>
            <a:endParaRPr lang="en-US" sz="40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Overview</a:t>
            </a:r>
          </a:p>
          <a:p>
            <a:pPr lvl="1"/>
            <a:r>
              <a:rPr lang="en-US" sz="2400" dirty="0" smtClean="0"/>
              <a:t>Functionally </a:t>
            </a:r>
            <a:r>
              <a:rPr lang="en-US" sz="2400" dirty="0"/>
              <a:t>active tumors- producing epinephrine and </a:t>
            </a:r>
            <a:r>
              <a:rPr lang="en-US" sz="2400" dirty="0" err="1"/>
              <a:t>norepinephrine</a:t>
            </a:r>
            <a:endParaRPr lang="en-US" sz="2400" dirty="0"/>
          </a:p>
          <a:p>
            <a:pPr lvl="1"/>
            <a:r>
              <a:rPr lang="en-US" sz="2400" dirty="0"/>
              <a:t>90% are benign, 10% are malignant</a:t>
            </a:r>
          </a:p>
          <a:p>
            <a:pPr lvl="2"/>
            <a:r>
              <a:rPr lang="en-US" sz="2000" dirty="0"/>
              <a:t>10% Rule</a:t>
            </a:r>
          </a:p>
          <a:p>
            <a:pPr lvl="3"/>
            <a:r>
              <a:rPr lang="en-US" sz="1800" dirty="0"/>
              <a:t>Malignant, bilateral, extra-adrenal, multiple, familial, children.</a:t>
            </a:r>
          </a:p>
          <a:p>
            <a:pPr lvl="1"/>
            <a:r>
              <a:rPr lang="en-US" sz="2400" dirty="0"/>
              <a:t>90% are found in the adrenal medulla</a:t>
            </a:r>
          </a:p>
          <a:p>
            <a:pPr lvl="1"/>
            <a:r>
              <a:rPr lang="en-US" sz="2400" dirty="0"/>
              <a:t>Of extra-adrenal, most are found in the organs of </a:t>
            </a:r>
            <a:r>
              <a:rPr lang="en-US" sz="2400" dirty="0" err="1"/>
              <a:t>Zuckerkandl</a:t>
            </a:r>
            <a:r>
              <a:rPr lang="en-US" sz="2400" dirty="0"/>
              <a:t>, extra-adrenal </a:t>
            </a:r>
            <a:r>
              <a:rPr lang="en-US" sz="2400" dirty="0" err="1"/>
              <a:t>paraganglia</a:t>
            </a:r>
            <a:r>
              <a:rPr lang="en-US" sz="2400" dirty="0"/>
              <a:t>, urinary bladder, and </a:t>
            </a:r>
            <a:r>
              <a:rPr lang="en-US" sz="2400" dirty="0" err="1"/>
              <a:t>mediastinum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Glands that produce hormones</a:t>
            </a:r>
          </a:p>
          <a:p>
            <a:r>
              <a:rPr lang="en-GB" dirty="0" smtClean="0"/>
              <a:t>The glands are controlled by </a:t>
            </a:r>
          </a:p>
          <a:p>
            <a:pPr lvl="2"/>
            <a:r>
              <a:rPr lang="en-GB" dirty="0" smtClean="0"/>
              <a:t> Nervous system, </a:t>
            </a:r>
          </a:p>
          <a:p>
            <a:pPr lvl="2"/>
            <a:r>
              <a:rPr lang="en-GB" dirty="0" smtClean="0"/>
              <a:t> Chemical receptors in the blood </a:t>
            </a:r>
          </a:p>
          <a:p>
            <a:pPr lvl="2"/>
            <a:r>
              <a:rPr lang="en-GB" dirty="0" smtClean="0"/>
              <a:t> Hormones produced by other glands. </a:t>
            </a:r>
          </a:p>
          <a:p>
            <a:r>
              <a:rPr lang="en-GB" dirty="0" smtClean="0"/>
              <a:t>By regulating the functions of organs in the body, they help to maintain the body’s homeostasis.</a:t>
            </a:r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Signs and symptoms of pheo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Hypertension</a:t>
            </a:r>
          </a:p>
          <a:p>
            <a:pPr lvl="1"/>
            <a:r>
              <a:rPr lang="en-US" dirty="0"/>
              <a:t>50% sustained</a:t>
            </a:r>
          </a:p>
          <a:p>
            <a:pPr lvl="2"/>
            <a:r>
              <a:rPr lang="en-US" dirty="0"/>
              <a:t>Can have paroxysms of more severe hypertension superimposed.</a:t>
            </a:r>
          </a:p>
          <a:p>
            <a:pPr lvl="1"/>
            <a:r>
              <a:rPr lang="en-US" dirty="0"/>
              <a:t>50% intermittent</a:t>
            </a:r>
          </a:p>
          <a:p>
            <a:r>
              <a:rPr lang="en-US" dirty="0"/>
              <a:t>Sweating, </a:t>
            </a:r>
            <a:r>
              <a:rPr lang="en-US" dirty="0" smtClean="0"/>
              <a:t>headaches</a:t>
            </a:r>
            <a:r>
              <a:rPr lang="en-US" dirty="0"/>
              <a:t>, palpitations, tremor, nervousness, weight loss, fatigue, abdominal or chest pains, </a:t>
            </a:r>
            <a:r>
              <a:rPr lang="en-US" dirty="0" err="1" smtClean="0"/>
              <a:t>polydypsia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polyuria</a:t>
            </a:r>
            <a:r>
              <a:rPr lang="en-US" dirty="0"/>
              <a:t>, convulsions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Workup of pheochromocytoma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Urinary </a:t>
            </a:r>
            <a:r>
              <a:rPr lang="en-US" dirty="0" err="1"/>
              <a:t>metanephrines</a:t>
            </a:r>
            <a:r>
              <a:rPr lang="en-US" dirty="0"/>
              <a:t> and VMA are elevated in 90% to 95% of cases.</a:t>
            </a:r>
          </a:p>
          <a:p>
            <a:r>
              <a:rPr lang="en-US" dirty="0"/>
              <a:t>Fractionated urinary and plasma catecholamine levels can increase the accuracy of the </a:t>
            </a:r>
            <a:r>
              <a:rPr lang="en-US" dirty="0" err="1"/>
              <a:t>dx</a:t>
            </a:r>
            <a:r>
              <a:rPr lang="en-US" dirty="0"/>
              <a:t> to nearly 100%</a:t>
            </a:r>
          </a:p>
          <a:p>
            <a:r>
              <a:rPr lang="en-US" dirty="0"/>
              <a:t>CT and MRI (accurate in 95%)</a:t>
            </a:r>
          </a:p>
          <a:p>
            <a:r>
              <a:rPr lang="en-US" dirty="0"/>
              <a:t>Scintigraphy and vena cava sampling for that extra hard to find lesion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Preparation for surgery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Adrenergic blockade</a:t>
            </a:r>
          </a:p>
          <a:p>
            <a:pPr lvl="1">
              <a:lnSpc>
                <a:spcPct val="90000"/>
              </a:lnSpc>
            </a:pPr>
            <a:r>
              <a:rPr lang="en-US"/>
              <a:t>Preop control of htn</a:t>
            </a:r>
          </a:p>
          <a:p>
            <a:pPr lvl="1">
              <a:lnSpc>
                <a:spcPct val="90000"/>
              </a:lnSpc>
            </a:pPr>
            <a:r>
              <a:rPr lang="en-US"/>
              <a:t>Reduces risks of dramatic pressure swings</a:t>
            </a:r>
          </a:p>
          <a:p>
            <a:pPr lvl="1">
              <a:lnSpc>
                <a:spcPct val="90000"/>
              </a:lnSpc>
            </a:pPr>
            <a:r>
              <a:rPr lang="en-US"/>
              <a:t>Provides vasodilation, allowing restoration of normal blood volume</a:t>
            </a:r>
          </a:p>
          <a:p>
            <a:pPr>
              <a:lnSpc>
                <a:spcPct val="90000"/>
              </a:lnSpc>
            </a:pPr>
            <a:r>
              <a:rPr lang="en-US"/>
              <a:t>Alpha blockade with Phenoxybnzamine 2 weeks prior to surgery. (40mg/day)</a:t>
            </a:r>
          </a:p>
          <a:p>
            <a:pPr>
              <a:lnSpc>
                <a:spcPct val="90000"/>
              </a:lnSpc>
            </a:pPr>
            <a:r>
              <a:rPr lang="en-US"/>
              <a:t>Beta blockade with propranolol 3 days prior to surgery (40mg/day)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Operation of pheo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Arterial and Central venous monitoring</a:t>
            </a:r>
          </a:p>
          <a:p>
            <a:r>
              <a:rPr lang="en-US"/>
              <a:t>Transabdomial approach.</a:t>
            </a:r>
          </a:p>
          <a:p>
            <a:r>
              <a:rPr lang="en-US"/>
              <a:t>Total adrenalectomy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Incidental adrenal mass </a:t>
            </a:r>
            <a:endParaRPr lang="en-US" sz="5400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Adrenal </a:t>
            </a:r>
            <a:r>
              <a:rPr lang="en-US" dirty="0" err="1"/>
              <a:t>incidentalomas</a:t>
            </a:r>
            <a:r>
              <a:rPr lang="en-US" dirty="0"/>
              <a:t> &lt;5cm do not require resection.</a:t>
            </a:r>
          </a:p>
          <a:p>
            <a:r>
              <a:rPr lang="en-US" dirty="0"/>
              <a:t>Negative predictive value for primary adrenal carcinoma in adrenal masses &lt;6cm as measured on CT scans ranges from 96% to 99%.</a:t>
            </a:r>
          </a:p>
          <a:p>
            <a:r>
              <a:rPr lang="en-US" dirty="0"/>
              <a:t>Additional tests are not </a:t>
            </a:r>
            <a:r>
              <a:rPr lang="en-US" dirty="0" err="1"/>
              <a:t>necssary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Adrenal insufficiency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400" dirty="0" smtClean="0"/>
              <a:t>Causes of postoperative primary adrenal insufficiency include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Autoimmune disease, TB, fungal disease, malignancy, AIDS, and drug suppression. </a:t>
            </a:r>
            <a:r>
              <a:rPr lang="en-US" sz="2400" dirty="0" err="1" smtClean="0"/>
              <a:t>Hemmorhage</a:t>
            </a:r>
            <a:r>
              <a:rPr lang="en-US" sz="2400" dirty="0" smtClean="0"/>
              <a:t> is a common cause in the ICU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Secondary causes (decreased ACTH) include: </a:t>
            </a:r>
          </a:p>
          <a:p>
            <a:pPr lvl="1">
              <a:lnSpc>
                <a:spcPct val="80000"/>
              </a:lnSpc>
            </a:pPr>
            <a:r>
              <a:rPr lang="en-US" sz="2400" dirty="0" err="1" smtClean="0"/>
              <a:t>suppresion</a:t>
            </a:r>
            <a:r>
              <a:rPr lang="en-US" sz="2400" dirty="0" smtClean="0"/>
              <a:t> by </a:t>
            </a:r>
            <a:r>
              <a:rPr lang="en-US" sz="2400" dirty="0" err="1" smtClean="0"/>
              <a:t>glucocorticoid</a:t>
            </a:r>
            <a:r>
              <a:rPr lang="en-US" sz="2400" dirty="0" smtClean="0"/>
              <a:t> therapy, ACTH secreting tumors, pituitary operation, irradiation, head trauma.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Clinical findings– anorexia, malaise, hypoglycemia, hypotension: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Low CO and high SVRI or High CO and low SVRI</a:t>
            </a:r>
          </a:p>
          <a:p>
            <a:pPr>
              <a:lnSpc>
                <a:spcPct val="80000"/>
              </a:lnSpc>
            </a:pPr>
            <a:r>
              <a:rPr lang="en-US" sz="2400" dirty="0" err="1" smtClean="0"/>
              <a:t>Dx</a:t>
            </a:r>
            <a:r>
              <a:rPr lang="en-US" sz="2400" dirty="0" smtClean="0"/>
              <a:t> is by measuring free cortisol and </a:t>
            </a:r>
            <a:r>
              <a:rPr lang="en-US" sz="2400" dirty="0" err="1" smtClean="0"/>
              <a:t>cosyntropin</a:t>
            </a:r>
            <a:r>
              <a:rPr lang="en-US" sz="2400" dirty="0" smtClean="0"/>
              <a:t> </a:t>
            </a:r>
            <a:r>
              <a:rPr lang="en-US" sz="2400" dirty="0" err="1" smtClean="0"/>
              <a:t>stim.test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err="1" smtClean="0"/>
              <a:t>Tx</a:t>
            </a:r>
            <a:r>
              <a:rPr lang="en-US" sz="2400" dirty="0" smtClean="0"/>
              <a:t> is with fluids and </a:t>
            </a:r>
            <a:r>
              <a:rPr lang="en-US" sz="2400" dirty="0" err="1" smtClean="0"/>
              <a:t>steriods</a:t>
            </a:r>
            <a:r>
              <a:rPr lang="en-US" sz="2400" dirty="0" smtClean="0"/>
              <a:t> (</a:t>
            </a:r>
            <a:r>
              <a:rPr lang="en-US" sz="2400" dirty="0" err="1" smtClean="0"/>
              <a:t>dexamethasone</a:t>
            </a:r>
            <a:r>
              <a:rPr lang="en-US" sz="2400" dirty="0" smtClean="0"/>
              <a:t> followed by hydrocortisone)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CAH-Congenital adrenal hyperplasia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Several enzyme deficiency, 21-hydroxylase deficiency account for 95%</a:t>
            </a:r>
          </a:p>
          <a:p>
            <a:r>
              <a:rPr lang="en-GB" dirty="0" smtClean="0"/>
              <a:t>Increased in androgenic cortisol  leads to virilisation , glucocorticoid and mineralocorticoid deficiency </a:t>
            </a:r>
          </a:p>
          <a:p>
            <a:pPr lvl="2"/>
            <a:r>
              <a:rPr lang="en-GB" dirty="0" smtClean="0"/>
              <a:t>Ambiguous genitalia at birth  or delayed form at puberty </a:t>
            </a:r>
          </a:p>
          <a:p>
            <a:pPr lvl="2"/>
            <a:r>
              <a:rPr lang="en-GB" dirty="0" smtClean="0"/>
              <a:t>Hypertension  and premature epiphyseal plate closure</a:t>
            </a:r>
          </a:p>
          <a:p>
            <a:pPr lvl="2"/>
            <a:r>
              <a:rPr lang="en-GB" dirty="0" smtClean="0"/>
              <a:t>Adrenal glands enlarged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MEN Type I (Wermer’s syndrome)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Hyperparathyroidism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90% of patients, mostly hyperplasia of multiple glands.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Pituitary tumors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65%--Usually </a:t>
            </a:r>
            <a:r>
              <a:rPr lang="en-US" sz="2400" dirty="0" err="1"/>
              <a:t>chromophobe</a:t>
            </a:r>
            <a:r>
              <a:rPr lang="en-US" sz="2400" dirty="0"/>
              <a:t> adenomas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Producing </a:t>
            </a:r>
            <a:r>
              <a:rPr lang="en-US" sz="2000" dirty="0" err="1"/>
              <a:t>acromegaly</a:t>
            </a:r>
            <a:r>
              <a:rPr lang="en-US" sz="2000" dirty="0"/>
              <a:t>, </a:t>
            </a:r>
            <a:r>
              <a:rPr lang="en-US" sz="2000" dirty="0" err="1"/>
              <a:t>galactorrhea</a:t>
            </a:r>
            <a:r>
              <a:rPr lang="en-US" sz="2000" dirty="0"/>
              <a:t>, </a:t>
            </a:r>
            <a:r>
              <a:rPr lang="en-US" sz="2000" dirty="0" smtClean="0"/>
              <a:t>amenorrhea</a:t>
            </a:r>
            <a:r>
              <a:rPr lang="en-US" sz="2000" dirty="0"/>
              <a:t>, or Cushing’s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Pancreatic tumors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80% of cases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Non-beta islet cell tumors causing the </a:t>
            </a:r>
            <a:r>
              <a:rPr lang="en-US" sz="2000" dirty="0" err="1"/>
              <a:t>Zollinger</a:t>
            </a:r>
            <a:r>
              <a:rPr lang="en-US" sz="2000" dirty="0"/>
              <a:t>-Ellison Syndrome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MEN IIA (Sipple’s syndrome)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Hyperparathyroidism</a:t>
            </a:r>
            <a:endParaRPr lang="en-US" dirty="0"/>
          </a:p>
          <a:p>
            <a:pPr lvl="1"/>
            <a:r>
              <a:rPr lang="en-US" dirty="0"/>
              <a:t>60% of patients (shares this in common with MEN I)</a:t>
            </a:r>
          </a:p>
          <a:p>
            <a:r>
              <a:rPr lang="en-US" dirty="0"/>
              <a:t>Medullary </a:t>
            </a:r>
            <a:r>
              <a:rPr lang="en-US" dirty="0" smtClean="0"/>
              <a:t>thyroid </a:t>
            </a:r>
            <a:r>
              <a:rPr lang="en-US" dirty="0"/>
              <a:t>carcinoma</a:t>
            </a:r>
          </a:p>
          <a:p>
            <a:pPr lvl="1"/>
            <a:r>
              <a:rPr lang="en-US" dirty="0"/>
              <a:t>Occurs in ALL PATIENTS</a:t>
            </a:r>
          </a:p>
          <a:p>
            <a:r>
              <a:rPr lang="en-US" dirty="0" smtClean="0"/>
              <a:t>Pheochromocytoma</a:t>
            </a:r>
            <a:endParaRPr lang="en-US" dirty="0"/>
          </a:p>
          <a:p>
            <a:pPr lvl="1"/>
            <a:r>
              <a:rPr lang="en-US" dirty="0"/>
              <a:t>Occur in 40%, are usually bilateral, occasionally are malignant.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MEN IIB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Medullary thyroid carcinoma (like II A)</a:t>
            </a:r>
          </a:p>
          <a:p>
            <a:r>
              <a:rPr lang="en-US" sz="2800"/>
              <a:t>Pheochromocytoma (like IIA)</a:t>
            </a:r>
          </a:p>
          <a:p>
            <a:r>
              <a:rPr lang="en-US" sz="2800"/>
              <a:t>No hyperparathyroidism</a:t>
            </a:r>
          </a:p>
          <a:p>
            <a:r>
              <a:rPr lang="en-US" sz="2800"/>
              <a:t>Addition of mucosal neuromas on tongue, eyelids, lips, pharynx.</a:t>
            </a:r>
          </a:p>
          <a:p>
            <a:r>
              <a:rPr lang="en-US" sz="2800"/>
              <a:t>Presents at a much earlier age</a:t>
            </a:r>
          </a:p>
          <a:p>
            <a:r>
              <a:rPr lang="en-US" sz="2800"/>
              <a:t>Marfanoid habitus, kyphosis, pectus excavatum</a:t>
            </a:r>
          </a:p>
          <a:p>
            <a:r>
              <a:rPr lang="en-US" sz="2800"/>
              <a:t>Hirshprung’s disease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Range of endocrine glands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b="1" dirty="0" smtClean="0"/>
              <a:t>Central nervous system ( Neurosurgery)</a:t>
            </a:r>
          </a:p>
          <a:p>
            <a:pPr lvl="2"/>
            <a:r>
              <a:rPr lang="en-GB" b="1" dirty="0" smtClean="0"/>
              <a:t>Hypothalamus</a:t>
            </a:r>
          </a:p>
          <a:p>
            <a:pPr lvl="2"/>
            <a:r>
              <a:rPr lang="en-GB" b="1" dirty="0" smtClean="0"/>
              <a:t>Pineal glands</a:t>
            </a:r>
          </a:p>
          <a:p>
            <a:pPr lvl="2"/>
            <a:r>
              <a:rPr lang="en-GB" b="1" dirty="0" smtClean="0"/>
              <a:t>Pituitary gland</a:t>
            </a:r>
          </a:p>
          <a:p>
            <a:r>
              <a:rPr lang="en-GB" b="1" dirty="0" smtClean="0"/>
              <a:t>Neck </a:t>
            </a:r>
          </a:p>
          <a:p>
            <a:pPr lvl="2"/>
            <a:r>
              <a:rPr lang="en-GB" b="1" dirty="0" smtClean="0">
                <a:solidFill>
                  <a:schemeClr val="tx2"/>
                </a:solidFill>
              </a:rPr>
              <a:t>Thyroid </a:t>
            </a:r>
          </a:p>
          <a:p>
            <a:pPr lvl="2"/>
            <a:r>
              <a:rPr lang="en-GB" b="1" dirty="0" smtClean="0">
                <a:solidFill>
                  <a:schemeClr val="tx2"/>
                </a:solidFill>
              </a:rPr>
              <a:t>Parathyroid </a:t>
            </a:r>
          </a:p>
          <a:p>
            <a:r>
              <a:rPr lang="en-GB" b="1" dirty="0" smtClean="0"/>
              <a:t>Chest </a:t>
            </a:r>
          </a:p>
          <a:p>
            <a:pPr lvl="2"/>
            <a:r>
              <a:rPr lang="en-GB" b="1" dirty="0" smtClean="0"/>
              <a:t>Thymus gland </a:t>
            </a:r>
          </a:p>
          <a:p>
            <a:r>
              <a:rPr lang="en-GB" b="1" dirty="0" smtClean="0"/>
              <a:t>Abdomen</a:t>
            </a:r>
          </a:p>
          <a:p>
            <a:pPr lvl="2"/>
            <a:r>
              <a:rPr lang="en-GB" b="1" dirty="0" smtClean="0">
                <a:solidFill>
                  <a:schemeClr val="tx2"/>
                </a:solidFill>
              </a:rPr>
              <a:t>Suprarenal Glands </a:t>
            </a:r>
          </a:p>
          <a:p>
            <a:pPr lvl="2"/>
            <a:r>
              <a:rPr lang="en-GB" b="1" dirty="0" smtClean="0"/>
              <a:t>Pancrease </a:t>
            </a:r>
          </a:p>
          <a:p>
            <a:r>
              <a:rPr lang="en-GB" b="1" dirty="0" smtClean="0"/>
              <a:t>Reproductive system </a:t>
            </a:r>
          </a:p>
          <a:p>
            <a:pPr lvl="2"/>
            <a:r>
              <a:rPr lang="en-GB" b="1" dirty="0" smtClean="0"/>
              <a:t>Ovaries </a:t>
            </a:r>
          </a:p>
          <a:p>
            <a:pPr lvl="2"/>
            <a:r>
              <a:rPr lang="en-GB" b="1" dirty="0" smtClean="0"/>
              <a:t>Uterus </a:t>
            </a:r>
          </a:p>
          <a:p>
            <a:pPr lvl="2"/>
            <a:r>
              <a:rPr lang="en-GB" b="1" dirty="0" smtClean="0"/>
              <a:t>Testes </a:t>
            </a:r>
          </a:p>
          <a:p>
            <a:pPr lvl="3"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Definition </a:t>
            </a:r>
          </a:p>
          <a:p>
            <a:r>
              <a:rPr lang="en-GB" dirty="0" smtClean="0"/>
              <a:t>Range of endocrine organs </a:t>
            </a:r>
          </a:p>
          <a:p>
            <a:r>
              <a:rPr lang="en-GB" dirty="0" smtClean="0"/>
              <a:t>Which are surgical </a:t>
            </a:r>
          </a:p>
          <a:p>
            <a:r>
              <a:rPr lang="en-GB" dirty="0" smtClean="0"/>
              <a:t>Important history and physical examination </a:t>
            </a:r>
          </a:p>
          <a:p>
            <a:r>
              <a:rPr lang="en-GB" dirty="0" smtClean="0"/>
              <a:t>General investigations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surgical endocrinology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Thyroid </a:t>
            </a:r>
          </a:p>
          <a:p>
            <a:r>
              <a:rPr lang="en-GB" dirty="0" smtClean="0"/>
              <a:t>Parathyroid </a:t>
            </a:r>
          </a:p>
          <a:p>
            <a:r>
              <a:rPr lang="en-GB" dirty="0" smtClean="0"/>
              <a:t>Adrenal </a:t>
            </a:r>
          </a:p>
          <a:p>
            <a:r>
              <a:rPr lang="en-GB" dirty="0" smtClean="0"/>
              <a:t>MENs syndrome 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Thyroid-History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4400" dirty="0" smtClean="0"/>
              <a:t>Age, genders, epidemiology , diet </a:t>
            </a:r>
          </a:p>
          <a:p>
            <a:pPr>
              <a:lnSpc>
                <a:spcPct val="90000"/>
              </a:lnSpc>
            </a:pPr>
            <a:r>
              <a:rPr lang="en-US" sz="4400" dirty="0" smtClean="0"/>
              <a:t>Onset and progression  of  mass</a:t>
            </a:r>
            <a:endParaRPr lang="en-US" sz="4400" dirty="0" smtClean="0"/>
          </a:p>
          <a:p>
            <a:pPr>
              <a:lnSpc>
                <a:spcPct val="90000"/>
              </a:lnSpc>
            </a:pPr>
            <a:r>
              <a:rPr lang="en-US" sz="4400" dirty="0" smtClean="0"/>
              <a:t>How long has nodule been present?</a:t>
            </a:r>
          </a:p>
          <a:p>
            <a:pPr>
              <a:lnSpc>
                <a:spcPct val="90000"/>
              </a:lnSpc>
            </a:pPr>
            <a:r>
              <a:rPr lang="en-US" sz="4400" dirty="0" smtClean="0"/>
              <a:t> Any associated pain, hoarseness, dysphagia, dyspnea, or haemoptysis?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Thyroid –History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3600" dirty="0" smtClean="0"/>
              <a:t>Palpitations, sweating, intolerance to heat, irritability, insomnia, nervousness, weigh loss, fatigue</a:t>
            </a:r>
          </a:p>
          <a:p>
            <a:pPr>
              <a:lnSpc>
                <a:spcPct val="90000"/>
              </a:lnSpc>
            </a:pPr>
            <a:r>
              <a:rPr lang="en-US" sz="3600" dirty="0" smtClean="0"/>
              <a:t>History  of irradiation to the head or neck?</a:t>
            </a:r>
          </a:p>
          <a:p>
            <a:pPr>
              <a:lnSpc>
                <a:spcPct val="90000"/>
              </a:lnSpc>
            </a:pPr>
            <a:r>
              <a:rPr lang="en-US" sz="3600" dirty="0" smtClean="0"/>
              <a:t>Family history of MEN syndrome 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Thyroid –Examination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Carefully palpate the thyroid and regional lymph nodes</a:t>
            </a:r>
          </a:p>
          <a:p>
            <a:r>
              <a:rPr lang="en-US" dirty="0" smtClean="0"/>
              <a:t>Nodule should  be carefully examined to assess size, consistency, extension and fixation. Single or multiple?</a:t>
            </a:r>
          </a:p>
          <a:p>
            <a:r>
              <a:rPr lang="en-US" dirty="0" smtClean="0"/>
              <a:t>Is there cervical lymphadenopathy?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Thyroid-Examination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there a rapid pulse, tremor, exopthalmos?</a:t>
            </a:r>
          </a:p>
          <a:p>
            <a:r>
              <a:rPr lang="en-US" dirty="0" smtClean="0"/>
              <a:t>Direct laryngoscopy is important in preoperative evaluation to assess for vocal cord paralysis</a:t>
            </a:r>
          </a:p>
          <a:p>
            <a:r>
              <a:rPr lang="en-US" dirty="0" smtClean="0"/>
              <a:t>Bruit over the gland, tremors, arrhythmias, edema of eyelids, pre-</a:t>
            </a:r>
            <a:r>
              <a:rPr lang="en-US" dirty="0" err="1" smtClean="0"/>
              <a:t>tibial</a:t>
            </a:r>
            <a:r>
              <a:rPr lang="en-US" dirty="0" smtClean="0"/>
              <a:t> edema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129</TotalTime>
  <Words>1394</Words>
  <Application>Microsoft Office PowerPoint</Application>
  <PresentationFormat>On-screen Show (4:3)</PresentationFormat>
  <Paragraphs>318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Solstice</vt:lpstr>
      <vt:lpstr>Introduction to endocrine Surgery </vt:lpstr>
      <vt:lpstr>Objective </vt:lpstr>
      <vt:lpstr>Definition </vt:lpstr>
      <vt:lpstr>Range of endocrine glands </vt:lpstr>
      <vt:lpstr>Main surgical endocrinology </vt:lpstr>
      <vt:lpstr>Thyroid-History  </vt:lpstr>
      <vt:lpstr>Thyroid –History </vt:lpstr>
      <vt:lpstr>Thyroid –Examination </vt:lpstr>
      <vt:lpstr>Thyroid-Examination </vt:lpstr>
      <vt:lpstr>Investigations </vt:lpstr>
      <vt:lpstr>Differentials</vt:lpstr>
      <vt:lpstr>Parathyroid </vt:lpstr>
      <vt:lpstr>Parathyroid-History</vt:lpstr>
      <vt:lpstr>Parathyroid-History</vt:lpstr>
      <vt:lpstr>Parathyroid-History</vt:lpstr>
      <vt:lpstr>Parathyroid-History</vt:lpstr>
      <vt:lpstr>Differential</vt:lpstr>
      <vt:lpstr>Presentation of familial hyperthyroidism </vt:lpstr>
      <vt:lpstr>Parathyroid –investigation </vt:lpstr>
      <vt:lpstr>Adrenals </vt:lpstr>
      <vt:lpstr>Glomerulosa-PHA</vt:lpstr>
      <vt:lpstr>Investigation </vt:lpstr>
      <vt:lpstr>Cushing’s syndrome </vt:lpstr>
      <vt:lpstr>DDX of Cushing’s Syndrome</vt:lpstr>
      <vt:lpstr>Investigation s</vt:lpstr>
      <vt:lpstr>Investigations </vt:lpstr>
      <vt:lpstr>Step 4</vt:lpstr>
      <vt:lpstr>Step 4</vt:lpstr>
      <vt:lpstr>Medulla-Phaechromocytoma</vt:lpstr>
      <vt:lpstr>Signs and symptoms of pheo</vt:lpstr>
      <vt:lpstr>Workup of pheochromocytoma</vt:lpstr>
      <vt:lpstr>Preparation for surgery</vt:lpstr>
      <vt:lpstr>Operation of pheo</vt:lpstr>
      <vt:lpstr>Incidental adrenal mass </vt:lpstr>
      <vt:lpstr>Adrenal insufficiency </vt:lpstr>
      <vt:lpstr>CAH-Congenital adrenal hyperplasia</vt:lpstr>
      <vt:lpstr>MEN Type I (Wermer’s syndrome)</vt:lpstr>
      <vt:lpstr>MEN IIA (Sipple’s syndrome)</vt:lpstr>
      <vt:lpstr>MEN IIB </vt:lpstr>
      <vt:lpstr>Summary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endocrine Surgery</dc:title>
  <dc:creator>CQ 58</dc:creator>
  <cp:lastModifiedBy>CQ 58</cp:lastModifiedBy>
  <cp:revision>14</cp:revision>
  <dcterms:created xsi:type="dcterms:W3CDTF">2015-01-20T18:33:49Z</dcterms:created>
  <dcterms:modified xsi:type="dcterms:W3CDTF">2015-01-20T20:43:26Z</dcterms:modified>
</cp:coreProperties>
</file>