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5" r:id="rId2"/>
    <p:sldId id="276" r:id="rId3"/>
    <p:sldId id="308" r:id="rId4"/>
    <p:sldId id="310" r:id="rId5"/>
    <p:sldId id="272" r:id="rId6"/>
    <p:sldId id="273" r:id="rId7"/>
    <p:sldId id="257" r:id="rId8"/>
    <p:sldId id="258" r:id="rId9"/>
    <p:sldId id="311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78" r:id="rId23"/>
    <p:sldId id="313" r:id="rId24"/>
    <p:sldId id="281" r:id="rId25"/>
    <p:sldId id="282" r:id="rId26"/>
    <p:sldId id="283" r:id="rId27"/>
    <p:sldId id="284" r:id="rId28"/>
    <p:sldId id="285" r:id="rId29"/>
    <p:sldId id="279" r:id="rId30"/>
    <p:sldId id="286" r:id="rId31"/>
    <p:sldId id="287" r:id="rId32"/>
    <p:sldId id="288" r:id="rId33"/>
    <p:sldId id="294" r:id="rId34"/>
    <p:sldId id="297" r:id="rId35"/>
    <p:sldId id="289" r:id="rId36"/>
    <p:sldId id="290" r:id="rId37"/>
    <p:sldId id="300" r:id="rId38"/>
    <p:sldId id="299" r:id="rId39"/>
    <p:sldId id="302" r:id="rId40"/>
    <p:sldId id="292" r:id="rId41"/>
    <p:sldId id="303" r:id="rId42"/>
    <p:sldId id="305" r:id="rId43"/>
    <p:sldId id="307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27E8-BE95-4370-AA4E-FE89000316AD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08EC-6F4A-467D-8BEA-41FA338D8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C76D4-2FD9-4B54-852C-4C43F39EE9B5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/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4" y="4353024"/>
            <a:ext cx="4770437" cy="3478679"/>
          </a:xfrm>
          <a:noFill/>
          <a:ln/>
        </p:spPr>
        <p:txBody>
          <a:bodyPr wrap="none" anchor="ctr"/>
          <a:lstStyle/>
          <a:p>
            <a:endParaRPr lang="es-ES_tradnl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Arterial blood flow to the liver is via the Celiac Artery which extends from the anterior surface of the aorta and splits into 3 branches.</a:t>
            </a:r>
          </a:p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747B3-AF2B-4D44-8265-39AF4287CF88}" type="slidenum">
              <a:rPr lang="en-US" altLang="en-US" smtClean="0">
                <a:latin typeface="Calibri" pitchFamily="34" charset="0"/>
              </a:rPr>
              <a:pPr/>
              <a:t>38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CA8E3-C505-4840-AB20-42174FC0E112}" type="slidenum">
              <a:rPr lang="en-US" altLang="en-US" smtClean="0">
                <a:latin typeface="Arial" charset="0"/>
              </a:rPr>
              <a:pPr/>
              <a:t>39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CF58A-8A2F-49B3-87AB-3E84A71D9342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6A77D-7A95-40BA-9B59-8063989936C8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11D95-E73A-480D-A999-2896A85E47AC}" type="slidenum">
              <a:rPr lang="en-US" altLang="en-US" smtClean="0">
                <a:latin typeface="Arial" charset="0"/>
              </a:rPr>
              <a:pPr/>
              <a:t>43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447-0C8A-40FD-96D7-3753FDA3F524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9247-A679-43D8-AB57-441F002B5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Introduction to </a:t>
            </a:r>
            <a:r>
              <a:rPr lang="en-US" sz="4900" b="1" dirty="0" err="1" smtClean="0"/>
              <a:t>hepatobiliary</a:t>
            </a:r>
            <a:r>
              <a:rPr lang="en-US" sz="4900" b="1" dirty="0" smtClean="0"/>
              <a:t>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</a:t>
            </a:r>
            <a:r>
              <a:rPr lang="en-US" b="1" dirty="0" err="1" smtClean="0"/>
              <a:t>J.W.Githaiga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Thematic head General Surgery-UON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62436"/>
            <a:ext cx="8077200" cy="53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763000" cy="56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29981"/>
            <a:ext cx="7391400" cy="54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799" y="457200"/>
            <a:ext cx="8347295" cy="63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1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2" y="0"/>
            <a:ext cx="9139838" cy="686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3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Hepatobiliary</a:t>
            </a:r>
            <a:r>
              <a:rPr lang="en-US" dirty="0" smtClean="0"/>
              <a:t>/pancreatic system</a:t>
            </a:r>
            <a:endParaRPr lang="en-US" dirty="0"/>
          </a:p>
        </p:txBody>
      </p:sp>
      <p:pic>
        <p:nvPicPr>
          <p:cNvPr id="18434" name="Picture 2" descr="C:\Users\DR Githiga\Pictures\hepatic-physiology-liver-function-test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FBC.</a:t>
            </a:r>
          </a:p>
          <a:p>
            <a:endParaRPr lang="en-US" b="1" dirty="0" smtClean="0"/>
          </a:p>
          <a:p>
            <a:r>
              <a:rPr lang="en-US" b="1" dirty="0" smtClean="0"/>
              <a:t>LFT</a:t>
            </a:r>
          </a:p>
          <a:p>
            <a:endParaRPr lang="en-US" b="1" dirty="0" smtClean="0"/>
          </a:p>
          <a:p>
            <a:r>
              <a:rPr lang="en-US" b="1" dirty="0" err="1" smtClean="0"/>
              <a:t>Tumour</a:t>
            </a:r>
            <a:r>
              <a:rPr lang="en-US" b="1" dirty="0" smtClean="0"/>
              <a:t> </a:t>
            </a:r>
            <a:r>
              <a:rPr lang="en-US" b="1" dirty="0" err="1" smtClean="0"/>
              <a:t>markers;alpha</a:t>
            </a:r>
            <a:r>
              <a:rPr lang="en-US" b="1" dirty="0" smtClean="0"/>
              <a:t> fetOprotein,CA19-9, CEA.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R Githiga\Pictures\hepatic-physiology-liver-function-tests-8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727568" cy="655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Function Tests</a:t>
            </a:r>
            <a:endParaRPr lang="en-US" dirty="0"/>
          </a:p>
        </p:txBody>
      </p:sp>
      <p:pic>
        <p:nvPicPr>
          <p:cNvPr id="20482" name="Picture 2" descr="C:\Users\DR Githiga\Pictures\hepatic-physiology-liver-function-tests-8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1447800"/>
            <a:ext cx="8524580" cy="556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C:\Users\DR Githiga\Pictures\hepatic-physiology-liver-function-tests-8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762000"/>
            <a:ext cx="8016792" cy="601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R Githiga\Pictures\hepatic-physiology-liver-function-tests-8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457200"/>
            <a:ext cx="8651368" cy="649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DR Githiga\Pictures\hepatic-physiology-liver-function-tests-8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525491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DR Githiga\Pictures\hepatic-physiology-liver-function-tests-8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DR Githiga\Pictures\hepatic-physiology-liver-function-tests-8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Abdominal X-Ray.</a:t>
            </a:r>
          </a:p>
          <a:p>
            <a:r>
              <a:rPr lang="en-US" dirty="0" smtClean="0"/>
              <a:t>Abdominal US.</a:t>
            </a:r>
          </a:p>
          <a:p>
            <a:r>
              <a:rPr lang="en-US" dirty="0" smtClean="0"/>
              <a:t>CT Scan.</a:t>
            </a:r>
          </a:p>
          <a:p>
            <a:r>
              <a:rPr lang="en-US" dirty="0" smtClean="0"/>
              <a:t>MRI/MRCP.</a:t>
            </a:r>
          </a:p>
          <a:p>
            <a:r>
              <a:rPr lang="en-US" dirty="0" smtClean="0"/>
              <a:t>ERCP.</a:t>
            </a:r>
          </a:p>
          <a:p>
            <a:r>
              <a:rPr lang="en-US" dirty="0" smtClean="0"/>
              <a:t>HIDA Scan.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Review relevant surgical anatomy.</a:t>
            </a:r>
          </a:p>
          <a:p>
            <a:r>
              <a:rPr lang="en-US" b="1" dirty="0" smtClean="0"/>
              <a:t>Review physiology of the </a:t>
            </a:r>
            <a:r>
              <a:rPr lang="en-US" b="1" dirty="0" err="1" smtClean="0"/>
              <a:t>hepaticobiliary</a:t>
            </a:r>
            <a:r>
              <a:rPr lang="en-US" b="1" dirty="0" smtClean="0"/>
              <a:t>/pancreatic systems.</a:t>
            </a:r>
          </a:p>
          <a:p>
            <a:r>
              <a:rPr lang="en-US" b="1" dirty="0" smtClean="0"/>
              <a:t>Outline the pathology of the </a:t>
            </a:r>
            <a:r>
              <a:rPr lang="en-US" b="1" dirty="0" err="1" smtClean="0"/>
              <a:t>hepaticobiliary</a:t>
            </a:r>
            <a:r>
              <a:rPr lang="en-US" b="1" dirty="0" smtClean="0"/>
              <a:t>/pancreatic systems.</a:t>
            </a:r>
          </a:p>
          <a:p>
            <a:r>
              <a:rPr lang="en-US" b="1" dirty="0" smtClean="0"/>
              <a:t>Understand the presentation of diseases of the </a:t>
            </a:r>
            <a:r>
              <a:rPr lang="en-US" b="1" dirty="0" err="1" smtClean="0"/>
              <a:t>hepaticobiliary</a:t>
            </a:r>
            <a:r>
              <a:rPr lang="en-US" b="1" dirty="0" smtClean="0"/>
              <a:t>/pancreatic systems.</a:t>
            </a:r>
          </a:p>
          <a:p>
            <a:r>
              <a:rPr lang="en-US" b="1" dirty="0" smtClean="0"/>
              <a:t>Overview of investigations.</a:t>
            </a:r>
          </a:p>
          <a:p>
            <a:r>
              <a:rPr lang="en-US" b="1" dirty="0" err="1" smtClean="0"/>
              <a:t>Mangement</a:t>
            </a:r>
            <a:r>
              <a:rPr lang="en-US" b="1" dirty="0" smtClean="0"/>
              <a:t>   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DR Githiga\Pictures\gallbladder-extrahepatic-biliary-tree-10-728 xray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DR Githiga\Pictures\gallbladder-extrahepatic-biliary-tree-11-728 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DR Githiga\Pictures\Gallstones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DR Githiga\Pictures\MRCP M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:\Documents and Settings\palemam\Desktop\Picture1.jpg"/>
          <p:cNvPicPr>
            <a:picLocks noChangeAspect="1" noChangeArrowheads="1"/>
          </p:cNvPicPr>
          <p:nvPr/>
        </p:nvPicPr>
        <p:blipFill>
          <a:blip r:embed="rId4"/>
          <a:srcRect t="11026"/>
          <a:stretch>
            <a:fillRect/>
          </a:stretch>
        </p:blipFill>
        <p:spPr bwMode="auto">
          <a:xfrm>
            <a:off x="5181600" y="1828800"/>
            <a:ext cx="32861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800600" y="304800"/>
            <a:ext cx="411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</a:rPr>
              <a:t>         </a:t>
            </a:r>
            <a:r>
              <a:rPr lang="en-US" altLang="en-US" sz="2400" b="1" dirty="0"/>
              <a:t>PORTAL VEIN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/>
              <a:t>Coronal and Axial images</a:t>
            </a:r>
          </a:p>
        </p:txBody>
      </p:sp>
      <p:pic>
        <p:nvPicPr>
          <p:cNvPr id="7172" name="Picture 10" descr="portal v"/>
          <p:cNvPicPr>
            <a:picLocks noChangeAspect="1" noChangeArrowheads="1"/>
          </p:cNvPicPr>
          <p:nvPr/>
        </p:nvPicPr>
        <p:blipFill>
          <a:blip r:embed="rId5"/>
          <a:srcRect l="17029" t="29617" r="13805" b="36168"/>
          <a:stretch>
            <a:fillRect/>
          </a:stretch>
        </p:blipFill>
        <p:spPr bwMode="auto">
          <a:xfrm>
            <a:off x="5181600" y="4038600"/>
            <a:ext cx="323215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12" descr="portalvei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762000"/>
            <a:ext cx="4367213" cy="5081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2362200" y="1600200"/>
            <a:ext cx="312420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04800" y="76200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FFFF00"/>
                </a:solidFill>
              </a:rPr>
              <a:t>CT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7543800" y="33528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FFFF00"/>
                </a:solidFill>
              </a:rPr>
              <a:t>US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5486400" y="1600200"/>
            <a:ext cx="9144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7"/>
          <p:cNvSpPr>
            <a:spLocks noChangeShapeType="1"/>
          </p:cNvSpPr>
          <p:nvPr/>
        </p:nvSpPr>
        <p:spPr bwMode="auto">
          <a:xfrm>
            <a:off x="5486400" y="1600200"/>
            <a:ext cx="1143000" cy="3505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DR Githiga\Pictures\ERCP_Roentg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DR Githiga\Pictures\ERC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6553200"/>
            <a:ext cx="42672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altLang="en-US" sz="1100" b="1"/>
              <a:t>Silva, A. C. et al. Radiographics 2004;24:677-687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83058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</a:pPr>
            <a:r>
              <a:rPr lang="en-GB" altLang="en-US" sz="2800" b="1" dirty="0"/>
              <a:t>  </a:t>
            </a:r>
            <a:r>
              <a:rPr lang="en-GB" altLang="en-US" sz="3600" b="1" dirty="0"/>
              <a:t>NORMAL BILIARY ANATOMY</a:t>
            </a:r>
          </a:p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8938" algn="l"/>
                <a:tab pos="2073275" algn="l"/>
                <a:tab pos="2487613" algn="l"/>
                <a:tab pos="2901950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  <a:tab pos="8535988" algn="l"/>
              </a:tabLst>
            </a:pPr>
            <a:r>
              <a:rPr lang="en-GB" altLang="en-US" sz="3600" b="1" dirty="0"/>
              <a:t>MR CHOLANGIOGRAM (MRCP)</a:t>
            </a:r>
          </a:p>
        </p:txBody>
      </p:sp>
      <p:pic>
        <p:nvPicPr>
          <p:cNvPr id="15364" name="Picture 5" descr="C:\Documents and Settings\palemam\Desktop\Picture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416083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09800"/>
            <a:ext cx="4394200" cy="304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ea typeface="ＭＳ Ｐゴシック" pitchFamily="34" charset="-128"/>
              </a:rPr>
              <a:t> HEPATIC ARTERIAL FLOW</a:t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3200" b="1" dirty="0" smtClean="0">
                <a:ea typeface="ＭＳ Ｐゴシック" pitchFamily="34" charset="-128"/>
              </a:rPr>
              <a:t/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2400" b="1" dirty="0" smtClean="0">
                <a:ea typeface="ＭＳ Ｐゴシック" pitchFamily="34" charset="-128"/>
              </a:rPr>
              <a:t>LATERAL AORTOGRAM SHOWS ORIGIN OF CELIAC ARTERY  AND THE  SUPERIOR MESENTERIC ARTERY</a:t>
            </a:r>
          </a:p>
        </p:txBody>
      </p:sp>
      <p:pic>
        <p:nvPicPr>
          <p:cNvPr id="13315" name="Picture 2" descr="D:\gi abd\anatomy\angio\XA VISCERAL ARTERIOGRAM_741976\179165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072" t="4521" r="15280"/>
          <a:stretch>
            <a:fillRect/>
          </a:stretch>
        </p:blipFill>
        <p:spPr>
          <a:xfrm>
            <a:off x="1143000" y="2435225"/>
            <a:ext cx="2922588" cy="3736975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286000" y="2438400"/>
            <a:ext cx="925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CELIAC</a:t>
            </a:r>
            <a:endParaRPr lang="en-US" altLang="en-US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200" y="2743200"/>
            <a:ext cx="152400" cy="3810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5"/>
          <p:cNvSpPr txBox="1">
            <a:spLocks noChangeArrowheads="1"/>
          </p:cNvSpPr>
          <p:nvPr/>
        </p:nvSpPr>
        <p:spPr bwMode="auto">
          <a:xfrm>
            <a:off x="3276600" y="37338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SMA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590800" y="3505200"/>
            <a:ext cx="609600" cy="26035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5105400" y="3124200"/>
            <a:ext cx="32472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 dirty="0"/>
              <a:t>The Celiac Artery splits into</a:t>
            </a:r>
          </a:p>
          <a:p>
            <a:r>
              <a:rPr lang="en-US" altLang="en-US" sz="2000" b="1" dirty="0"/>
              <a:t>3 branches: Supplies</a:t>
            </a:r>
          </a:p>
          <a:p>
            <a:r>
              <a:rPr lang="en-US" altLang="en-US" sz="2000" b="1" dirty="0"/>
              <a:t>Diaphragmatic organs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   1- Common Hepatic Artery.</a:t>
            </a:r>
          </a:p>
          <a:p>
            <a:r>
              <a:rPr lang="en-US" altLang="en-US" sz="2000" b="1" dirty="0"/>
              <a:t>   2- </a:t>
            </a:r>
            <a:r>
              <a:rPr lang="en-US" altLang="en-US" sz="2000" b="1" dirty="0" err="1"/>
              <a:t>Splenic</a:t>
            </a:r>
            <a:r>
              <a:rPr lang="en-US" altLang="en-US" sz="2000" b="1" dirty="0"/>
              <a:t> Artery.</a:t>
            </a:r>
          </a:p>
          <a:p>
            <a:r>
              <a:rPr lang="en-US" altLang="en-US" sz="2000" b="1" dirty="0"/>
              <a:t>   3- Lt. Gastric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85800" y="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dirty="0"/>
              <a:t>OPERATIVE CHOLANGIOGRAM</a:t>
            </a:r>
          </a:p>
        </p:txBody>
      </p:sp>
      <p:sp>
        <p:nvSpPr>
          <p:cNvPr id="17411" name="Text Box 22"/>
          <p:cNvSpPr txBox="1">
            <a:spLocks noChangeArrowheads="1"/>
          </p:cNvSpPr>
          <p:nvPr/>
        </p:nvSpPr>
        <p:spPr bwMode="auto">
          <a:xfrm>
            <a:off x="5486400" y="27432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HEPATO-BILIARY SCAN - HIDA</a:t>
            </a:r>
          </a:p>
        </p:txBody>
      </p:sp>
      <p:pic>
        <p:nvPicPr>
          <p:cNvPr id="17412" name="Picture 14" descr="C:\Documents and Settings\radiology\Desktop\PictureFIX.jpg"/>
          <p:cNvPicPr>
            <a:picLocks noChangeAspect="1" noChangeArrowheads="1"/>
          </p:cNvPicPr>
          <p:nvPr/>
        </p:nvPicPr>
        <p:blipFill>
          <a:blip r:embed="rId4"/>
          <a:srcRect l="1482" t="1241" r="679" b="29109"/>
          <a:stretch>
            <a:fillRect/>
          </a:stretch>
        </p:blipFill>
        <p:spPr bwMode="auto">
          <a:xfrm>
            <a:off x="381000" y="381000"/>
            <a:ext cx="3886200" cy="3306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10" descr="C:\Documents and Settings\palemam\Desktop\ALL IMAGES\ABDOMEN\NUC MED HAPITOBILA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76600"/>
            <a:ext cx="4438650" cy="3059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6138" cy="651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Pancreatic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Benign – pancreatitis, pancreatic </a:t>
            </a:r>
            <a:r>
              <a:rPr lang="en-US" b="1" dirty="0" err="1" smtClean="0"/>
              <a:t>cysts,pancreatic</a:t>
            </a:r>
            <a:r>
              <a:rPr lang="en-US" b="1" dirty="0" smtClean="0"/>
              <a:t> </a:t>
            </a:r>
            <a:r>
              <a:rPr lang="en-US" b="1" dirty="0" err="1" smtClean="0"/>
              <a:t>pseudocysts,adenomas,Neuroendocrine</a:t>
            </a:r>
            <a:r>
              <a:rPr lang="en-US" b="1" dirty="0" smtClean="0"/>
              <a:t> </a:t>
            </a:r>
            <a:r>
              <a:rPr lang="en-US" b="1" dirty="0" err="1" smtClean="0"/>
              <a:t>tumours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Malignant; </a:t>
            </a:r>
            <a:r>
              <a:rPr lang="en-US" b="1" dirty="0" err="1" smtClean="0"/>
              <a:t>cystadenocarcinoma,adenocarcinoma,periampullary</a:t>
            </a:r>
            <a:r>
              <a:rPr lang="en-US" b="1" dirty="0" smtClean="0"/>
              <a:t> </a:t>
            </a:r>
            <a:r>
              <a:rPr lang="en-US" b="1" dirty="0" err="1" smtClean="0"/>
              <a:t>tumours,Neuroendocrine</a:t>
            </a:r>
            <a:r>
              <a:rPr lang="en-US" b="1" dirty="0" smtClean="0"/>
              <a:t> </a:t>
            </a:r>
            <a:r>
              <a:rPr lang="en-US" b="1" dirty="0" err="1" smtClean="0"/>
              <a:t>tumours,lymphomas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ea typeface="ＭＳ Ｐゴシック" pitchFamily="34" charset="-128"/>
              </a:rPr>
              <a:t>PANCREATITIS</a:t>
            </a:r>
            <a:br>
              <a:rPr lang="en-US" altLang="en-US" sz="3600" b="1" dirty="0" smtClean="0">
                <a:ea typeface="ＭＳ Ｐゴシック" pitchFamily="34" charset="-128"/>
              </a:rPr>
            </a:br>
            <a:r>
              <a:rPr lang="en-US" altLang="en-US" sz="3600" b="1" dirty="0" smtClean="0">
                <a:ea typeface="ＭＳ Ｐゴシック" pitchFamily="34" charset="-128"/>
              </a:rPr>
              <a:t> elevated</a:t>
            </a:r>
            <a:br>
              <a:rPr lang="en-US" altLang="en-US" sz="3600" b="1" dirty="0" smtClean="0">
                <a:ea typeface="ＭＳ Ｐゴシック" pitchFamily="34" charset="-128"/>
              </a:rPr>
            </a:br>
            <a:r>
              <a:rPr lang="en-US" altLang="en-US" sz="3600" b="1" dirty="0" smtClean="0">
                <a:ea typeface="ＭＳ Ｐゴシック" pitchFamily="34" charset="-128"/>
              </a:rPr>
              <a:t>AMYLASE &amp; LIPASE</a:t>
            </a:r>
          </a:p>
        </p:txBody>
      </p:sp>
      <p:pic>
        <p:nvPicPr>
          <p:cNvPr id="39939" name="Picture 3" descr="pantitis ct"/>
          <p:cNvPicPr>
            <a:picLocks noChangeAspect="1" noChangeArrowheads="1"/>
          </p:cNvPicPr>
          <p:nvPr/>
        </p:nvPicPr>
        <p:blipFill>
          <a:blip r:embed="rId4"/>
          <a:srcRect l="10938" r="14063"/>
          <a:stretch>
            <a:fillRect/>
          </a:stretch>
        </p:blipFill>
        <p:spPr bwMode="auto">
          <a:xfrm>
            <a:off x="304800" y="1752600"/>
            <a:ext cx="36576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2438400" y="2667000"/>
            <a:ext cx="1524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>
            <a:off x="2971800" y="3505200"/>
            <a:ext cx="4572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9942" name="Picture 4" descr="panc us"/>
          <p:cNvPicPr>
            <a:picLocks noChangeAspect="1" noChangeArrowheads="1"/>
          </p:cNvPicPr>
          <p:nvPr/>
        </p:nvPicPr>
        <p:blipFill>
          <a:blip r:embed="rId5"/>
          <a:srcRect l="26926" t="9267" r="21501" b="11266"/>
          <a:stretch>
            <a:fillRect/>
          </a:stretch>
        </p:blipFill>
        <p:spPr bwMode="auto">
          <a:xfrm>
            <a:off x="4267200" y="1828800"/>
            <a:ext cx="4445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6705600" y="3048000"/>
            <a:ext cx="228600" cy="304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1905000" y="5410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</a:rPr>
              <a:t>   </a:t>
            </a:r>
            <a:r>
              <a:rPr lang="en-US" altLang="en-US" sz="2400" b="1" dirty="0" err="1"/>
              <a:t>Biliary</a:t>
            </a:r>
            <a:r>
              <a:rPr lang="en-US" altLang="en-US" sz="2400" b="1" dirty="0"/>
              <a:t> calculi-obstruction</a:t>
            </a:r>
          </a:p>
          <a:p>
            <a:r>
              <a:rPr lang="en-US" altLang="en-US" sz="2400" b="1" dirty="0"/>
              <a:t>   Alcohol- chemical toxicity</a:t>
            </a:r>
            <a:endParaRPr lang="en-US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ptitis"/>
          <p:cNvPicPr>
            <a:picLocks noChangeAspect="1" noChangeArrowheads="1"/>
          </p:cNvPicPr>
          <p:nvPr/>
        </p:nvPicPr>
        <p:blipFill>
          <a:blip r:embed="rId4"/>
          <a:srcRect t="10368" b="12616"/>
          <a:stretch>
            <a:fillRect/>
          </a:stretch>
        </p:blipFill>
        <p:spPr bwMode="auto">
          <a:xfrm>
            <a:off x="4800600" y="2057400"/>
            <a:ext cx="38830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4267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 err="1"/>
              <a:t>Pseudocyst</a:t>
            </a:r>
            <a:endParaRPr lang="en-US" altLang="en-US" sz="2400" b="1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/>
              <a:t>Pain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/>
              <a:t>Infection</a:t>
            </a:r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/>
              <a:t>Hemorrhage-       </a:t>
            </a:r>
            <a:r>
              <a:rPr lang="en-US" altLang="en-US" sz="2400" b="1" dirty="0" err="1"/>
              <a:t>pseudoaneurysm</a:t>
            </a:r>
            <a:endParaRPr lang="en-US" altLang="en-US" sz="2400" b="1" dirty="0"/>
          </a:p>
          <a:p>
            <a:pPr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400" b="1" dirty="0"/>
              <a:t>Pancreatic insufficiency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484188" y="433388"/>
            <a:ext cx="68030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 dirty="0"/>
              <a:t>COMPLICATIONS OF PANCREATITIS</a:t>
            </a:r>
          </a:p>
          <a:p>
            <a:endParaRPr lang="en-US" altLang="en-US" sz="2800" b="1" dirty="0">
              <a:solidFill>
                <a:srgbClr val="FFFF00"/>
              </a:solidFill>
            </a:endParaRP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7924800" y="2895600"/>
            <a:ext cx="4572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14400" y="6273800"/>
            <a:ext cx="716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FFFF00"/>
                </a:solidFill>
              </a:rPr>
              <a:t>Large retrogastric fluid collection is a pseudocyst related to pancreatic enzyme break down of tissue.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ea typeface="ＭＳ Ｐゴシック" pitchFamily="34" charset="-128"/>
              </a:rPr>
              <a:t>PANCREATIC CANCER</a:t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3200" b="1" dirty="0" smtClean="0">
                <a:ea typeface="ＭＳ Ｐゴシック" pitchFamily="34" charset="-128"/>
              </a:rPr>
              <a:t>OBSTRUCTIVE JAUNDICE</a:t>
            </a:r>
          </a:p>
        </p:txBody>
      </p:sp>
      <p:pic>
        <p:nvPicPr>
          <p:cNvPr id="58371" name="Picture 6" descr="panc 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47800"/>
            <a:ext cx="586105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2" name="Line 5"/>
          <p:cNvSpPr>
            <a:spLocks noChangeShapeType="1"/>
          </p:cNvSpPr>
          <p:nvPr/>
        </p:nvSpPr>
        <p:spPr bwMode="auto">
          <a:xfrm flipH="1">
            <a:off x="5867400" y="4419600"/>
            <a:ext cx="3810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Gallstones (</a:t>
            </a:r>
            <a:r>
              <a:rPr lang="en-US" dirty="0" err="1" smtClean="0"/>
              <a:t>Cholelithiasis</a:t>
            </a:r>
            <a:r>
              <a:rPr lang="en-US" dirty="0" smtClean="0"/>
              <a:t>)- symptomatic- </a:t>
            </a:r>
            <a:r>
              <a:rPr lang="en-US" dirty="0" err="1" smtClean="0"/>
              <a:t>cholecystectomy</a:t>
            </a:r>
            <a:r>
              <a:rPr lang="en-US" dirty="0" smtClean="0"/>
              <a:t>= open/laparoscopic.</a:t>
            </a:r>
          </a:p>
          <a:p>
            <a:r>
              <a:rPr lang="en-US" dirty="0" err="1" smtClean="0"/>
              <a:t>Choledocholithiasis</a:t>
            </a:r>
            <a:r>
              <a:rPr lang="en-US" dirty="0" smtClean="0"/>
              <a:t>- ERCP,CBD </a:t>
            </a:r>
            <a:r>
              <a:rPr lang="en-US" dirty="0" err="1" smtClean="0"/>
              <a:t>Exploration.Cholecystectomy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Malignant obstructive jaundice; Ca head of </a:t>
            </a:r>
            <a:r>
              <a:rPr lang="en-US" dirty="0" err="1" smtClean="0"/>
              <a:t>pancrease,Cholangiocarcinoma,HCC,Porta</a:t>
            </a:r>
            <a:r>
              <a:rPr lang="en-US" dirty="0" smtClean="0"/>
              <a:t> </a:t>
            </a:r>
            <a:r>
              <a:rPr lang="en-US" dirty="0" err="1" smtClean="0"/>
              <a:t>hepatis</a:t>
            </a:r>
            <a:r>
              <a:rPr lang="en-US" dirty="0" smtClean="0"/>
              <a:t> nodes( metastases ). </a:t>
            </a:r>
            <a:r>
              <a:rPr lang="en-US" dirty="0" err="1" smtClean="0"/>
              <a:t>Whipples</a:t>
            </a:r>
            <a:r>
              <a:rPr lang="en-US" dirty="0" smtClean="0"/>
              <a:t> procedure, </a:t>
            </a:r>
            <a:r>
              <a:rPr lang="en-US" dirty="0" err="1" smtClean="0"/>
              <a:t>segemental</a:t>
            </a:r>
            <a:r>
              <a:rPr lang="en-US" dirty="0" smtClean="0"/>
              <a:t> </a:t>
            </a:r>
            <a:r>
              <a:rPr lang="en-US" dirty="0" err="1" smtClean="0"/>
              <a:t>resection,Lobectomy,Transplantation</a:t>
            </a:r>
            <a:r>
              <a:rPr lang="en-US" dirty="0" smtClean="0"/>
              <a:t>. Palliation- bypass.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anatomy of the Liver</a:t>
            </a:r>
            <a:endParaRPr lang="en-US" dirty="0"/>
          </a:p>
        </p:txBody>
      </p:sp>
      <p:pic>
        <p:nvPicPr>
          <p:cNvPr id="16386" name="Picture 2" descr="C:\Users\DR Githiga\Pictures\hepatic-physiology-liver-function-test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8736"/>
            <a:ext cx="7391400" cy="5485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R Githiga\Pictures\hepatic-physiology-liver-function-test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45954"/>
            <a:ext cx="6631265" cy="4978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239000" cy="51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Abdominal pain.</a:t>
            </a:r>
          </a:p>
          <a:p>
            <a:r>
              <a:rPr lang="en-US" b="1" dirty="0" smtClean="0"/>
              <a:t>Jaundice.</a:t>
            </a:r>
          </a:p>
          <a:p>
            <a:r>
              <a:rPr lang="en-US" b="1" dirty="0" smtClean="0"/>
              <a:t>Weight loss</a:t>
            </a:r>
          </a:p>
          <a:p>
            <a:r>
              <a:rPr lang="en-US" b="1" dirty="0" smtClean="0"/>
              <a:t>Body </a:t>
            </a:r>
            <a:r>
              <a:rPr lang="en-US" b="1" dirty="0" err="1" smtClean="0"/>
              <a:t>itchness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Dark urine.</a:t>
            </a:r>
          </a:p>
          <a:p>
            <a:r>
              <a:rPr lang="en-US" b="1" dirty="0" smtClean="0"/>
              <a:t>Pale stools.</a:t>
            </a:r>
            <a:endParaRPr lang="en-US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295</Words>
  <Application>Microsoft Office PowerPoint</Application>
  <PresentationFormat>On-screen Show (4:3)</PresentationFormat>
  <Paragraphs>81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Introduction to hepatobiliary system </vt:lpstr>
      <vt:lpstr>Hepatobiliary/pancreatic system</vt:lpstr>
      <vt:lpstr>Objectives </vt:lpstr>
      <vt:lpstr>Slide 4</vt:lpstr>
      <vt:lpstr>Surgical anatomy of the Liver</vt:lpstr>
      <vt:lpstr>Slide 6</vt:lpstr>
      <vt:lpstr>Slide 7</vt:lpstr>
      <vt:lpstr>Slide 8</vt:lpstr>
      <vt:lpstr>Presentation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Investigations </vt:lpstr>
      <vt:lpstr>Slide 22</vt:lpstr>
      <vt:lpstr>Liver Function Tests</vt:lpstr>
      <vt:lpstr>Slide 24</vt:lpstr>
      <vt:lpstr>Slide 25</vt:lpstr>
      <vt:lpstr>Slide 26</vt:lpstr>
      <vt:lpstr>Slide 27</vt:lpstr>
      <vt:lpstr>Slide 28</vt:lpstr>
      <vt:lpstr>Imaging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HEPATIC ARTERIAL FLOW  LATERAL AORTOGRAM SHOWS ORIGIN OF CELIAC ARTERY  AND THE  SUPERIOR MESENTERIC ARTERY</vt:lpstr>
      <vt:lpstr>Slide 39</vt:lpstr>
      <vt:lpstr>Pancreatic Diseases</vt:lpstr>
      <vt:lpstr>PANCREATITIS  elevated AMYLASE &amp; LIPASE</vt:lpstr>
      <vt:lpstr>Slide 42</vt:lpstr>
      <vt:lpstr>PANCREATIC CANCER OBSTRUCTIVE JAUNDICE</vt:lpstr>
      <vt:lpstr>Management.</vt:lpstr>
      <vt:lpstr>Slide 45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Githiga</dc:creator>
  <cp:lastModifiedBy>Joe n Family</cp:lastModifiedBy>
  <cp:revision>16</cp:revision>
  <dcterms:created xsi:type="dcterms:W3CDTF">2015-02-02T13:05:09Z</dcterms:created>
  <dcterms:modified xsi:type="dcterms:W3CDTF">2015-02-02T17:31:56Z</dcterms:modified>
</cp:coreProperties>
</file>