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F6BEB3-FAF5-4703-A6D6-7FD442186841}" type="datetimeFigureOut">
              <a:rPr lang="en-US" smtClean="0"/>
              <a:t>6/15/2015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BA704-2DBB-4ED9-AC5D-53BD299E08F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F6BEB3-FAF5-4703-A6D6-7FD442186841}" type="datetimeFigureOut">
              <a:rPr lang="en-US" smtClean="0"/>
              <a:t>6/15/2015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BA704-2DBB-4ED9-AC5D-53BD299E08F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F6BEB3-FAF5-4703-A6D6-7FD442186841}" type="datetimeFigureOut">
              <a:rPr lang="en-US" smtClean="0"/>
              <a:t>6/15/2015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BA704-2DBB-4ED9-AC5D-53BD299E08F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F6BEB3-FAF5-4703-A6D6-7FD442186841}" type="datetimeFigureOut">
              <a:rPr lang="en-US" smtClean="0"/>
              <a:t>6/15/2015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BA704-2DBB-4ED9-AC5D-53BD299E08F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F6BEB3-FAF5-4703-A6D6-7FD442186841}" type="datetimeFigureOut">
              <a:rPr lang="en-US" smtClean="0"/>
              <a:t>6/15/2015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BA704-2DBB-4ED9-AC5D-53BD299E08F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F6BEB3-FAF5-4703-A6D6-7FD442186841}" type="datetimeFigureOut">
              <a:rPr lang="en-US" smtClean="0"/>
              <a:t>6/15/2015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ABA704-2DBB-4ED9-AC5D-53BD299E08F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F6BEB3-FAF5-4703-A6D6-7FD442186841}" type="datetimeFigureOut">
              <a:rPr lang="en-US" smtClean="0"/>
              <a:t>6/15/2015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ABA704-2DBB-4ED9-AC5D-53BD299E08F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F6BEB3-FAF5-4703-A6D6-7FD442186841}" type="datetimeFigureOut">
              <a:rPr lang="en-US" smtClean="0"/>
              <a:t>6/15/2015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ABA704-2DBB-4ED9-AC5D-53BD299E08F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F6BEB3-FAF5-4703-A6D6-7FD442186841}" type="datetimeFigureOut">
              <a:rPr lang="en-US" smtClean="0"/>
              <a:t>6/15/2015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ABA704-2DBB-4ED9-AC5D-53BD299E08F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F6BEB3-FAF5-4703-A6D6-7FD442186841}" type="datetimeFigureOut">
              <a:rPr lang="en-US" smtClean="0"/>
              <a:t>6/15/2015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ABA704-2DBB-4ED9-AC5D-53BD299E08F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F6BEB3-FAF5-4703-A6D6-7FD442186841}" type="datetimeFigureOut">
              <a:rPr lang="en-US" smtClean="0"/>
              <a:t>6/15/2015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ABA704-2DBB-4ED9-AC5D-53BD299E08F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F6BEB3-FAF5-4703-A6D6-7FD442186841}" type="datetimeFigureOut">
              <a:rPr lang="en-US" smtClean="0"/>
              <a:t>6/15/2015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ABA704-2DBB-4ED9-AC5D-53BD299E08F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en.wikipedia.org/wiki/Medicin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Hippocratic_Oath" TargetMode="External"/><Relationship Id="rId2" Type="http://schemas.openxmlformats.org/officeDocument/2006/relationships/hyperlink" Target="https://en.wikipedia.org/wiki/Duty" TargetMode="External"/><Relationship Id="rId1" Type="http://schemas.openxmlformats.org/officeDocument/2006/relationships/slideLayout" Target="../slideLayouts/slideLayout2.xml"/><Relationship Id="rId5" Type="http://schemas.openxmlformats.org/officeDocument/2006/relationships/hyperlink" Target="https://en.wikipedia.org/wiki/Thomas_Percival" TargetMode="External"/><Relationship Id="rId4" Type="http://schemas.openxmlformats.org/officeDocument/2006/relationships/hyperlink" Target="https://en.wikipedia.org/wiki/Christia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Beneficence_%28ethics%29" TargetMode="External"/><Relationship Id="rId2" Type="http://schemas.openxmlformats.org/officeDocument/2006/relationships/hyperlink" Target="https://en.wikipedia.org/wiki/Autonomy#Medicine" TargetMode="External"/><Relationship Id="rId1" Type="http://schemas.openxmlformats.org/officeDocument/2006/relationships/slideLayout" Target="../slideLayouts/slideLayout7.xml"/><Relationship Id="rId4" Type="http://schemas.openxmlformats.org/officeDocument/2006/relationships/hyperlink" Target="https://en.wikipedia.org/wiki/Justice_%28ethics%2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Medical ethics </a:t>
            </a:r>
            <a:r>
              <a:rPr lang="en-US" dirty="0"/>
              <a:t/>
            </a:r>
            <a:br>
              <a:rPr lang="en-US" dirty="0"/>
            </a:br>
            <a:endParaRPr lang="en-US" dirty="0"/>
          </a:p>
        </p:txBody>
      </p:sp>
      <p:sp>
        <p:nvSpPr>
          <p:cNvPr id="3" name="Subtitle 2"/>
          <p:cNvSpPr>
            <a:spLocks noGrp="1"/>
          </p:cNvSpPr>
          <p:nvPr>
            <p:ph type="subTitle" idx="1"/>
          </p:nvPr>
        </p:nvSpPr>
        <p:spPr/>
        <p:txBody>
          <a:bodyPr/>
          <a:lstStyle/>
          <a:p>
            <a:r>
              <a:rPr lang="en-US" b="1" dirty="0" smtClean="0"/>
              <a:t>Prof S. M Bhatt </a:t>
            </a:r>
          </a:p>
          <a:p>
            <a:r>
              <a:rPr lang="en-US" b="1" dirty="0" smtClean="0"/>
              <a:t>Department of Medicine</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Defination</a:t>
            </a:r>
            <a:endParaRPr lang="en-US" dirty="0"/>
          </a:p>
        </p:txBody>
      </p:sp>
      <p:sp>
        <p:nvSpPr>
          <p:cNvPr id="3" name="Content Placeholder 2"/>
          <p:cNvSpPr>
            <a:spLocks noGrp="1"/>
          </p:cNvSpPr>
          <p:nvPr>
            <p:ph idx="1"/>
          </p:nvPr>
        </p:nvSpPr>
        <p:spPr/>
        <p:txBody>
          <a:bodyPr/>
          <a:lstStyle/>
          <a:p>
            <a:r>
              <a:rPr lang="en-US" b="1" dirty="0"/>
              <a:t>Medical ethics</a:t>
            </a:r>
            <a:r>
              <a:rPr lang="en-US" dirty="0"/>
              <a:t> is a system of moral principles that apply values and judgments to the practice of </a:t>
            </a:r>
            <a:r>
              <a:rPr lang="en-US" dirty="0">
                <a:hlinkClick r:id="rId2" tooltip="Medicine"/>
              </a:rPr>
              <a:t>medicine</a:t>
            </a:r>
            <a:r>
              <a:rPr lang="en-US" dirty="0"/>
              <a:t>. As a scholarly discipline, medical ethics encompasses its practical application in clinical settings as well as work on its history, philosophy, and sociology</a:t>
            </a:r>
            <a:r>
              <a:rPr lang="en-US" dirty="0" smtClean="0"/>
              <a:t>.</a:t>
            </a:r>
          </a:p>
          <a:p>
            <a:endParaRPr lang="en-US" dirty="0"/>
          </a:p>
          <a:p>
            <a:endParaRPr lang="en-US" dirty="0" smtClean="0"/>
          </a:p>
          <a:p>
            <a:endParaRPr lang="en-US" dirty="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229600" cy="1143000"/>
          </a:xfrm>
        </p:spPr>
        <p:txBody>
          <a:bodyPr>
            <a:normAutofit fontScale="90000"/>
          </a:bodyPr>
          <a:lstStyle/>
          <a:p>
            <a:pPr marL="571500" indent="-571500" algn="l">
              <a:buFont typeface="Arial" pitchFamily="34" charset="0"/>
              <a:buChar char="•"/>
            </a:pP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smtClean="0"/>
              <a:t>History</a:t>
            </a:r>
            <a:r>
              <a:rPr lang="en-US" dirty="0"/>
              <a:t/>
            </a:r>
            <a:br>
              <a:rPr lang="en-US" dirty="0"/>
            </a:br>
            <a:r>
              <a:rPr lang="en-US" sz="3600" dirty="0" smtClean="0"/>
              <a:t>May </a:t>
            </a:r>
            <a:r>
              <a:rPr lang="en-US" sz="3600" dirty="0"/>
              <a:t>be traced to guidelines on the </a:t>
            </a:r>
            <a:r>
              <a:rPr lang="en-US" sz="3600" u="sng" dirty="0" smtClean="0">
                <a:hlinkClick r:id="rId2" tooltip="Duty"/>
              </a:rPr>
              <a:t>duty</a:t>
            </a:r>
            <a:r>
              <a:rPr lang="en-US" sz="3600" u="sng" dirty="0" smtClean="0"/>
              <a:t> </a:t>
            </a:r>
            <a:r>
              <a:rPr lang="en-US" sz="3600" dirty="0" smtClean="0"/>
              <a:t>of physicians </a:t>
            </a:r>
            <a:r>
              <a:rPr lang="en-US" sz="3600" dirty="0"/>
              <a:t>in antiquity, such as the </a:t>
            </a:r>
            <a:r>
              <a:rPr lang="en-US" sz="3600" u="sng" dirty="0" smtClean="0">
                <a:hlinkClick r:id="rId3" tooltip="Hippocratic Oath"/>
              </a:rPr>
              <a:t>Hippocratic Oath</a:t>
            </a:r>
            <a:r>
              <a:rPr lang="en-US" sz="3600" dirty="0"/>
              <a:t>, and early </a:t>
            </a:r>
            <a:r>
              <a:rPr lang="en-US" sz="3600" u="sng" dirty="0" smtClean="0">
                <a:hlinkClick r:id="rId4" tooltip="Christian"/>
              </a:rPr>
              <a:t>Christian</a:t>
            </a:r>
            <a:r>
              <a:rPr lang="en-US" sz="3600" u="sng" dirty="0" smtClean="0"/>
              <a:t>,</a:t>
            </a:r>
            <a:r>
              <a:rPr lang="en-US" sz="3600" dirty="0" smtClean="0"/>
              <a:t> Jewish and Islamic teachings </a:t>
            </a:r>
            <a:br>
              <a:rPr lang="en-US" sz="3600" dirty="0" smtClean="0"/>
            </a:br>
            <a:r>
              <a:rPr lang="en-US" sz="3600" dirty="0"/>
              <a:t/>
            </a:r>
            <a:br>
              <a:rPr lang="en-US" sz="3600" dirty="0"/>
            </a:br>
            <a:r>
              <a:rPr lang="en-US" sz="3600" dirty="0" smtClean="0"/>
              <a:t>1803 </a:t>
            </a:r>
            <a:r>
              <a:rPr lang="en-US" sz="3200" u="sng" dirty="0">
                <a:hlinkClick r:id="rId5" tooltip="Thomas Percival"/>
              </a:rPr>
              <a:t>Thomas </a:t>
            </a:r>
            <a:r>
              <a:rPr lang="en-US" sz="3200" u="sng" dirty="0" smtClean="0">
                <a:hlinkClick r:id="rId5" tooltip="Thomas Percival"/>
              </a:rPr>
              <a:t>Percival</a:t>
            </a:r>
            <a:r>
              <a:rPr lang="en-US" sz="3200" dirty="0" smtClean="0"/>
              <a:t> wrote first code of Ethics</a:t>
            </a:r>
            <a:br>
              <a:rPr lang="en-US" sz="3200" dirty="0" smtClean="0"/>
            </a:br>
            <a:r>
              <a:rPr lang="en-US" sz="3200" dirty="0"/>
              <a:t/>
            </a:r>
            <a:br>
              <a:rPr lang="en-US" sz="3200" dirty="0"/>
            </a:br>
            <a:r>
              <a:rPr lang="en-US" sz="3200" dirty="0" smtClean="0"/>
              <a:t>1847 American Medical Association adopted the first code of ethics</a:t>
            </a:r>
            <a:br>
              <a:rPr lang="en-US" sz="3200" dirty="0" smtClean="0"/>
            </a:br>
            <a:r>
              <a:rPr lang="en-US" sz="3200" dirty="0" smtClean="0"/>
              <a:t/>
            </a:r>
            <a:br>
              <a:rPr lang="en-US" sz="3200" dirty="0" smtClean="0"/>
            </a:br>
            <a:r>
              <a:rPr lang="en-US" sz="3200" dirty="0" smtClean="0"/>
              <a:t>1970 – The institution had started having ethical review Boards and Ethical Committees</a:t>
            </a:r>
            <a:endParaRPr lang="en-US" sz="3600" dirty="0"/>
          </a:p>
        </p:txBody>
      </p:sp>
      <p:sp>
        <p:nvSpPr>
          <p:cNvPr id="3" name="Content Placeholder 2"/>
          <p:cNvSpPr>
            <a:spLocks noGrp="1"/>
          </p:cNvSpPr>
          <p:nvPr>
            <p:ph idx="1"/>
          </p:nvPr>
        </p:nvSpPr>
        <p:spPr>
          <a:xfrm>
            <a:off x="152400" y="-1905000"/>
            <a:ext cx="8458200" cy="2209800"/>
          </a:xfrm>
        </p:spPr>
        <p:txBody>
          <a:bodyPr/>
          <a:lstStyle/>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endParaRPr lang="en-US" dirty="0"/>
          </a:p>
          <a:p>
            <a:endParaRPr lang="en-US" dirty="0"/>
          </a:p>
        </p:txBody>
      </p:sp>
    </p:spTree>
    <p:extLst>
      <p:ext uri="{BB962C8B-B14F-4D97-AF65-F5344CB8AC3E}">
        <p14:creationId xmlns:p14="http://schemas.microsoft.com/office/powerpoint/2010/main" val="1917032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52400"/>
            <a:ext cx="6553200" cy="6370975"/>
          </a:xfrm>
          <a:prstGeom prst="rect">
            <a:avLst/>
          </a:prstGeom>
        </p:spPr>
        <p:txBody>
          <a:bodyPr wrap="square">
            <a:spAutoFit/>
          </a:bodyPr>
          <a:lstStyle/>
          <a:p>
            <a:r>
              <a:rPr lang="en-US" sz="3200" b="1" dirty="0" smtClean="0"/>
              <a:t>“Four </a:t>
            </a:r>
            <a:r>
              <a:rPr lang="en-US" sz="3200" b="1" dirty="0"/>
              <a:t>P</a:t>
            </a:r>
            <a:r>
              <a:rPr lang="en-US" sz="3200" b="1" dirty="0" smtClean="0"/>
              <a:t>rinciples</a:t>
            </a:r>
            <a:r>
              <a:rPr lang="en-US" sz="3200" b="1" dirty="0"/>
              <a:t>" </a:t>
            </a:r>
            <a:r>
              <a:rPr lang="en-US" sz="3200" b="1" dirty="0" smtClean="0"/>
              <a:t>approach</a:t>
            </a:r>
          </a:p>
          <a:p>
            <a:endParaRPr lang="en-US" dirty="0"/>
          </a:p>
          <a:p>
            <a:r>
              <a:rPr lang="en-US" dirty="0" smtClean="0"/>
              <a:t> </a:t>
            </a:r>
          </a:p>
          <a:p>
            <a:pPr lvl="0"/>
            <a:r>
              <a:rPr lang="en-US" sz="2800" dirty="0" smtClean="0"/>
              <a:t>Respect </a:t>
            </a:r>
            <a:r>
              <a:rPr lang="en-US" sz="2800" dirty="0"/>
              <a:t>for </a:t>
            </a:r>
            <a:r>
              <a:rPr lang="en-US" sz="2800" u="sng" dirty="0">
                <a:hlinkClick r:id="rId2" tooltip="Autonomy"/>
              </a:rPr>
              <a:t>autonomy</a:t>
            </a:r>
            <a:r>
              <a:rPr lang="en-US" sz="2800" dirty="0"/>
              <a:t> - the patient has the right to refuse or choose their treatment. </a:t>
            </a:r>
            <a:endParaRPr lang="en-US" sz="2800" dirty="0" smtClean="0"/>
          </a:p>
          <a:p>
            <a:pPr lvl="0"/>
            <a:endParaRPr lang="en-US" sz="2800" dirty="0"/>
          </a:p>
          <a:p>
            <a:pPr lvl="0"/>
            <a:r>
              <a:rPr lang="en-US" sz="2800" u="sng" dirty="0">
                <a:hlinkClick r:id="rId3" tooltip="Beneficence (ethics)"/>
              </a:rPr>
              <a:t>Beneficence</a:t>
            </a:r>
            <a:r>
              <a:rPr lang="en-US" sz="2800" dirty="0"/>
              <a:t> - a practitioner should act in the best interest of the patient. </a:t>
            </a:r>
            <a:endParaRPr lang="en-US" sz="2800" dirty="0" smtClean="0"/>
          </a:p>
          <a:p>
            <a:pPr lvl="0"/>
            <a:endParaRPr lang="en-US" sz="2800" dirty="0"/>
          </a:p>
          <a:p>
            <a:pPr lvl="0"/>
            <a:r>
              <a:rPr lang="en-US" sz="2800" dirty="0"/>
              <a:t>Non-maleficence - "first, do no harm</a:t>
            </a:r>
            <a:r>
              <a:rPr lang="en-US" sz="2800" dirty="0" smtClean="0"/>
              <a:t>".</a:t>
            </a:r>
          </a:p>
          <a:p>
            <a:pPr lvl="0"/>
            <a:endParaRPr lang="en-US" sz="2800" dirty="0"/>
          </a:p>
          <a:p>
            <a:pPr lvl="0"/>
            <a:r>
              <a:rPr lang="en-US" sz="2800" u="sng" dirty="0">
                <a:hlinkClick r:id="rId4" tooltip="Justice (ethics)"/>
              </a:rPr>
              <a:t>Justice</a:t>
            </a:r>
            <a:r>
              <a:rPr lang="en-US" sz="2800" dirty="0"/>
              <a:t> - concerns the distribution of scarce health resources, and the decision of who gets what treatment (fairness and equality</a:t>
            </a:r>
            <a:r>
              <a:rPr lang="en-US" sz="2800" dirty="0" smtClean="0"/>
              <a:t>).</a:t>
            </a:r>
            <a:endParaRPr lang="en-US" sz="2800" dirty="0"/>
          </a:p>
          <a:p>
            <a:endParaRPr lang="en-US" sz="3200" dirty="0"/>
          </a:p>
        </p:txBody>
      </p:sp>
    </p:spTree>
    <p:extLst>
      <p:ext uri="{BB962C8B-B14F-4D97-AF65-F5344CB8AC3E}">
        <p14:creationId xmlns:p14="http://schemas.microsoft.com/office/powerpoint/2010/main" val="39831439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2662" y="32657"/>
            <a:ext cx="7793138" cy="5509200"/>
          </a:xfrm>
          <a:prstGeom prst="rect">
            <a:avLst/>
          </a:prstGeom>
        </p:spPr>
        <p:txBody>
          <a:bodyPr wrap="square">
            <a:spAutoFit/>
          </a:bodyPr>
          <a:lstStyle/>
          <a:p>
            <a:r>
              <a:rPr lang="en-US" sz="3200" b="1" dirty="0" smtClean="0"/>
              <a:t>Confidentiality</a:t>
            </a:r>
          </a:p>
          <a:p>
            <a:endParaRPr lang="en-US" sz="3200" b="1" dirty="0" smtClean="0"/>
          </a:p>
          <a:p>
            <a:r>
              <a:rPr lang="en-US" sz="3200" dirty="0"/>
              <a:t>C</a:t>
            </a:r>
            <a:r>
              <a:rPr lang="en-US" sz="3200" dirty="0" smtClean="0"/>
              <a:t>ommonly </a:t>
            </a:r>
            <a:r>
              <a:rPr lang="en-US" sz="3200" dirty="0"/>
              <a:t>applied to conversations between doctors and patients. </a:t>
            </a:r>
            <a:endParaRPr lang="en-US" sz="3200" dirty="0" smtClean="0"/>
          </a:p>
          <a:p>
            <a:endParaRPr lang="en-US" sz="3200" dirty="0" smtClean="0"/>
          </a:p>
          <a:p>
            <a:r>
              <a:rPr lang="en-US" sz="3200" dirty="0" smtClean="0"/>
              <a:t>This </a:t>
            </a:r>
            <a:r>
              <a:rPr lang="en-US" sz="3200" dirty="0"/>
              <a:t>concept is commonly known as patient-physician privilege. </a:t>
            </a:r>
            <a:endParaRPr lang="en-US" sz="3200" dirty="0" smtClean="0"/>
          </a:p>
          <a:p>
            <a:endParaRPr lang="en-US" sz="3200" dirty="0" smtClean="0"/>
          </a:p>
          <a:p>
            <a:r>
              <a:rPr lang="en-US" sz="3200" dirty="0" smtClean="0"/>
              <a:t>Legal </a:t>
            </a:r>
            <a:r>
              <a:rPr lang="en-US" sz="3200" dirty="0"/>
              <a:t>protections prevent physicians from revealing their discussions with patients, even under oath in court</a:t>
            </a:r>
          </a:p>
        </p:txBody>
      </p:sp>
    </p:spTree>
    <p:extLst>
      <p:ext uri="{BB962C8B-B14F-4D97-AF65-F5344CB8AC3E}">
        <p14:creationId xmlns:p14="http://schemas.microsoft.com/office/powerpoint/2010/main" val="1595905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382013"/>
            <a:ext cx="7543800" cy="4862870"/>
          </a:xfrm>
          <a:prstGeom prst="rect">
            <a:avLst/>
          </a:prstGeom>
        </p:spPr>
        <p:txBody>
          <a:bodyPr wrap="square">
            <a:spAutoFit/>
          </a:bodyPr>
          <a:lstStyle/>
          <a:p>
            <a:r>
              <a:rPr lang="en-US" sz="3200" dirty="0" smtClean="0"/>
              <a:t>CONTINUATION…….</a:t>
            </a:r>
          </a:p>
          <a:p>
            <a:endParaRPr lang="en-US" dirty="0"/>
          </a:p>
          <a:p>
            <a:endParaRPr lang="en-US" dirty="0" smtClean="0"/>
          </a:p>
          <a:p>
            <a:endParaRPr lang="en-US" dirty="0"/>
          </a:p>
          <a:p>
            <a:r>
              <a:rPr lang="en-US" sz="3200" dirty="0" smtClean="0"/>
              <a:t>Confidentiality </a:t>
            </a:r>
            <a:r>
              <a:rPr lang="en-US" sz="3200" dirty="0"/>
              <a:t>is also challenged in cases involving the diagnosis of a sexually transmitted disease in a patient who refuses to reveal the diagnosis to a spouse, and in the termination of a pregnancy in an underage patient, without the knowledge of the patient's parents.</a:t>
            </a:r>
            <a:endParaRPr lang="en-US" sz="3200" dirty="0"/>
          </a:p>
        </p:txBody>
      </p:sp>
    </p:spTree>
    <p:extLst>
      <p:ext uri="{BB962C8B-B14F-4D97-AF65-F5344CB8AC3E}">
        <p14:creationId xmlns:p14="http://schemas.microsoft.com/office/powerpoint/2010/main" val="4283392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95161"/>
            <a:ext cx="8153400" cy="1354217"/>
          </a:xfrm>
          <a:prstGeom prst="rect">
            <a:avLst/>
          </a:prstGeom>
        </p:spPr>
        <p:txBody>
          <a:bodyPr wrap="square">
            <a:spAutoFit/>
          </a:bodyPr>
          <a:lstStyle/>
          <a:p>
            <a:r>
              <a:rPr lang="en-US" sz="2800" b="1" dirty="0" smtClean="0"/>
              <a:t>HIPPOCRATIC OATH</a:t>
            </a:r>
          </a:p>
          <a:p>
            <a:endParaRPr lang="en-US" dirty="0" smtClean="0"/>
          </a:p>
          <a:p>
            <a:endParaRPr lang="en-US" dirty="0"/>
          </a:p>
          <a:p>
            <a:endParaRPr lang="en-US" dirty="0"/>
          </a:p>
        </p:txBody>
      </p:sp>
      <p:sp>
        <p:nvSpPr>
          <p:cNvPr id="3" name="Rectangle 2"/>
          <p:cNvSpPr/>
          <p:nvPr/>
        </p:nvSpPr>
        <p:spPr>
          <a:xfrm>
            <a:off x="152400" y="195161"/>
            <a:ext cx="8001000" cy="6740307"/>
          </a:xfrm>
          <a:prstGeom prst="rect">
            <a:avLst/>
          </a:prstGeom>
        </p:spPr>
        <p:txBody>
          <a:bodyPr wrap="square">
            <a:spAutoFit/>
          </a:bodyPr>
          <a:lstStyle/>
          <a:p>
            <a:endParaRPr lang="en-US" sz="2400" dirty="0" smtClean="0"/>
          </a:p>
          <a:p>
            <a:r>
              <a:rPr lang="en-US" sz="2400" dirty="0" smtClean="0"/>
              <a:t>Now</a:t>
            </a:r>
            <a:r>
              <a:rPr lang="en-US" sz="2400" dirty="0"/>
              <a:t>, as a new doctor, I solemnly promise that I will to the best of my ability serve humanity—caring for the sick, promoting good health, and alleviating pain and suffering</a:t>
            </a:r>
            <a:r>
              <a:rPr lang="en-US" sz="2400" dirty="0" smtClean="0"/>
              <a:t>.</a:t>
            </a:r>
          </a:p>
          <a:p>
            <a:endParaRPr lang="en-US" sz="2400" dirty="0"/>
          </a:p>
          <a:p>
            <a:r>
              <a:rPr lang="en-US" sz="2400" dirty="0"/>
              <a:t>I </a:t>
            </a:r>
            <a:r>
              <a:rPr lang="en-US" sz="2400" dirty="0" err="1"/>
              <a:t>recognise</a:t>
            </a:r>
            <a:r>
              <a:rPr lang="en-US" sz="2400" dirty="0"/>
              <a:t> that the practice of medicine is a privilege with which comes considerable responsibility and I will not abuse my position</a:t>
            </a:r>
            <a:r>
              <a:rPr lang="en-US" sz="2400" dirty="0" smtClean="0"/>
              <a:t>.</a:t>
            </a:r>
          </a:p>
          <a:p>
            <a:endParaRPr lang="en-US" sz="2400" dirty="0"/>
          </a:p>
          <a:p>
            <a:r>
              <a:rPr lang="en-US" sz="2400" dirty="0"/>
              <a:t>I will </a:t>
            </a:r>
            <a:r>
              <a:rPr lang="en-US" sz="2400" dirty="0" err="1"/>
              <a:t>practise</a:t>
            </a:r>
            <a:r>
              <a:rPr lang="en-US" sz="2400" dirty="0"/>
              <a:t> medicine with integrity, humility, honesty, and compassion—working with my fellow doctors and other colleagues to meet the needs of my patients.</a:t>
            </a:r>
          </a:p>
          <a:p>
            <a:r>
              <a:rPr lang="en-US" sz="2400" dirty="0"/>
              <a:t>I shall never intentionally do or administer anything to the overall harm of my patients</a:t>
            </a:r>
            <a:r>
              <a:rPr lang="en-US" sz="2400" dirty="0" smtClean="0"/>
              <a:t>.</a:t>
            </a:r>
          </a:p>
          <a:p>
            <a:endParaRPr lang="en-US" sz="2400" dirty="0"/>
          </a:p>
          <a:p>
            <a:r>
              <a:rPr lang="en-US" sz="2400" dirty="0"/>
              <a:t>I will not permit considerations of gender, race, religion, political affiliation, sexual orientation, nationality, or social standing to influence my duty of care.</a:t>
            </a:r>
          </a:p>
        </p:txBody>
      </p:sp>
    </p:spTree>
    <p:extLst>
      <p:ext uri="{BB962C8B-B14F-4D97-AF65-F5344CB8AC3E}">
        <p14:creationId xmlns:p14="http://schemas.microsoft.com/office/powerpoint/2010/main" val="1268980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12845"/>
            <a:ext cx="8458200" cy="6001643"/>
          </a:xfrm>
          <a:prstGeom prst="rect">
            <a:avLst/>
          </a:prstGeom>
        </p:spPr>
        <p:txBody>
          <a:bodyPr wrap="square">
            <a:spAutoFit/>
          </a:bodyPr>
          <a:lstStyle/>
          <a:p>
            <a:r>
              <a:rPr lang="en-US" sz="2400" dirty="0"/>
              <a:t>I will oppose policies in breach of human rights and will not participate in them. I will strive to change laws that are contrary to my profession's ethics and will work towards a fairer distribution of health resources</a:t>
            </a:r>
            <a:r>
              <a:rPr lang="en-US" sz="2400" dirty="0" smtClean="0"/>
              <a:t>.</a:t>
            </a:r>
          </a:p>
          <a:p>
            <a:endParaRPr lang="en-US" sz="2400" dirty="0"/>
          </a:p>
          <a:p>
            <a:r>
              <a:rPr lang="en-US" sz="2400" dirty="0"/>
              <a:t>I will assist my patients to make informed decisions that coincide with their own values and beliefs and will uphold patient confidentiality</a:t>
            </a:r>
            <a:r>
              <a:rPr lang="en-US" sz="2400" dirty="0" smtClean="0"/>
              <a:t>.</a:t>
            </a:r>
          </a:p>
          <a:p>
            <a:endParaRPr lang="en-US" sz="2400" dirty="0"/>
          </a:p>
          <a:p>
            <a:r>
              <a:rPr lang="en-US" sz="2400" dirty="0"/>
              <a:t>I will </a:t>
            </a:r>
            <a:r>
              <a:rPr lang="en-US" sz="2400" dirty="0" err="1"/>
              <a:t>recognise</a:t>
            </a:r>
            <a:r>
              <a:rPr lang="en-US" sz="2400" dirty="0"/>
              <a:t> the limits of my knowledge and seek to maintain and increase my understanding and skills throughout my professional life. I will acknowledge and try to remedy my own mistakes and honestly assess and respond to those of others.</a:t>
            </a:r>
          </a:p>
          <a:p>
            <a:r>
              <a:rPr lang="en-US" sz="2400" dirty="0"/>
              <a:t>I will seek to promote the advancement of medical knowledge through teaching and research.</a:t>
            </a:r>
          </a:p>
          <a:p>
            <a:r>
              <a:rPr lang="en-US" sz="2400" dirty="0"/>
              <a:t>I make this declaration solemnly, freely, and upon my </a:t>
            </a:r>
            <a:r>
              <a:rPr lang="en-US" sz="2400" dirty="0" err="1"/>
              <a:t>honour</a:t>
            </a:r>
            <a:r>
              <a:rPr lang="en-US" sz="2400" dirty="0"/>
              <a:t>.</a:t>
            </a:r>
          </a:p>
        </p:txBody>
      </p:sp>
    </p:spTree>
    <p:extLst>
      <p:ext uri="{BB962C8B-B14F-4D97-AF65-F5344CB8AC3E}">
        <p14:creationId xmlns:p14="http://schemas.microsoft.com/office/powerpoint/2010/main" val="3359975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5000" y="2438400"/>
            <a:ext cx="4861331" cy="1200329"/>
          </a:xfrm>
          <a:prstGeom prst="rect">
            <a:avLst/>
          </a:prstGeom>
        </p:spPr>
        <p:txBody>
          <a:bodyPr wrap="none">
            <a:spAutoFit/>
          </a:bodyPr>
          <a:lstStyle/>
          <a:p>
            <a:r>
              <a:rPr lang="en-US" sz="7200" dirty="0" smtClean="0"/>
              <a:t>THANK YOU </a:t>
            </a:r>
            <a:endParaRPr lang="en-US" sz="7200" dirty="0"/>
          </a:p>
        </p:txBody>
      </p:sp>
    </p:spTree>
    <p:extLst>
      <p:ext uri="{BB962C8B-B14F-4D97-AF65-F5344CB8AC3E}">
        <p14:creationId xmlns:p14="http://schemas.microsoft.com/office/powerpoint/2010/main" val="32558725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479</Words>
  <Application>Microsoft Office PowerPoint</Application>
  <PresentationFormat>On-screen Show (4:3)</PresentationFormat>
  <Paragraphs>56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Medical ethics  </vt:lpstr>
      <vt:lpstr>Defination</vt:lpstr>
      <vt:lpstr>    History May be traced to guidelines on the duty of physicians in antiquity, such as the Hippocratic Oath, and early Christian, Jewish and Islamic teachings   1803 Thomas Percival wrote first code of Ethics  1847 American Medical Association adopted the first code of ethics  1970 – The institution had started having ethical review Boards and Ethical Committees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ethics</dc:title>
  <dc:creator>LAB</dc:creator>
  <cp:lastModifiedBy>hp</cp:lastModifiedBy>
  <cp:revision>9</cp:revision>
  <dcterms:created xsi:type="dcterms:W3CDTF">2015-06-15T08:08:02Z</dcterms:created>
  <dcterms:modified xsi:type="dcterms:W3CDTF">2015-06-15T11:00:59Z</dcterms:modified>
</cp:coreProperties>
</file>