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0"/>
  </p:notesMasterIdLst>
  <p:sldIdLst>
    <p:sldId id="256" r:id="rId2"/>
    <p:sldId id="299" r:id="rId3"/>
    <p:sldId id="257" r:id="rId4"/>
    <p:sldId id="258" r:id="rId5"/>
    <p:sldId id="259" r:id="rId6"/>
    <p:sldId id="281" r:id="rId7"/>
    <p:sldId id="282" r:id="rId8"/>
    <p:sldId id="280" r:id="rId9"/>
    <p:sldId id="284" r:id="rId10"/>
    <p:sldId id="288" r:id="rId11"/>
    <p:sldId id="285" r:id="rId12"/>
    <p:sldId id="286" r:id="rId13"/>
    <p:sldId id="271" r:id="rId14"/>
    <p:sldId id="300" r:id="rId15"/>
    <p:sldId id="272" r:id="rId16"/>
    <p:sldId id="273" r:id="rId17"/>
    <p:sldId id="274" r:id="rId18"/>
    <p:sldId id="275" r:id="rId19"/>
    <p:sldId id="289" r:id="rId20"/>
    <p:sldId id="290" r:id="rId21"/>
    <p:sldId id="261" r:id="rId22"/>
    <p:sldId id="263" r:id="rId23"/>
    <p:sldId id="264" r:id="rId24"/>
    <p:sldId id="276" r:id="rId25"/>
    <p:sldId id="266" r:id="rId26"/>
    <p:sldId id="293" r:id="rId27"/>
    <p:sldId id="298" r:id="rId28"/>
    <p:sldId id="277" r:id="rId29"/>
    <p:sldId id="267" r:id="rId30"/>
    <p:sldId id="268" r:id="rId31"/>
    <p:sldId id="278" r:id="rId32"/>
    <p:sldId id="270" r:id="rId33"/>
    <p:sldId id="292" r:id="rId34"/>
    <p:sldId id="269" r:id="rId35"/>
    <p:sldId id="291" r:id="rId36"/>
    <p:sldId id="296" r:id="rId37"/>
    <p:sldId id="297" r:id="rId38"/>
    <p:sldId id="279"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36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81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1B6D7E76-DBDA-4CB5-8BE6-0067B0DFEE58}" type="slidenum">
              <a:rPr lang="en-US" altLang="en-US"/>
              <a:pPr/>
              <a:t>‹#›</a:t>
            </a:fld>
            <a:endParaRPr lang="en-US" altLang="en-US"/>
          </a:p>
        </p:txBody>
      </p:sp>
    </p:spTree>
    <p:extLst>
      <p:ext uri="{BB962C8B-B14F-4D97-AF65-F5344CB8AC3E}">
        <p14:creationId xmlns:p14="http://schemas.microsoft.com/office/powerpoint/2010/main" val="19491289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D428DC-0B13-4F7E-9531-4C571BCD45AF}" type="slidenum">
              <a:rPr lang="en-US" altLang="en-US"/>
              <a:pPr/>
              <a:t>6</a:t>
            </a:fld>
            <a:endParaRPr lang="en-US" altLang="en-US"/>
          </a:p>
        </p:txBody>
      </p:sp>
      <p:sp>
        <p:nvSpPr>
          <p:cNvPr id="52226" name="Rectangle 2"/>
          <p:cNvSpPr>
            <a:spLocks noChangeArrowheads="1" noTextEdit="1"/>
          </p:cNvSpPr>
          <p:nvPr>
            <p:ph type="sldImg"/>
          </p:nvPr>
        </p:nvSpPr>
        <p:spPr>
          <a:xfrm>
            <a:off x="1149350" y="690563"/>
            <a:ext cx="4560888" cy="3421062"/>
          </a:xfrm>
          <a:ln/>
        </p:spPr>
      </p:sp>
      <p:sp>
        <p:nvSpPr>
          <p:cNvPr id="52227" name="Rectangle 3"/>
          <p:cNvSpPr>
            <a:spLocks noChangeArrowheads="1"/>
          </p:cNvSpPr>
          <p:nvPr>
            <p:ph type="body" idx="1"/>
          </p:nvPr>
        </p:nvSpPr>
        <p:spPr>
          <a:xfrm>
            <a:off x="909638" y="4343400"/>
            <a:ext cx="5038725" cy="4119563"/>
          </a:xfrm>
        </p:spPr>
        <p:txBody>
          <a:bodyPr lIns="91577" tIns="45789" rIns="91577" bIns="45789"/>
          <a:lstStyle/>
          <a:p>
            <a:endParaRPr lang="en-US" altLang="en-US"/>
          </a:p>
        </p:txBody>
      </p:sp>
    </p:spTree>
    <p:extLst>
      <p:ext uri="{BB962C8B-B14F-4D97-AF65-F5344CB8AC3E}">
        <p14:creationId xmlns:p14="http://schemas.microsoft.com/office/powerpoint/2010/main" val="2060592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ACDF40-7D87-44DE-9B87-C2BD8477E667}" type="slidenum">
              <a:rPr lang="en-US" altLang="en-US"/>
              <a:pPr/>
              <a:t>20</a:t>
            </a:fld>
            <a:endParaRPr lang="en-US" altLang="en-US"/>
          </a:p>
        </p:txBody>
      </p:sp>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1000935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BF2F85-77D8-459C-BCE6-4525BB3B8EDA}" type="slidenum">
              <a:rPr lang="en-US" altLang="en-US"/>
              <a:pPr/>
              <a:t>21</a:t>
            </a:fld>
            <a:endParaRPr lang="en-US" altLang="en-US"/>
          </a:p>
        </p:txBody>
      </p:sp>
      <p:sp>
        <p:nvSpPr>
          <p:cNvPr id="9218" name="Rectangle 2"/>
          <p:cNvSpPr>
            <a:spLocks noRot="1" noChangeArrowheads="1" noTextEdit="1"/>
          </p:cNvSpPr>
          <p:nvPr>
            <p:ph type="sldImg"/>
          </p:nvPr>
        </p:nvSpPr>
        <p:spPr>
          <a:xfrm>
            <a:off x="1150938" y="692150"/>
            <a:ext cx="4556125" cy="3416300"/>
          </a:xfrm>
          <a:ln/>
        </p:spPr>
      </p:sp>
      <p:sp>
        <p:nvSpPr>
          <p:cNvPr id="9219"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2221790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B09B5-A61C-4A47-953F-EA25546ECBAC}" type="slidenum">
              <a:rPr lang="en-US" altLang="en-US"/>
              <a:pPr/>
              <a:t>22</a:t>
            </a:fld>
            <a:endParaRPr lang="en-US" altLang="en-US"/>
          </a:p>
        </p:txBody>
      </p:sp>
      <p:sp>
        <p:nvSpPr>
          <p:cNvPr id="12290" name="Rectangle 2"/>
          <p:cNvSpPr>
            <a:spLocks noRot="1" noChangeArrowheads="1" noTextEdit="1"/>
          </p:cNvSpPr>
          <p:nvPr>
            <p:ph type="sldImg"/>
          </p:nvPr>
        </p:nvSpPr>
        <p:spPr>
          <a:xfrm>
            <a:off x="1150938" y="692150"/>
            <a:ext cx="4556125" cy="3416300"/>
          </a:xfrm>
          <a:ln/>
        </p:spPr>
      </p:sp>
      <p:sp>
        <p:nvSpPr>
          <p:cNvPr id="12291"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3087569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0D2EE-88A6-44E8-AA91-499979C8477D}" type="slidenum">
              <a:rPr lang="en-US" altLang="en-US"/>
              <a:pPr/>
              <a:t>23</a:t>
            </a:fld>
            <a:endParaRPr lang="en-US" altLang="en-US"/>
          </a:p>
        </p:txBody>
      </p:sp>
      <p:sp>
        <p:nvSpPr>
          <p:cNvPr id="14338" name="Rectangle 2"/>
          <p:cNvSpPr>
            <a:spLocks noRot="1" noChangeArrowheads="1" noTextEdit="1"/>
          </p:cNvSpPr>
          <p:nvPr>
            <p:ph type="sldImg"/>
          </p:nvPr>
        </p:nvSpPr>
        <p:spPr>
          <a:xfrm>
            <a:off x="1150938" y="692150"/>
            <a:ext cx="4556125" cy="3416300"/>
          </a:xfrm>
          <a:ln/>
        </p:spPr>
      </p:sp>
      <p:sp>
        <p:nvSpPr>
          <p:cNvPr id="14339"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755624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04078-4736-4AEC-99F1-204A3C7E2B73}" type="slidenum">
              <a:rPr lang="en-US" altLang="en-US"/>
              <a:pPr/>
              <a:t>24</a:t>
            </a:fld>
            <a:endParaRPr lang="en-US" altLang="en-US"/>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122846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D6106D-088B-4F6B-B749-6933FFEF2AAF}" type="slidenum">
              <a:rPr lang="en-US" altLang="en-US"/>
              <a:pPr/>
              <a:t>25</a:t>
            </a:fld>
            <a:endParaRPr lang="en-US" altLang="en-US"/>
          </a:p>
        </p:txBody>
      </p:sp>
      <p:sp>
        <p:nvSpPr>
          <p:cNvPr id="18434" name="Rectangle 2"/>
          <p:cNvSpPr>
            <a:spLocks noRot="1" noChangeArrowheads="1" noTextEdit="1"/>
          </p:cNvSpPr>
          <p:nvPr>
            <p:ph type="sldImg"/>
          </p:nvPr>
        </p:nvSpPr>
        <p:spPr>
          <a:xfrm>
            <a:off x="1150938" y="692150"/>
            <a:ext cx="4556125" cy="3416300"/>
          </a:xfrm>
          <a:ln/>
        </p:spPr>
      </p:sp>
      <p:sp>
        <p:nvSpPr>
          <p:cNvPr id="18435"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271549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715D89-802B-475D-A143-A68304BBD2AA}" type="slidenum">
              <a:rPr lang="en-US" altLang="en-US"/>
              <a:pPr/>
              <a:t>28</a:t>
            </a:fld>
            <a:endParaRPr lang="en-US" altLang="en-US"/>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4261098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E34580-D261-4ED3-A938-AE7AE025E24B}" type="slidenum">
              <a:rPr lang="en-US" altLang="en-US"/>
              <a:pPr/>
              <a:t>29</a:t>
            </a:fld>
            <a:endParaRPr lang="en-US" altLang="en-US"/>
          </a:p>
        </p:txBody>
      </p:sp>
      <p:sp>
        <p:nvSpPr>
          <p:cNvPr id="20482" name="Rectangle 2"/>
          <p:cNvSpPr>
            <a:spLocks noRot="1" noChangeArrowheads="1" noTextEdit="1"/>
          </p:cNvSpPr>
          <p:nvPr>
            <p:ph type="sldImg"/>
          </p:nvPr>
        </p:nvSpPr>
        <p:spPr>
          <a:xfrm>
            <a:off x="1150938" y="692150"/>
            <a:ext cx="4556125" cy="3416300"/>
          </a:xfrm>
          <a:ln/>
        </p:spPr>
      </p:sp>
      <p:sp>
        <p:nvSpPr>
          <p:cNvPr id="20483"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2524760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38305C-A6C3-4C9B-B646-6459DA7B8910}" type="slidenum">
              <a:rPr lang="en-US" altLang="en-US"/>
              <a:pPr/>
              <a:t>30</a:t>
            </a:fld>
            <a:endParaRPr lang="en-US" altLang="en-US"/>
          </a:p>
        </p:txBody>
      </p:sp>
      <p:sp>
        <p:nvSpPr>
          <p:cNvPr id="22530" name="Rectangle 2"/>
          <p:cNvSpPr>
            <a:spLocks noRot="1" noChangeArrowheads="1" noTextEdit="1"/>
          </p:cNvSpPr>
          <p:nvPr>
            <p:ph type="sldImg"/>
          </p:nvPr>
        </p:nvSpPr>
        <p:spPr>
          <a:xfrm>
            <a:off x="1150938" y="692150"/>
            <a:ext cx="4556125" cy="3416300"/>
          </a:xfrm>
          <a:ln/>
        </p:spPr>
      </p:sp>
      <p:sp>
        <p:nvSpPr>
          <p:cNvPr id="22531"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3260765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297B90-76DD-4BEF-9FCB-141513BE070B}" type="slidenum">
              <a:rPr lang="en-US" altLang="en-US"/>
              <a:pPr/>
              <a:t>31</a:t>
            </a:fld>
            <a:endParaRPr lang="en-US" altLang="en-US"/>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3415565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72FB89-34F6-46F6-9A75-AB175FA10114}" type="slidenum">
              <a:rPr lang="en-US" altLang="en-US"/>
              <a:pPr/>
              <a:t>7</a:t>
            </a:fld>
            <a:endParaRPr lang="en-US" altLang="en-US"/>
          </a:p>
        </p:txBody>
      </p:sp>
      <p:sp>
        <p:nvSpPr>
          <p:cNvPr id="54274" name="Rectangle 2"/>
          <p:cNvSpPr>
            <a:spLocks noRot="1" noChangeArrowheads="1" noTextEdit="1"/>
          </p:cNvSpPr>
          <p:nvPr>
            <p:ph type="sldImg"/>
          </p:nvPr>
        </p:nvSpPr>
        <p:spPr>
          <a:xfrm>
            <a:off x="1150938" y="692150"/>
            <a:ext cx="4556125" cy="3416300"/>
          </a:xfrm>
          <a:ln/>
        </p:spPr>
      </p:sp>
      <p:sp>
        <p:nvSpPr>
          <p:cNvPr id="54275"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23445553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47A0FF-0914-415D-9657-0445E3A80C12}" type="slidenum">
              <a:rPr lang="en-US" altLang="en-US"/>
              <a:pPr/>
              <a:t>34</a:t>
            </a:fld>
            <a:endParaRPr lang="en-US" altLang="en-US"/>
          </a:p>
        </p:txBody>
      </p:sp>
      <p:sp>
        <p:nvSpPr>
          <p:cNvPr id="24578" name="Rectangle 2"/>
          <p:cNvSpPr>
            <a:spLocks noRot="1" noChangeArrowheads="1" noTextEdit="1"/>
          </p:cNvSpPr>
          <p:nvPr>
            <p:ph type="sldImg"/>
          </p:nvPr>
        </p:nvSpPr>
        <p:spPr>
          <a:xfrm>
            <a:off x="1150938" y="692150"/>
            <a:ext cx="4556125" cy="3416300"/>
          </a:xfrm>
          <a:ln/>
        </p:spPr>
      </p:sp>
      <p:sp>
        <p:nvSpPr>
          <p:cNvPr id="24579"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24086444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7BE1DB-3A76-4DE5-BFA6-5F5BBC554589}" type="slidenum">
              <a:rPr lang="en-US" altLang="en-US"/>
              <a:pPr/>
              <a:t>35</a:t>
            </a:fld>
            <a:endParaRPr lang="en-US" altLang="en-US"/>
          </a:p>
        </p:txBody>
      </p:sp>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1506642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AD80F1-76D3-4503-AF5A-38E1218E97B5}" type="slidenum">
              <a:rPr lang="en-US" altLang="en-US"/>
              <a:pPr/>
              <a:t>8</a:t>
            </a:fld>
            <a:endParaRPr lang="en-US" altLang="en-US"/>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16681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3F8582-2BE4-4B67-BDCE-C4248A4C5E38}" type="slidenum">
              <a:rPr lang="en-US" altLang="en-US"/>
              <a:pPr/>
              <a:t>13</a:t>
            </a:fld>
            <a:endParaRPr lang="en-US" altLang="en-US"/>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2342072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BC8ABE-1D77-4746-8576-9FB35289D2C1}" type="slidenum">
              <a:rPr lang="en-US" altLang="en-US"/>
              <a:pPr/>
              <a:t>15</a:t>
            </a:fld>
            <a:endParaRPr lang="en-US" altLang="en-US"/>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3705848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CCEA87-362B-4271-9416-43A8B2F4513C}" type="slidenum">
              <a:rPr lang="en-US" altLang="en-US"/>
              <a:pPr/>
              <a:t>16</a:t>
            </a:fld>
            <a:endParaRPr lang="en-US" altLang="en-US"/>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2524739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1F2DD4-F886-4FC4-B050-7F5283FE0F30}" type="slidenum">
              <a:rPr lang="en-US" altLang="en-US"/>
              <a:pPr/>
              <a:t>17</a:t>
            </a:fld>
            <a:endParaRPr lang="en-US" altLang="en-U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1108754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C29827-ADE5-44E6-A9EF-916117F72EAC}" type="slidenum">
              <a:rPr lang="en-US" altLang="en-US"/>
              <a:pPr/>
              <a:t>18</a:t>
            </a:fld>
            <a:endParaRPr lang="en-US" altLang="en-US"/>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2745776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20E587-9135-403B-84CA-C1473CB303EC}" type="slidenum">
              <a:rPr lang="en-US" altLang="en-US"/>
              <a:pPr/>
              <a:t>19</a:t>
            </a:fld>
            <a:endParaRPr lang="en-US" altLang="en-US"/>
          </a:p>
        </p:txBody>
      </p:sp>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384574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4710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altLang="en-US" noProof="0" smtClean="0"/>
              <a:t>Click to edit Master title style</a:t>
            </a:r>
          </a:p>
        </p:txBody>
      </p:sp>
      <p:sp>
        <p:nvSpPr>
          <p:cNvPr id="4710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47108"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09" name="Rectangle 5"/>
          <p:cNvSpPr>
            <a:spLocks noGrp="1" noChangeArrowheads="1"/>
          </p:cNvSpPr>
          <p:nvPr>
            <p:ph type="ftr" sz="quarter" idx="3"/>
          </p:nvPr>
        </p:nvSpPr>
        <p:spPr/>
        <p:txBody>
          <a:bodyPr/>
          <a:lstStyle>
            <a:lvl1pPr>
              <a:defRPr/>
            </a:lvl1pPr>
          </a:lstStyle>
          <a:p>
            <a:endParaRPr lang="en-US" altLang="en-US"/>
          </a:p>
        </p:txBody>
      </p:sp>
      <p:sp>
        <p:nvSpPr>
          <p:cNvPr id="47110" name="Rectangle 6"/>
          <p:cNvSpPr>
            <a:spLocks noGrp="1" noChangeArrowheads="1"/>
          </p:cNvSpPr>
          <p:nvPr>
            <p:ph type="sldNum" sz="quarter" idx="4"/>
          </p:nvPr>
        </p:nvSpPr>
        <p:spPr/>
        <p:txBody>
          <a:bodyPr/>
          <a:lstStyle>
            <a:lvl1pPr>
              <a:defRPr/>
            </a:lvl1pPr>
          </a:lstStyle>
          <a:p>
            <a:fld id="{289D8BD1-5F10-4427-95A9-7C7F6A63C619}" type="slidenum">
              <a:rPr lang="en-US" altLang="en-US"/>
              <a:pPr/>
              <a:t>‹#›</a:t>
            </a:fld>
            <a:endParaRPr lang="en-US" altLang="en-US"/>
          </a:p>
        </p:txBody>
      </p:sp>
      <p:sp>
        <p:nvSpPr>
          <p:cNvPr id="47111" name="Rectangle 7"/>
          <p:cNvSpPr>
            <a:spLocks noGrp="1" noChangeArrowheads="1"/>
          </p:cNvSpPr>
          <p:nvPr>
            <p:ph type="dt" sz="quarter" idx="2"/>
          </p:nvPr>
        </p:nvSpPr>
        <p:spPr/>
        <p:txBody>
          <a:bodyPr/>
          <a:lstStyle>
            <a:lvl1pPr>
              <a:defRPr/>
            </a:lvl1pPr>
          </a:lstStyle>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dissolve">
                                      <p:cBhvr>
                                        <p:cTn id="7" dur="500"/>
                                        <p:tgtEl>
                                          <p:spTgt spid="47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Effect transition="in" filter="dissolve">
                                      <p:cBhvr>
                                        <p:cTn id="12" dur="500"/>
                                        <p:tgtEl>
                                          <p:spTgt spid="471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tmplLst>
          <p:tmpl lvl="1">
            <p:tnLst>
              <p:par>
                <p:cTn presetID="9" presetClass="entr" presetSubtype="0" fill="hold" nodeType="clickEffect">
                  <p:stCondLst>
                    <p:cond delay="0"/>
                  </p:stCondLst>
                  <p:childTnLst>
                    <p:set>
                      <p:cBhvr>
                        <p:cTn dur="1" fill="hold">
                          <p:stCondLst>
                            <p:cond delay="0"/>
                          </p:stCondLst>
                        </p:cTn>
                        <p:tgtEl>
                          <p:spTgt spid="47107"/>
                        </p:tgtEl>
                        <p:attrNameLst>
                          <p:attrName>style.visibility</p:attrName>
                        </p:attrNameLst>
                      </p:cBhvr>
                      <p:to>
                        <p:strVal val="visible"/>
                      </p:to>
                    </p:set>
                    <p:animEffect transition="in" filter="dissolve">
                      <p:cBhvr>
                        <p:cTn dur="500"/>
                        <p:tgtEl>
                          <p:spTgt spid="47107"/>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8D3CA0B-4977-4594-9319-43B61AA1B3B5}" type="slidenum">
              <a:rPr lang="en-US" altLang="en-US"/>
              <a:pPr/>
              <a:t>‹#›</a:t>
            </a:fld>
            <a:endParaRPr lang="en-US" altLang="en-US"/>
          </a:p>
        </p:txBody>
      </p:sp>
    </p:spTree>
    <p:extLst>
      <p:ext uri="{BB962C8B-B14F-4D97-AF65-F5344CB8AC3E}">
        <p14:creationId xmlns:p14="http://schemas.microsoft.com/office/powerpoint/2010/main" val="2507488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7B5CC04-8289-4B5C-BB44-88FE821A2AD4}" type="slidenum">
              <a:rPr lang="en-US" altLang="en-US"/>
              <a:pPr/>
              <a:t>‹#›</a:t>
            </a:fld>
            <a:endParaRPr lang="en-US" altLang="en-US"/>
          </a:p>
        </p:txBody>
      </p:sp>
    </p:spTree>
    <p:extLst>
      <p:ext uri="{BB962C8B-B14F-4D97-AF65-F5344CB8AC3E}">
        <p14:creationId xmlns:p14="http://schemas.microsoft.com/office/powerpoint/2010/main" val="2879719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05000"/>
            <a:ext cx="8229600" cy="4114800"/>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75C47CDE-BB31-4938-BF0D-8CDEF8B02FE7}" type="slidenum">
              <a:rPr lang="en-US" altLang="en-US"/>
              <a:pPr/>
              <a:t>‹#›</a:t>
            </a:fld>
            <a:endParaRPr lang="en-US" altLang="en-US"/>
          </a:p>
        </p:txBody>
      </p:sp>
    </p:spTree>
    <p:extLst>
      <p:ext uri="{BB962C8B-B14F-4D97-AF65-F5344CB8AC3E}">
        <p14:creationId xmlns:p14="http://schemas.microsoft.com/office/powerpoint/2010/main" val="179145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BFD1EBD-12DC-4CBE-A6FF-B54F47DDA4AA}" type="slidenum">
              <a:rPr lang="en-US" altLang="en-US"/>
              <a:pPr/>
              <a:t>‹#›</a:t>
            </a:fld>
            <a:endParaRPr lang="en-US" altLang="en-US"/>
          </a:p>
        </p:txBody>
      </p:sp>
    </p:spTree>
    <p:extLst>
      <p:ext uri="{BB962C8B-B14F-4D97-AF65-F5344CB8AC3E}">
        <p14:creationId xmlns:p14="http://schemas.microsoft.com/office/powerpoint/2010/main" val="102777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F2D5BB1-D559-46E1-9DAD-57F25048DB21}" type="slidenum">
              <a:rPr lang="en-US" altLang="en-US"/>
              <a:pPr/>
              <a:t>‹#›</a:t>
            </a:fld>
            <a:endParaRPr lang="en-US" altLang="en-US"/>
          </a:p>
        </p:txBody>
      </p:sp>
    </p:spTree>
    <p:extLst>
      <p:ext uri="{BB962C8B-B14F-4D97-AF65-F5344CB8AC3E}">
        <p14:creationId xmlns:p14="http://schemas.microsoft.com/office/powerpoint/2010/main" val="163574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8785BCF-6358-4307-8153-72574FA0E06D}" type="slidenum">
              <a:rPr lang="en-US" altLang="en-US"/>
              <a:pPr/>
              <a:t>‹#›</a:t>
            </a:fld>
            <a:endParaRPr lang="en-US" altLang="en-US"/>
          </a:p>
        </p:txBody>
      </p:sp>
    </p:spTree>
    <p:extLst>
      <p:ext uri="{BB962C8B-B14F-4D97-AF65-F5344CB8AC3E}">
        <p14:creationId xmlns:p14="http://schemas.microsoft.com/office/powerpoint/2010/main" val="1163431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39B5FDE-C6D3-483D-82D4-237A43631629}" type="slidenum">
              <a:rPr lang="en-US" altLang="en-US"/>
              <a:pPr/>
              <a:t>‹#›</a:t>
            </a:fld>
            <a:endParaRPr lang="en-US" altLang="en-US"/>
          </a:p>
        </p:txBody>
      </p:sp>
    </p:spTree>
    <p:extLst>
      <p:ext uri="{BB962C8B-B14F-4D97-AF65-F5344CB8AC3E}">
        <p14:creationId xmlns:p14="http://schemas.microsoft.com/office/powerpoint/2010/main" val="367368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9791FB9-0EB9-442E-A7CE-3814C6FDEDA1}" type="slidenum">
              <a:rPr lang="en-US" altLang="en-US"/>
              <a:pPr/>
              <a:t>‹#›</a:t>
            </a:fld>
            <a:endParaRPr lang="en-US" altLang="en-US"/>
          </a:p>
        </p:txBody>
      </p:sp>
    </p:spTree>
    <p:extLst>
      <p:ext uri="{BB962C8B-B14F-4D97-AF65-F5344CB8AC3E}">
        <p14:creationId xmlns:p14="http://schemas.microsoft.com/office/powerpoint/2010/main" val="211297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EF96D151-9DDE-4A58-8872-885D290EEB9B}" type="slidenum">
              <a:rPr lang="en-US" altLang="en-US"/>
              <a:pPr/>
              <a:t>‹#›</a:t>
            </a:fld>
            <a:endParaRPr lang="en-US" altLang="en-US"/>
          </a:p>
        </p:txBody>
      </p:sp>
    </p:spTree>
    <p:extLst>
      <p:ext uri="{BB962C8B-B14F-4D97-AF65-F5344CB8AC3E}">
        <p14:creationId xmlns:p14="http://schemas.microsoft.com/office/powerpoint/2010/main" val="1109116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FD2DD19-C03C-4F70-9C23-DD43C63DCEA5}" type="slidenum">
              <a:rPr lang="en-US" altLang="en-US"/>
              <a:pPr/>
              <a:t>‹#›</a:t>
            </a:fld>
            <a:endParaRPr lang="en-US" altLang="en-US"/>
          </a:p>
        </p:txBody>
      </p:sp>
    </p:spTree>
    <p:extLst>
      <p:ext uri="{BB962C8B-B14F-4D97-AF65-F5344CB8AC3E}">
        <p14:creationId xmlns:p14="http://schemas.microsoft.com/office/powerpoint/2010/main" val="2045575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8B36679-9C20-408A-8E42-B935AE8B0D6C}" type="slidenum">
              <a:rPr lang="en-US" altLang="en-US"/>
              <a:pPr/>
              <a:t>‹#›</a:t>
            </a:fld>
            <a:endParaRPr lang="en-US" altLang="en-US"/>
          </a:p>
        </p:txBody>
      </p:sp>
    </p:spTree>
    <p:extLst>
      <p:ext uri="{BB962C8B-B14F-4D97-AF65-F5344CB8AC3E}">
        <p14:creationId xmlns:p14="http://schemas.microsoft.com/office/powerpoint/2010/main" val="3621670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6083"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608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panose="020B0604020202020204" pitchFamily="34" charset="0"/>
              </a:defRPr>
            </a:lvl1pPr>
          </a:lstStyle>
          <a:p>
            <a:endParaRPr lang="en-US" altLang="en-US"/>
          </a:p>
        </p:txBody>
      </p:sp>
      <p:sp>
        <p:nvSpPr>
          <p:cNvPr id="4608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panose="020B0604020202020204" pitchFamily="34" charset="0"/>
              </a:defRPr>
            </a:lvl1pPr>
          </a:lstStyle>
          <a:p>
            <a:endParaRPr lang="en-US" altLang="en-US"/>
          </a:p>
        </p:txBody>
      </p:sp>
      <p:sp>
        <p:nvSpPr>
          <p:cNvPr id="4608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77EF6B26-3325-41B1-AC37-533DCEC8BB76}"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dissolve">
                                      <p:cBhvr>
                                        <p:cTn id="7" dur="500"/>
                                        <p:tgtEl>
                                          <p:spTgt spid="4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6083">
                                            <p:txEl>
                                              <p:pRg st="0" end="0"/>
                                            </p:txEl>
                                          </p:spTgt>
                                        </p:tgtEl>
                                        <p:attrNameLst>
                                          <p:attrName>style.visibility</p:attrName>
                                        </p:attrNameLst>
                                      </p:cBhvr>
                                      <p:to>
                                        <p:strVal val="visible"/>
                                      </p:to>
                                    </p:set>
                                    <p:animEffect transition="in" filter="dissolve">
                                      <p:cBhvr>
                                        <p:cTn id="12" dur="500"/>
                                        <p:tgtEl>
                                          <p:spTgt spid="4608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6083">
                                            <p:txEl>
                                              <p:pRg st="1" end="1"/>
                                            </p:txEl>
                                          </p:spTgt>
                                        </p:tgtEl>
                                        <p:attrNameLst>
                                          <p:attrName>style.visibility</p:attrName>
                                        </p:attrNameLst>
                                      </p:cBhvr>
                                      <p:to>
                                        <p:strVal val="visible"/>
                                      </p:to>
                                    </p:set>
                                    <p:animEffect transition="in" filter="dissolve">
                                      <p:cBhvr>
                                        <p:cTn id="15" dur="500"/>
                                        <p:tgtEl>
                                          <p:spTgt spid="4608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6083">
                                            <p:txEl>
                                              <p:pRg st="2" end="2"/>
                                            </p:txEl>
                                          </p:spTgt>
                                        </p:tgtEl>
                                        <p:attrNameLst>
                                          <p:attrName>style.visibility</p:attrName>
                                        </p:attrNameLst>
                                      </p:cBhvr>
                                      <p:to>
                                        <p:strVal val="visible"/>
                                      </p:to>
                                    </p:set>
                                    <p:animEffect transition="in" filter="dissolve">
                                      <p:cBhvr>
                                        <p:cTn id="18" dur="500"/>
                                        <p:tgtEl>
                                          <p:spTgt spid="4608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46083">
                                            <p:txEl>
                                              <p:pRg st="3" end="3"/>
                                            </p:txEl>
                                          </p:spTgt>
                                        </p:tgtEl>
                                        <p:attrNameLst>
                                          <p:attrName>style.visibility</p:attrName>
                                        </p:attrNameLst>
                                      </p:cBhvr>
                                      <p:to>
                                        <p:strVal val="visible"/>
                                      </p:to>
                                    </p:set>
                                    <p:animEffect transition="in" filter="dissolve">
                                      <p:cBhvr>
                                        <p:cTn id="21" dur="500"/>
                                        <p:tgtEl>
                                          <p:spTgt spid="46083">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46083">
                                            <p:txEl>
                                              <p:pRg st="4" end="4"/>
                                            </p:txEl>
                                          </p:spTgt>
                                        </p:tgtEl>
                                        <p:attrNameLst>
                                          <p:attrName>style.visibility</p:attrName>
                                        </p:attrNameLst>
                                      </p:cBhvr>
                                      <p:to>
                                        <p:strVal val="visible"/>
                                      </p:to>
                                    </p:set>
                                    <p:animEffect transition="in" filter="dissolve">
                                      <p:cBhvr>
                                        <p:cTn id="24" dur="500"/>
                                        <p:tgtEl>
                                          <p:spTgt spid="460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tmplLst>
          <p:tmpl lvl="1">
            <p:tnLst>
              <p:par>
                <p:cTn presetID="9" presetClass="entr" presetSubtype="0" fill="hold" nodeType="clickEffect">
                  <p:stCondLst>
                    <p:cond delay="0"/>
                  </p:stCondLst>
                  <p:childTnLst>
                    <p:set>
                      <p:cBhvr>
                        <p:cTn dur="1" fill="hold">
                          <p:stCondLst>
                            <p:cond delay="0"/>
                          </p:stCondLst>
                        </p:cTn>
                        <p:tgtEl>
                          <p:spTgt spid="46083"/>
                        </p:tgtEl>
                        <p:attrNameLst>
                          <p:attrName>style.visibility</p:attrName>
                        </p:attrNameLst>
                      </p:cBhvr>
                      <p:to>
                        <p:strVal val="visible"/>
                      </p:to>
                    </p:set>
                    <p:animEffect transition="in" filter="dissolve">
                      <p:cBhvr>
                        <p:cTn dur="500"/>
                        <p:tgtEl>
                          <p:spTgt spid="46083"/>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46083"/>
                        </p:tgtEl>
                        <p:attrNameLst>
                          <p:attrName>style.visibility</p:attrName>
                        </p:attrNameLst>
                      </p:cBhvr>
                      <p:to>
                        <p:strVal val="visible"/>
                      </p:to>
                    </p:set>
                    <p:animEffect transition="in" filter="dissolve">
                      <p:cBhvr>
                        <p:cTn dur="500"/>
                        <p:tgtEl>
                          <p:spTgt spid="46083"/>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46083"/>
                        </p:tgtEl>
                        <p:attrNameLst>
                          <p:attrName>style.visibility</p:attrName>
                        </p:attrNameLst>
                      </p:cBhvr>
                      <p:to>
                        <p:strVal val="visible"/>
                      </p:to>
                    </p:set>
                    <p:animEffect transition="in" filter="dissolve">
                      <p:cBhvr>
                        <p:cTn dur="500"/>
                        <p:tgtEl>
                          <p:spTgt spid="46083"/>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46083"/>
                        </p:tgtEl>
                        <p:attrNameLst>
                          <p:attrName>style.visibility</p:attrName>
                        </p:attrNameLst>
                      </p:cBhvr>
                      <p:to>
                        <p:strVal val="visible"/>
                      </p:to>
                    </p:set>
                    <p:animEffect transition="in" filter="dissolve">
                      <p:cBhvr>
                        <p:cTn dur="500"/>
                        <p:tgtEl>
                          <p:spTgt spid="46083"/>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46083"/>
                        </p:tgtEl>
                        <p:attrNameLst>
                          <p:attrName>style.visibility</p:attrName>
                        </p:attrNameLst>
                      </p:cBhvr>
                      <p:to>
                        <p:strVal val="visible"/>
                      </p:to>
                    </p:set>
                    <p:animEffect transition="in" filter="dissolve">
                      <p:cBhvr>
                        <p:cTn dur="500"/>
                        <p:tgtEl>
                          <p:spTgt spid="46083"/>
                        </p:tgtEl>
                      </p:cBhvr>
                    </p:animEffect>
                  </p:childTnLst>
                </p:cTn>
              </p:par>
            </p:tnLst>
          </p:tmpl>
        </p:tmplLst>
      </p:bldP>
    </p:bldLst>
  </p:timing>
  <p:txStyles>
    <p:titleStyle>
      <a:lvl1pPr algn="l"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12000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anose="020B0604030504040204" pitchFamily="34" charset="0"/>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12000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Font typeface="Tahoma" panose="020B0604030504040204" pitchFamily="34" charset="0"/>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80000"/>
        <a:buFont typeface="Wingdings" panose="05000000000000000000" pitchFamily="2" charset="2"/>
        <a:buChar char="v"/>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sz="4000"/>
              <a:t>PERI-OPERATIVE FLUID MANAGEMENT IN THE SURGICAL PATIENT</a:t>
            </a:r>
          </a:p>
        </p:txBody>
      </p:sp>
      <p:sp>
        <p:nvSpPr>
          <p:cNvPr id="2051" name="Rectangle 3"/>
          <p:cNvSpPr>
            <a:spLocks noGrp="1" noChangeArrowheads="1"/>
          </p:cNvSpPr>
          <p:nvPr>
            <p:ph type="subTitle" idx="1"/>
          </p:nvPr>
        </p:nvSpPr>
        <p:spPr>
          <a:xfrm>
            <a:off x="3505200" y="5105400"/>
            <a:ext cx="4267200" cy="533400"/>
          </a:xfrm>
        </p:spPr>
        <p:txBody>
          <a:bodyPr/>
          <a:lstStyle/>
          <a:p>
            <a:pPr algn="r">
              <a:lnSpc>
                <a:spcPct val="80000"/>
              </a:lnSpc>
            </a:pPr>
            <a:r>
              <a:rPr lang="en-US" altLang="en-US" sz="1600"/>
              <a:t>DR. ZIPPORAH  GATHUYA</a:t>
            </a:r>
          </a:p>
          <a:p>
            <a:pPr algn="r">
              <a:lnSpc>
                <a:spcPct val="80000"/>
              </a:lnSpc>
            </a:pPr>
            <a:r>
              <a:rPr lang="en-US" altLang="en-US" sz="1600"/>
              <a:t>Paediatric Anaesthetist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1000" fill="hold"/>
                                        <p:tgtEl>
                                          <p:spTgt spid="2050"/>
                                        </p:tgtEl>
                                        <p:attrNameLst>
                                          <p:attrName>ppt_x</p:attrName>
                                        </p:attrNameLst>
                                      </p:cBhvr>
                                      <p:tavLst>
                                        <p:tav tm="0">
                                          <p:val>
                                            <p:strVal val="0-#ppt_w/2"/>
                                          </p:val>
                                        </p:tav>
                                        <p:tav tm="100000">
                                          <p:val>
                                            <p:strVal val="#ppt_x"/>
                                          </p:val>
                                        </p:tav>
                                      </p:tavLst>
                                    </p:anim>
                                    <p:anim calcmode="lin" valueType="num">
                                      <p:cBhvr additive="base">
                                        <p:cTn id="8" dur="10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Fasting peri-operatively</a:t>
            </a:r>
          </a:p>
        </p:txBody>
      </p:sp>
      <p:sp>
        <p:nvSpPr>
          <p:cNvPr id="60419" name="Rectangle 3"/>
          <p:cNvSpPr>
            <a:spLocks noGrp="1" noChangeArrowheads="1"/>
          </p:cNvSpPr>
          <p:nvPr>
            <p:ph type="body" idx="1"/>
          </p:nvPr>
        </p:nvSpPr>
        <p:spPr/>
        <p:txBody>
          <a:bodyPr/>
          <a:lstStyle/>
          <a:p>
            <a:r>
              <a:rPr lang="en-US" altLang="en-US" sz="2000">
                <a:effectLst/>
              </a:rPr>
              <a:t>Nearly all patients for elective surgery were admitted one or more days preoperatively, and the surgeon or anaesthetist wrote ‘NPO after midnight’ on the patient’s chart, irrespective of the scheduled time of surgery.</a:t>
            </a:r>
          </a:p>
          <a:p>
            <a:endParaRPr lang="en-US" altLang="en-US"/>
          </a:p>
        </p:txBody>
      </p:sp>
      <p:pic>
        <p:nvPicPr>
          <p:cNvPr id="604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505200"/>
            <a:ext cx="5943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fade">
                                      <p:cBhvr>
                                        <p:cTn id="7" dur="768" decel="100000"/>
                                        <p:tgtEl>
                                          <p:spTgt spid="60418"/>
                                        </p:tgtEl>
                                      </p:cBhvr>
                                    </p:animEffect>
                                    <p:animScale>
                                      <p:cBhvr>
                                        <p:cTn id="8" dur="768" decel="100000"/>
                                        <p:tgtEl>
                                          <p:spTgt spid="60418"/>
                                        </p:tgtEl>
                                      </p:cBhvr>
                                      <p:from x="10000" y="10000"/>
                                      <p:to x="200000" y="450000"/>
                                    </p:animScale>
                                    <p:animScale>
                                      <p:cBhvr>
                                        <p:cTn id="9" dur="1230" accel="100000" fill="hold">
                                          <p:stCondLst>
                                            <p:cond delay="768"/>
                                          </p:stCondLst>
                                        </p:cTn>
                                        <p:tgtEl>
                                          <p:spTgt spid="60418"/>
                                        </p:tgtEl>
                                      </p:cBhvr>
                                      <p:from x="200000" y="450000"/>
                                      <p:to x="100000" y="100000"/>
                                    </p:animScale>
                                    <p:set>
                                      <p:cBhvr>
                                        <p:cTn id="10" dur="768" fill="hold"/>
                                        <p:tgtEl>
                                          <p:spTgt spid="60418"/>
                                        </p:tgtEl>
                                        <p:attrNameLst>
                                          <p:attrName>ppt_x</p:attrName>
                                        </p:attrNameLst>
                                      </p:cBhvr>
                                      <p:to>
                                        <p:strVal val="(0.5)"/>
                                      </p:to>
                                    </p:set>
                                    <p:anim from="(0.5)" to="(#ppt_x)" calcmode="lin" valueType="num">
                                      <p:cBhvr>
                                        <p:cTn id="11" dur="1230" accel="100000" fill="hold">
                                          <p:stCondLst>
                                            <p:cond delay="768"/>
                                          </p:stCondLst>
                                        </p:cTn>
                                        <p:tgtEl>
                                          <p:spTgt spid="60418"/>
                                        </p:tgtEl>
                                        <p:attrNameLst>
                                          <p:attrName>ppt_x</p:attrName>
                                        </p:attrNameLst>
                                      </p:cBhvr>
                                    </p:anim>
                                    <p:set>
                                      <p:cBhvr>
                                        <p:cTn id="12" dur="768" fill="hold"/>
                                        <p:tgtEl>
                                          <p:spTgt spid="60418"/>
                                        </p:tgtEl>
                                        <p:attrNameLst>
                                          <p:attrName>ppt_y</p:attrName>
                                        </p:attrNameLst>
                                      </p:cBhvr>
                                      <p:to>
                                        <p:strVal val="(#ppt_y+0.4)"/>
                                      </p:to>
                                    </p:set>
                                    <p:anim from="(#ppt_y+0.4)" to="(#ppt_y)" calcmode="lin" valueType="num">
                                      <p:cBhvr>
                                        <p:cTn id="13" dur="1230" accel="100000" fill="hold">
                                          <p:stCondLst>
                                            <p:cond delay="768"/>
                                          </p:stCondLst>
                                        </p:cTn>
                                        <p:tgtEl>
                                          <p:spTgt spid="60418"/>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60419">
                                            <p:txEl>
                                              <p:pRg st="0" end="0"/>
                                            </p:txEl>
                                          </p:spTgt>
                                        </p:tgtEl>
                                        <p:attrNameLst>
                                          <p:attrName>style.visibility</p:attrName>
                                        </p:attrNameLst>
                                      </p:cBhvr>
                                      <p:to>
                                        <p:strVal val="visible"/>
                                      </p:to>
                                    </p:set>
                                    <p:anim calcmode="lin" valueType="num">
                                      <p:cBhvr>
                                        <p:cTn id="18"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a:t>Fasting in children</a:t>
            </a:r>
          </a:p>
        </p:txBody>
      </p:sp>
      <p:pic>
        <p:nvPicPr>
          <p:cNvPr id="57347"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fade">
                                      <p:cBhvr>
                                        <p:cTn id="7" dur="800" decel="100000"/>
                                        <p:tgtEl>
                                          <p:spTgt spid="57346"/>
                                        </p:tgtEl>
                                      </p:cBhvr>
                                    </p:animEffect>
                                    <p:anim calcmode="lin" valueType="num">
                                      <p:cBhvr>
                                        <p:cTn id="8" dur="800" decel="100000" fill="hold"/>
                                        <p:tgtEl>
                                          <p:spTgt spid="57346"/>
                                        </p:tgtEl>
                                        <p:attrNameLst>
                                          <p:attrName>style.rotation</p:attrName>
                                        </p:attrNameLst>
                                      </p:cBhvr>
                                      <p:tavLst>
                                        <p:tav tm="0">
                                          <p:val>
                                            <p:fltVal val="-90"/>
                                          </p:val>
                                        </p:tav>
                                        <p:tav tm="100000">
                                          <p:val>
                                            <p:fltVal val="0"/>
                                          </p:val>
                                        </p:tav>
                                      </p:tavLst>
                                    </p:anim>
                                    <p:anim calcmode="lin" valueType="num">
                                      <p:cBhvr>
                                        <p:cTn id="9" dur="800" decel="100000" fill="hold"/>
                                        <p:tgtEl>
                                          <p:spTgt spid="57346"/>
                                        </p:tgtEl>
                                        <p:attrNameLst>
                                          <p:attrName>ppt_x</p:attrName>
                                        </p:attrNameLst>
                                      </p:cBhvr>
                                      <p:tavLst>
                                        <p:tav tm="0">
                                          <p:val>
                                            <p:strVal val="#ppt_x+0.4"/>
                                          </p:val>
                                        </p:tav>
                                        <p:tav tm="100000">
                                          <p:val>
                                            <p:strVal val="#ppt_x-0.05"/>
                                          </p:val>
                                        </p:tav>
                                      </p:tavLst>
                                    </p:anim>
                                    <p:anim calcmode="lin" valueType="num">
                                      <p:cBhvr>
                                        <p:cTn id="10" dur="800" decel="100000" fill="hold"/>
                                        <p:tgtEl>
                                          <p:spTgt spid="573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73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73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en-US"/>
              <a:t>Fasting guidelines</a:t>
            </a:r>
          </a:p>
        </p:txBody>
      </p:sp>
      <p:pic>
        <p:nvPicPr>
          <p:cNvPr id="58371"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800" decel="100000"/>
                                        <p:tgtEl>
                                          <p:spTgt spid="58370"/>
                                        </p:tgtEl>
                                      </p:cBhvr>
                                    </p:animEffect>
                                    <p:anim calcmode="lin" valueType="num">
                                      <p:cBhvr>
                                        <p:cTn id="8" dur="800" decel="100000" fill="hold"/>
                                        <p:tgtEl>
                                          <p:spTgt spid="58370"/>
                                        </p:tgtEl>
                                        <p:attrNameLst>
                                          <p:attrName>style.rotation</p:attrName>
                                        </p:attrNameLst>
                                      </p:cBhvr>
                                      <p:tavLst>
                                        <p:tav tm="0">
                                          <p:val>
                                            <p:fltVal val="-90"/>
                                          </p:val>
                                        </p:tav>
                                        <p:tav tm="100000">
                                          <p:val>
                                            <p:fltVal val="0"/>
                                          </p:val>
                                        </p:tav>
                                      </p:tavLst>
                                    </p:anim>
                                    <p:anim calcmode="lin" valueType="num">
                                      <p:cBhvr>
                                        <p:cTn id="9" dur="800" decel="100000" fill="hold"/>
                                        <p:tgtEl>
                                          <p:spTgt spid="58370"/>
                                        </p:tgtEl>
                                        <p:attrNameLst>
                                          <p:attrName>ppt_x</p:attrName>
                                        </p:attrNameLst>
                                      </p:cBhvr>
                                      <p:tavLst>
                                        <p:tav tm="0">
                                          <p:val>
                                            <p:strVal val="#ppt_x+0.4"/>
                                          </p:val>
                                        </p:tav>
                                        <p:tav tm="100000">
                                          <p:val>
                                            <p:strVal val="#ppt_x-0.05"/>
                                          </p:val>
                                        </p:tav>
                                      </p:tavLst>
                                    </p:anim>
                                    <p:anim calcmode="lin" valueType="num">
                                      <p:cBhvr>
                                        <p:cTn id="10" dur="800" decel="100000" fill="hold"/>
                                        <p:tgtEl>
                                          <p:spTgt spid="583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83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837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1066800"/>
            <a:ext cx="7772400" cy="1143000"/>
          </a:xfrm>
        </p:spPr>
        <p:txBody>
          <a:bodyPr/>
          <a:lstStyle/>
          <a:p>
            <a:r>
              <a:rPr lang="en-US" altLang="en-US" b="1"/>
              <a:t>Perioperative Fluid Management</a:t>
            </a:r>
          </a:p>
        </p:txBody>
      </p:sp>
      <p:sp>
        <p:nvSpPr>
          <p:cNvPr id="26627" name="Rectangle 3"/>
          <p:cNvSpPr>
            <a:spLocks noGrp="1" noChangeArrowheads="1"/>
          </p:cNvSpPr>
          <p:nvPr>
            <p:ph type="body" idx="1"/>
          </p:nvPr>
        </p:nvSpPr>
        <p:spPr>
          <a:xfrm>
            <a:off x="914400" y="2513013"/>
            <a:ext cx="7315200" cy="2822575"/>
          </a:xfrm>
        </p:spPr>
        <p:txBody>
          <a:bodyPr/>
          <a:lstStyle/>
          <a:p>
            <a:pPr>
              <a:buSzPct val="110000"/>
            </a:pPr>
            <a:r>
              <a:rPr lang="en-US" altLang="en-US" sz="3600"/>
              <a:t>How much should we infuse?</a:t>
            </a:r>
            <a:r>
              <a:rPr lang="en-US" altLang="en-US">
                <a:solidFill>
                  <a:schemeClr val="hlink"/>
                </a:solidFill>
              </a:rPr>
              <a:t> </a:t>
            </a:r>
          </a:p>
          <a:p>
            <a:pPr>
              <a:buClr>
                <a:schemeClr val="folHlink"/>
              </a:buClr>
              <a:buSzPct val="110000"/>
            </a:pPr>
            <a:r>
              <a:rPr lang="en-US" altLang="en-US">
                <a:solidFill>
                  <a:schemeClr val="hlink"/>
                </a:solidFill>
              </a:rPr>
              <a:t>What fluids should we use?</a:t>
            </a:r>
          </a:p>
          <a:p>
            <a:pPr>
              <a:buClr>
                <a:schemeClr val="folHlink"/>
              </a:buClr>
              <a:buSzPct val="110000"/>
            </a:pPr>
            <a:r>
              <a:rPr lang="en-US" altLang="en-US">
                <a:solidFill>
                  <a:schemeClr val="hlink"/>
                </a:solidFill>
              </a:rPr>
              <a:t>How should we monitor fluid replacement?</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2000" fill="hold"/>
                                        <p:tgtEl>
                                          <p:spTgt spid="26626"/>
                                        </p:tgtEl>
                                        <p:attrNameLst>
                                          <p:attrName>ppt_w</p:attrName>
                                        </p:attrNameLst>
                                      </p:cBhvr>
                                      <p:tavLst>
                                        <p:tav tm="0">
                                          <p:val>
                                            <p:strVal val="#ppt_w*2.5"/>
                                          </p:val>
                                        </p:tav>
                                        <p:tav tm="100000">
                                          <p:val>
                                            <p:strVal val="#ppt_w"/>
                                          </p:val>
                                        </p:tav>
                                      </p:tavLst>
                                    </p:anim>
                                    <p:anim calcmode="lin" valueType="num">
                                      <p:cBhvr>
                                        <p:cTn id="8" dur="2000" fill="hold"/>
                                        <p:tgtEl>
                                          <p:spTgt spid="26626"/>
                                        </p:tgtEl>
                                        <p:attrNameLst>
                                          <p:attrName>ppt_h</p:attrName>
                                        </p:attrNameLst>
                                      </p:cBhvr>
                                      <p:tavLst>
                                        <p:tav tm="0">
                                          <p:val>
                                            <p:strVal val="#ppt_h"/>
                                          </p:val>
                                        </p:tav>
                                        <p:tav tm="100000">
                                          <p:val>
                                            <p:strVal val="#ppt_h"/>
                                          </p:val>
                                        </p:tav>
                                      </p:tavLst>
                                    </p:anim>
                                    <p:anim calcmode="lin" valueType="num">
                                      <p:cBhvr>
                                        <p:cTn id="9" dur="2000" fill="hold"/>
                                        <p:tgtEl>
                                          <p:spTgt spid="2662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662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662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6627">
                                            <p:txEl>
                                              <p:pRg st="0" end="0"/>
                                            </p:txEl>
                                          </p:spTgt>
                                        </p:tgtEl>
                                        <p:attrNameLst>
                                          <p:attrName>style.visibility</p:attrName>
                                        </p:attrNameLst>
                                      </p:cBhvr>
                                      <p:to>
                                        <p:strVal val="visible"/>
                                      </p:to>
                                    </p:set>
                                    <p:animEffect transition="in" filter="wipe(left)">
                                      <p:cBhvr>
                                        <p:cTn id="16" dur="500"/>
                                        <p:tgtEl>
                                          <p:spTgt spid="2662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6627">
                                            <p:txEl>
                                              <p:pRg st="1" end="1"/>
                                            </p:txEl>
                                          </p:spTgt>
                                        </p:tgtEl>
                                        <p:attrNameLst>
                                          <p:attrName>style.visibility</p:attrName>
                                        </p:attrNameLst>
                                      </p:cBhvr>
                                      <p:to>
                                        <p:strVal val="visible"/>
                                      </p:to>
                                    </p:set>
                                    <p:animEffect transition="in" filter="wipe(left)">
                                      <p:cBhvr>
                                        <p:cTn id="21" dur="500"/>
                                        <p:tgtEl>
                                          <p:spTgt spid="26627">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6627">
                                            <p:txEl>
                                              <p:pRg st="2" end="2"/>
                                            </p:txEl>
                                          </p:spTgt>
                                        </p:tgtEl>
                                        <p:attrNameLst>
                                          <p:attrName>style.visibility</p:attrName>
                                        </p:attrNameLst>
                                      </p:cBhvr>
                                      <p:to>
                                        <p:strVal val="visible"/>
                                      </p:to>
                                    </p:set>
                                    <p:animEffect transition="in" filter="wipe(left)">
                                      <p:cBhvr>
                                        <p:cTn id="26"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a:t>General Anaesthesia</a:t>
            </a:r>
          </a:p>
        </p:txBody>
      </p:sp>
      <p:sp>
        <p:nvSpPr>
          <p:cNvPr id="83971" name="Rectangle 3"/>
          <p:cNvSpPr>
            <a:spLocks noGrp="1" noChangeArrowheads="1"/>
          </p:cNvSpPr>
          <p:nvPr>
            <p:ph type="body" idx="1"/>
          </p:nvPr>
        </p:nvSpPr>
        <p:spPr/>
        <p:txBody>
          <a:bodyPr/>
          <a:lstStyle/>
          <a:p>
            <a:pPr>
              <a:lnSpc>
                <a:spcPct val="90000"/>
              </a:lnSpc>
            </a:pPr>
            <a:r>
              <a:rPr lang="en-US" altLang="en-US"/>
              <a:t>Produces vasodilation and some degree of myocardial contraction</a:t>
            </a:r>
          </a:p>
          <a:p>
            <a:pPr>
              <a:lnSpc>
                <a:spcPct val="90000"/>
              </a:lnSpc>
            </a:pPr>
            <a:r>
              <a:rPr lang="en-US" altLang="en-US"/>
              <a:t>Increased intrathoracic pressure from mechanical ventilation</a:t>
            </a:r>
          </a:p>
          <a:p>
            <a:pPr>
              <a:lnSpc>
                <a:spcPct val="90000"/>
              </a:lnSpc>
            </a:pPr>
            <a:r>
              <a:rPr lang="en-US" altLang="en-US"/>
              <a:t>Increased stress response to surgery</a:t>
            </a:r>
          </a:p>
          <a:p>
            <a:pPr>
              <a:lnSpc>
                <a:spcPct val="90000"/>
              </a:lnSpc>
              <a:buFontTx/>
              <a:buNone/>
            </a:pPr>
            <a:endParaRPr lang="en-US" altLang="en-US"/>
          </a:p>
          <a:p>
            <a:pPr>
              <a:lnSpc>
                <a:spcPct val="90000"/>
              </a:lnSpc>
              <a:buFontTx/>
              <a:buNone/>
            </a:pPr>
            <a:r>
              <a:rPr lang="en-US" altLang="en-US"/>
              <a:t>All these factors together may need increased fluid requirement.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19138" y="838200"/>
            <a:ext cx="7772400" cy="1143000"/>
          </a:xfrm>
        </p:spPr>
        <p:txBody>
          <a:bodyPr/>
          <a:lstStyle/>
          <a:p>
            <a:r>
              <a:rPr lang="en-US" altLang="en-US" b="1"/>
              <a:t>What are the stakes?</a:t>
            </a:r>
          </a:p>
        </p:txBody>
      </p:sp>
      <p:sp>
        <p:nvSpPr>
          <p:cNvPr id="28675" name="Rectangle 3"/>
          <p:cNvSpPr>
            <a:spLocks noGrp="1" noChangeArrowheads="1"/>
          </p:cNvSpPr>
          <p:nvPr>
            <p:ph type="body" idx="1"/>
          </p:nvPr>
        </p:nvSpPr>
        <p:spPr>
          <a:xfrm>
            <a:off x="1200150" y="2057400"/>
            <a:ext cx="6921500" cy="3657600"/>
          </a:xfrm>
        </p:spPr>
        <p:txBody>
          <a:bodyPr/>
          <a:lstStyle/>
          <a:p>
            <a:pPr>
              <a:buFont typeface="Symbol" panose="05050102010706020507" pitchFamily="18" charset="2"/>
              <a:buChar char="·"/>
            </a:pPr>
            <a:r>
              <a:rPr lang="en-US" altLang="en-US" sz="3600"/>
              <a:t>Risks of inadequate resuscitation</a:t>
            </a:r>
          </a:p>
          <a:p>
            <a:pPr lvl="1">
              <a:buSzPct val="120000"/>
              <a:buFont typeface="Wingdings" panose="05000000000000000000" pitchFamily="2" charset="2"/>
              <a:buChar char="ü"/>
            </a:pPr>
            <a:r>
              <a:rPr lang="en-US" altLang="en-US" sz="3200"/>
              <a:t>Life-threatening</a:t>
            </a:r>
          </a:p>
          <a:p>
            <a:pPr lvl="1">
              <a:buSzPct val="120000"/>
              <a:buFont typeface="Wingdings" panose="05000000000000000000" pitchFamily="2" charset="2"/>
              <a:buChar char="ü"/>
            </a:pPr>
            <a:r>
              <a:rPr lang="en-US" altLang="en-US" sz="3200"/>
              <a:t>Nonfatal</a:t>
            </a:r>
          </a:p>
          <a:p>
            <a:pPr>
              <a:buFont typeface="Symbol" panose="05050102010706020507" pitchFamily="18" charset="2"/>
              <a:buChar char="·"/>
            </a:pPr>
            <a:r>
              <a:rPr lang="en-US" altLang="en-US" sz="3600"/>
              <a:t>Risks of excessive resuscitation</a:t>
            </a:r>
          </a:p>
          <a:p>
            <a:pPr lvl="1">
              <a:buSzPct val="120000"/>
              <a:buFont typeface="Wingdings" panose="05000000000000000000" pitchFamily="2" charset="2"/>
              <a:buChar char="ü"/>
            </a:pPr>
            <a:r>
              <a:rPr lang="en-US" altLang="en-US" sz="3200"/>
              <a:t>Life-threatening </a:t>
            </a:r>
          </a:p>
          <a:p>
            <a:pPr lvl="1">
              <a:buSzPct val="120000"/>
              <a:buFont typeface="Wingdings" panose="05000000000000000000" pitchFamily="2" charset="2"/>
              <a:buChar char="ü"/>
            </a:pPr>
            <a:r>
              <a:rPr lang="en-US" altLang="en-US" sz="3200"/>
              <a:t>Nonfatal</a:t>
            </a:r>
          </a:p>
          <a:p>
            <a:pPr lvl="1">
              <a:buSzPct val="120000"/>
              <a:buFont typeface="Wingdings" panose="05000000000000000000" pitchFamily="2" charset="2"/>
              <a:buChar char="ü"/>
            </a:pPr>
            <a:endParaRPr lang="en-US" altLang="en-US" sz="32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1000"/>
                                        <p:tgtEl>
                                          <p:spTgt spid="28674"/>
                                        </p:tgtEl>
                                      </p:cBhvr>
                                    </p:animEffect>
                                    <p:anim calcmode="lin" valueType="num">
                                      <p:cBhvr>
                                        <p:cTn id="8" dur="1000" fill="hold"/>
                                        <p:tgtEl>
                                          <p:spTgt spid="28674"/>
                                        </p:tgtEl>
                                        <p:attrNameLst>
                                          <p:attrName>ppt_x</p:attrName>
                                        </p:attrNameLst>
                                      </p:cBhvr>
                                      <p:tavLst>
                                        <p:tav tm="0">
                                          <p:val>
                                            <p:strVal val="#ppt_x"/>
                                          </p:val>
                                        </p:tav>
                                        <p:tav tm="100000">
                                          <p:val>
                                            <p:strVal val="#ppt_x"/>
                                          </p:val>
                                        </p:tav>
                                      </p:tavLst>
                                    </p:anim>
                                    <p:anim calcmode="lin" valueType="num">
                                      <p:cBhvr>
                                        <p:cTn id="9" dur="1000" fill="hold"/>
                                        <p:tgtEl>
                                          <p:spTgt spid="2867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28675">
                                            <p:txEl>
                                              <p:pRg st="5" end="5"/>
                                            </p:txEl>
                                          </p:spTgt>
                                        </p:tgtEl>
                                        <p:attrNameLst>
                                          <p:attrName>style.visibility</p:attrName>
                                        </p:attrNameLst>
                                      </p:cBhvr>
                                      <p:to>
                                        <p:strVal val="visible"/>
                                      </p:to>
                                    </p:set>
                                    <p:anim calcmode="lin" valueType="num">
                                      <p:cBhvr additive="base">
                                        <p:cTn id="14" dur="1000" fill="hold">
                                          <p:stCondLst>
                                            <p:cond delay="0"/>
                                          </p:stCondLst>
                                        </p:cTn>
                                        <p:tgtEl>
                                          <p:spTgt spid="28675">
                                            <p:txEl>
                                              <p:pRg st="5" end="5"/>
                                            </p:txEl>
                                          </p:spTgt>
                                        </p:tgtEl>
                                        <p:attrNameLst>
                                          <p:attrName>ppt_x</p:attrName>
                                        </p:attrNameLst>
                                      </p:cBhvr>
                                      <p:tavLst>
                                        <p:tav tm="0">
                                          <p:val>
                                            <p:strVal val="#ppt_x"/>
                                          </p:val>
                                        </p:tav>
                                        <p:tav tm="100000">
                                          <p:val>
                                            <p:strVal val="#ppt_x"/>
                                          </p:val>
                                        </p:tav>
                                      </p:tavLst>
                                    </p:anim>
                                    <p:anim calcmode="lin" valueType="num">
                                      <p:cBhvr additive="base">
                                        <p:cTn id="15" dur="1000" fill="hold">
                                          <p:stCondLst>
                                            <p:cond delay="0"/>
                                          </p:stCondLst>
                                        </p:cTn>
                                        <p:tgtEl>
                                          <p:spTgt spid="28675">
                                            <p:txEl>
                                              <p:pRg st="5" end="5"/>
                                            </p:txEl>
                                          </p:spTgt>
                                        </p:tgtEl>
                                        <p:attrNameLst>
                                          <p:attrName>ppt_y</p:attrName>
                                        </p:attrNameLst>
                                      </p:cBhvr>
                                      <p:tavLst>
                                        <p:tav tm="0">
                                          <p:val>
                                            <p:strVal val="0-#ppt_h/2"/>
                                          </p:val>
                                        </p:tav>
                                        <p:tav tm="100000">
                                          <p:val>
                                            <p:strVal val="#ppt_y"/>
                                          </p:val>
                                        </p:tav>
                                      </p:tavLst>
                                    </p:anim>
                                  </p:childTnLst>
                                </p:cTn>
                              </p:par>
                              <p:par>
                                <p:cTn id="16" presetID="2" presetClass="entr" presetSubtype="1" fill="hold" grpId="0" nodeType="withEffect">
                                  <p:stCondLst>
                                    <p:cond delay="0"/>
                                  </p:stCondLst>
                                  <p:childTnLst>
                                    <p:set>
                                      <p:cBhvr>
                                        <p:cTn id="17" dur="1" fill="hold">
                                          <p:stCondLst>
                                            <p:cond delay="0"/>
                                          </p:stCondLst>
                                        </p:cTn>
                                        <p:tgtEl>
                                          <p:spTgt spid="28675">
                                            <p:txEl>
                                              <p:pRg st="4" end="4"/>
                                            </p:txEl>
                                          </p:spTgt>
                                        </p:tgtEl>
                                        <p:attrNameLst>
                                          <p:attrName>style.visibility</p:attrName>
                                        </p:attrNameLst>
                                      </p:cBhvr>
                                      <p:to>
                                        <p:strVal val="visible"/>
                                      </p:to>
                                    </p:set>
                                    <p:anim calcmode="lin" valueType="num">
                                      <p:cBhvr additive="base">
                                        <p:cTn id="18" dur="1000" fill="hold">
                                          <p:stCondLst>
                                            <p:cond delay="0"/>
                                          </p:stCondLst>
                                        </p:cTn>
                                        <p:tgtEl>
                                          <p:spTgt spid="28675">
                                            <p:txEl>
                                              <p:pRg st="4" end="4"/>
                                            </p:txEl>
                                          </p:spTgt>
                                        </p:tgtEl>
                                        <p:attrNameLst>
                                          <p:attrName>ppt_x</p:attrName>
                                        </p:attrNameLst>
                                      </p:cBhvr>
                                      <p:tavLst>
                                        <p:tav tm="0">
                                          <p:val>
                                            <p:strVal val="#ppt_x"/>
                                          </p:val>
                                        </p:tav>
                                        <p:tav tm="100000">
                                          <p:val>
                                            <p:strVal val="#ppt_x"/>
                                          </p:val>
                                        </p:tav>
                                      </p:tavLst>
                                    </p:anim>
                                    <p:anim calcmode="lin" valueType="num">
                                      <p:cBhvr additive="base">
                                        <p:cTn id="19" dur="1000" fill="hold">
                                          <p:stCondLst>
                                            <p:cond delay="0"/>
                                          </p:stCondLst>
                                        </p:cTn>
                                        <p:tgtEl>
                                          <p:spTgt spid="28675">
                                            <p:txEl>
                                              <p:pRg st="4" end="4"/>
                                            </p:txEl>
                                          </p:spTgt>
                                        </p:tgtEl>
                                        <p:attrNameLst>
                                          <p:attrName>ppt_y</p:attrName>
                                        </p:attrNameLst>
                                      </p:cBhvr>
                                      <p:tavLst>
                                        <p:tav tm="0">
                                          <p:val>
                                            <p:strVal val="0-#ppt_h/2"/>
                                          </p:val>
                                        </p:tav>
                                        <p:tav tm="100000">
                                          <p:val>
                                            <p:strVal val="#ppt_y"/>
                                          </p:val>
                                        </p:tav>
                                      </p:tavLst>
                                    </p:anim>
                                  </p:childTnLst>
                                </p:cTn>
                              </p:par>
                              <p:par>
                                <p:cTn id="20" presetID="2" presetClass="entr" presetSubtype="1" fill="hold" grpId="0" nodeType="with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 calcmode="lin" valueType="num">
                                      <p:cBhvr additive="base">
                                        <p:cTn id="22" dur="1000" fill="hold">
                                          <p:stCondLst>
                                            <p:cond delay="0"/>
                                          </p:stCondLst>
                                        </p:cTn>
                                        <p:tgtEl>
                                          <p:spTgt spid="28675">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stCondLst>
                                            <p:cond delay="0"/>
                                          </p:stCondLst>
                                        </p:cTn>
                                        <p:tgtEl>
                                          <p:spTgt spid="2867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1" fill="hold" grpId="0" nodeType="clickEffect">
                                  <p:stCondLst>
                                    <p:cond delay="0"/>
                                  </p:stCondLst>
                                  <p:childTnLst>
                                    <p:set>
                                      <p:cBhvr>
                                        <p:cTn id="27" dur="1" fill="hold">
                                          <p:stCondLst>
                                            <p:cond delay="0"/>
                                          </p:stCondLst>
                                        </p:cTn>
                                        <p:tgtEl>
                                          <p:spTgt spid="28675">
                                            <p:txEl>
                                              <p:pRg st="2" end="2"/>
                                            </p:txEl>
                                          </p:spTgt>
                                        </p:tgtEl>
                                        <p:attrNameLst>
                                          <p:attrName>style.visibility</p:attrName>
                                        </p:attrNameLst>
                                      </p:cBhvr>
                                      <p:to>
                                        <p:strVal val="visible"/>
                                      </p:to>
                                    </p:set>
                                    <p:anim calcmode="lin" valueType="num">
                                      <p:cBhvr additive="base">
                                        <p:cTn id="28" dur="1000" fill="hold">
                                          <p:stCondLst>
                                            <p:cond delay="0"/>
                                          </p:stCondLst>
                                        </p:cTn>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29" dur="1000" fill="hold">
                                          <p:stCondLst>
                                            <p:cond delay="0"/>
                                          </p:stCondLst>
                                        </p:cTn>
                                        <p:tgtEl>
                                          <p:spTgt spid="28675">
                                            <p:txEl>
                                              <p:pRg st="2" end="2"/>
                                            </p:txEl>
                                          </p:spTgt>
                                        </p:tgtEl>
                                        <p:attrNameLst>
                                          <p:attrName>ppt_y</p:attrName>
                                        </p:attrNameLst>
                                      </p:cBhvr>
                                      <p:tavLst>
                                        <p:tav tm="0">
                                          <p:val>
                                            <p:strVal val="0-#ppt_h/2"/>
                                          </p:val>
                                        </p:tav>
                                        <p:tav tm="100000">
                                          <p:val>
                                            <p:strVal val="#ppt_y"/>
                                          </p:val>
                                        </p:tav>
                                      </p:tavLst>
                                    </p:anim>
                                  </p:childTnLst>
                                </p:cTn>
                              </p:par>
                              <p:par>
                                <p:cTn id="30" presetID="2" presetClass="entr" presetSubtype="1" fill="hold" grpId="0" nodeType="withEffect">
                                  <p:stCondLst>
                                    <p:cond delay="0"/>
                                  </p:stCondLst>
                                  <p:childTnLst>
                                    <p:set>
                                      <p:cBhvr>
                                        <p:cTn id="31" dur="1" fill="hold">
                                          <p:stCondLst>
                                            <p:cond delay="0"/>
                                          </p:stCondLst>
                                        </p:cTn>
                                        <p:tgtEl>
                                          <p:spTgt spid="28675">
                                            <p:txEl>
                                              <p:pRg st="1" end="1"/>
                                            </p:txEl>
                                          </p:spTgt>
                                        </p:tgtEl>
                                        <p:attrNameLst>
                                          <p:attrName>style.visibility</p:attrName>
                                        </p:attrNameLst>
                                      </p:cBhvr>
                                      <p:to>
                                        <p:strVal val="visible"/>
                                      </p:to>
                                    </p:set>
                                    <p:anim calcmode="lin" valueType="num">
                                      <p:cBhvr additive="base">
                                        <p:cTn id="32" dur="1000" fill="hold">
                                          <p:stCondLst>
                                            <p:cond delay="0"/>
                                          </p:stCondLst>
                                        </p:cTn>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33" dur="1000" fill="hold">
                                          <p:stCondLst>
                                            <p:cond delay="0"/>
                                          </p:stCondLst>
                                        </p:cTn>
                                        <p:tgtEl>
                                          <p:spTgt spid="28675">
                                            <p:txEl>
                                              <p:pRg st="1" end="1"/>
                                            </p:txEl>
                                          </p:spTgt>
                                        </p:tgtEl>
                                        <p:attrNameLst>
                                          <p:attrName>ppt_y</p:attrName>
                                        </p:attrNameLst>
                                      </p:cBhvr>
                                      <p:tavLst>
                                        <p:tav tm="0">
                                          <p:val>
                                            <p:strVal val="0-#ppt_h/2"/>
                                          </p:val>
                                        </p:tav>
                                        <p:tav tm="100000">
                                          <p:val>
                                            <p:strVal val="#ppt_y"/>
                                          </p:val>
                                        </p:tav>
                                      </p:tavLst>
                                    </p:anim>
                                  </p:childTnLst>
                                </p:cTn>
                              </p:par>
                              <p:par>
                                <p:cTn id="34" presetID="2" presetClass="entr" presetSubtype="1" fill="hold" grpId="0" nodeType="withEffect">
                                  <p:stCondLst>
                                    <p:cond delay="0"/>
                                  </p:stCondLst>
                                  <p:childTnLst>
                                    <p:set>
                                      <p:cBhvr>
                                        <p:cTn id="35" dur="1" fill="hold">
                                          <p:stCondLst>
                                            <p:cond delay="0"/>
                                          </p:stCondLst>
                                        </p:cTn>
                                        <p:tgtEl>
                                          <p:spTgt spid="28675">
                                            <p:txEl>
                                              <p:pRg st="0" end="0"/>
                                            </p:txEl>
                                          </p:spTgt>
                                        </p:tgtEl>
                                        <p:attrNameLst>
                                          <p:attrName>style.visibility</p:attrName>
                                        </p:attrNameLst>
                                      </p:cBhvr>
                                      <p:to>
                                        <p:strVal val="visible"/>
                                      </p:to>
                                    </p:set>
                                    <p:anim calcmode="lin" valueType="num">
                                      <p:cBhvr additive="base">
                                        <p:cTn id="36" dur="1000" fill="hold">
                                          <p:stCondLst>
                                            <p:cond delay="0"/>
                                          </p:stCondLst>
                                        </p:cTn>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37" dur="1000" fill="hold">
                                          <p:stCondLst>
                                            <p:cond delay="0"/>
                                          </p:stCondLst>
                                        </p:cTn>
                                        <p:tgtEl>
                                          <p:spTgt spid="28675">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rev="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09600"/>
            <a:ext cx="7713663" cy="1600200"/>
          </a:xfrm>
        </p:spPr>
        <p:txBody>
          <a:bodyPr/>
          <a:lstStyle/>
          <a:p>
            <a:r>
              <a:rPr lang="en-US" altLang="en-US" b="1"/>
              <a:t>Life-Threatening Consequences of Inadequate Resuscitation</a:t>
            </a:r>
          </a:p>
        </p:txBody>
      </p:sp>
      <p:sp>
        <p:nvSpPr>
          <p:cNvPr id="30723" name="Rectangle 3"/>
          <p:cNvSpPr>
            <a:spLocks noGrp="1" noChangeArrowheads="1"/>
          </p:cNvSpPr>
          <p:nvPr>
            <p:ph type="body" idx="1"/>
          </p:nvPr>
        </p:nvSpPr>
        <p:spPr>
          <a:xfrm>
            <a:off x="1524000" y="2944813"/>
            <a:ext cx="5799138" cy="2132012"/>
          </a:xfrm>
        </p:spPr>
        <p:txBody>
          <a:bodyPr/>
          <a:lstStyle/>
          <a:p>
            <a:r>
              <a:rPr lang="en-US" altLang="en-US" sz="3600"/>
              <a:t>Lactic acidosis</a:t>
            </a:r>
          </a:p>
          <a:p>
            <a:r>
              <a:rPr lang="en-US" altLang="en-US" sz="3600"/>
              <a:t>Acute renal failure</a:t>
            </a:r>
          </a:p>
          <a:p>
            <a:r>
              <a:rPr lang="en-US" altLang="en-US" sz="3600"/>
              <a:t>Multisystem organ failure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76263" y="914400"/>
            <a:ext cx="7585075" cy="1447800"/>
          </a:xfrm>
        </p:spPr>
        <p:txBody>
          <a:bodyPr/>
          <a:lstStyle/>
          <a:p>
            <a:r>
              <a:rPr lang="en-US" altLang="en-US" sz="4000" b="1"/>
              <a:t>Life-Threatening Consequences of Excessive Fluid Resuscitation</a:t>
            </a:r>
          </a:p>
        </p:txBody>
      </p:sp>
      <p:sp>
        <p:nvSpPr>
          <p:cNvPr id="32771" name="Rectangle 3"/>
          <p:cNvSpPr>
            <a:spLocks noGrp="1" noChangeArrowheads="1"/>
          </p:cNvSpPr>
          <p:nvPr>
            <p:ph type="body" idx="1"/>
          </p:nvPr>
        </p:nvSpPr>
        <p:spPr>
          <a:xfrm>
            <a:off x="2438400" y="4122738"/>
            <a:ext cx="4946650" cy="1674812"/>
          </a:xfrm>
        </p:spPr>
        <p:txBody>
          <a:bodyPr/>
          <a:lstStyle/>
          <a:p>
            <a:r>
              <a:rPr lang="en-US" altLang="en-US" sz="3600"/>
              <a:t>Pulmonary edema</a:t>
            </a:r>
          </a:p>
          <a:p>
            <a:r>
              <a:rPr lang="en-US" altLang="en-US" sz="3600"/>
              <a:t>Cardiac failure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08000" y="1143000"/>
            <a:ext cx="7586663" cy="1143000"/>
          </a:xfrm>
        </p:spPr>
        <p:txBody>
          <a:bodyPr/>
          <a:lstStyle/>
          <a:p>
            <a:r>
              <a:rPr lang="en-US" altLang="en-US" sz="4000" b="1"/>
              <a:t>Nonfatal Consequences of Excessive Fluid Resuscitation</a:t>
            </a:r>
          </a:p>
        </p:txBody>
      </p:sp>
      <p:sp>
        <p:nvSpPr>
          <p:cNvPr id="34819" name="Rectangle 3"/>
          <p:cNvSpPr>
            <a:spLocks noGrp="1" noChangeArrowheads="1"/>
          </p:cNvSpPr>
          <p:nvPr>
            <p:ph type="body" idx="1"/>
          </p:nvPr>
        </p:nvSpPr>
        <p:spPr>
          <a:xfrm>
            <a:off x="2178050" y="2667000"/>
            <a:ext cx="5334000" cy="2935288"/>
          </a:xfrm>
        </p:spPr>
        <p:txBody>
          <a:bodyPr/>
          <a:lstStyle/>
          <a:p>
            <a:pPr>
              <a:buSzPct val="155000"/>
            </a:pPr>
            <a:r>
              <a:rPr lang="en-US" altLang="en-US" sz="3600"/>
              <a:t>Peripheral edema</a:t>
            </a:r>
          </a:p>
          <a:p>
            <a:pPr>
              <a:buSzPct val="155000"/>
            </a:pPr>
            <a:r>
              <a:rPr lang="en-US" altLang="en-US" sz="3600"/>
              <a:t>Periorbital edema</a:t>
            </a:r>
          </a:p>
          <a:p>
            <a:pPr>
              <a:buSzPct val="155000"/>
            </a:pPr>
            <a:r>
              <a:rPr lang="en-US" altLang="en-US" sz="3600"/>
              <a:t>Impaired gut function</a:t>
            </a:r>
          </a:p>
          <a:p>
            <a:pPr>
              <a:buSzPct val="155000"/>
            </a:pPr>
            <a:r>
              <a:rPr lang="en-US" altLang="en-US" sz="3600"/>
              <a:t>Impaired wound healing</a:t>
            </a:r>
          </a:p>
          <a:p>
            <a:pPr>
              <a:buSzPct val="155000"/>
            </a:pPr>
            <a:endParaRPr lang="en-US" altLang="en-US" sz="3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fade">
                                      <p:cBhvr>
                                        <p:cTn id="7" dur="2000"/>
                                        <p:tgtEl>
                                          <p:spTgt spid="34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819">
                                            <p:txEl>
                                              <p:pRg st="0" end="0"/>
                                            </p:txEl>
                                          </p:spTgt>
                                        </p:tgtEl>
                                        <p:attrNameLst>
                                          <p:attrName>style.visibility</p:attrName>
                                        </p:attrNameLst>
                                      </p:cBhvr>
                                      <p:to>
                                        <p:strVal val="visible"/>
                                      </p:to>
                                    </p:set>
                                    <p:animEffect transition="in" filter="fade">
                                      <p:cBhvr>
                                        <p:cTn id="12" dur="2000"/>
                                        <p:tgtEl>
                                          <p:spTgt spid="348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819">
                                            <p:txEl>
                                              <p:pRg st="1" end="1"/>
                                            </p:txEl>
                                          </p:spTgt>
                                        </p:tgtEl>
                                        <p:attrNameLst>
                                          <p:attrName>style.visibility</p:attrName>
                                        </p:attrNameLst>
                                      </p:cBhvr>
                                      <p:to>
                                        <p:strVal val="visible"/>
                                      </p:to>
                                    </p:set>
                                    <p:animEffect transition="in" filter="fade">
                                      <p:cBhvr>
                                        <p:cTn id="17" dur="2000"/>
                                        <p:tgtEl>
                                          <p:spTgt spid="348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819">
                                            <p:txEl>
                                              <p:pRg st="2" end="2"/>
                                            </p:txEl>
                                          </p:spTgt>
                                        </p:tgtEl>
                                        <p:attrNameLst>
                                          <p:attrName>style.visibility</p:attrName>
                                        </p:attrNameLst>
                                      </p:cBhvr>
                                      <p:to>
                                        <p:strVal val="visible"/>
                                      </p:to>
                                    </p:set>
                                    <p:animEffect transition="in" filter="fade">
                                      <p:cBhvr>
                                        <p:cTn id="22" dur="2000"/>
                                        <p:tgtEl>
                                          <p:spTgt spid="348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4819">
                                            <p:txEl>
                                              <p:pRg st="3" end="3"/>
                                            </p:txEl>
                                          </p:spTgt>
                                        </p:tgtEl>
                                        <p:attrNameLst>
                                          <p:attrName>style.visibility</p:attrName>
                                        </p:attrNameLst>
                                      </p:cBhvr>
                                      <p:to>
                                        <p:strVal val="visible"/>
                                      </p:to>
                                    </p:set>
                                    <p:animEffect transition="in" filter="fade">
                                      <p:cBhvr>
                                        <p:cTn id="27" dur="20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xfrm>
            <a:off x="439738" y="1295400"/>
            <a:ext cx="8382000" cy="4572000"/>
          </a:xfrm>
        </p:spPr>
        <p:txBody>
          <a:bodyPr/>
          <a:lstStyle/>
          <a:p>
            <a:r>
              <a:rPr lang="en-US" altLang="en-US" sz="2800"/>
              <a:t>Methods</a:t>
            </a:r>
          </a:p>
          <a:p>
            <a:pPr lvl="1"/>
            <a:r>
              <a:rPr lang="en-US" altLang="en-US" sz="2400"/>
              <a:t>48 ASA I-II patients undergoing laparoscopic cholecystectomy </a:t>
            </a:r>
          </a:p>
          <a:p>
            <a:pPr lvl="1"/>
            <a:r>
              <a:rPr lang="en-US" altLang="en-US" sz="2400"/>
              <a:t>Randomized to 15 mL/kg (group 1) or 40 mL/kg (group 2) intraoperative LRS</a:t>
            </a:r>
          </a:p>
          <a:p>
            <a:pPr lvl="1"/>
            <a:r>
              <a:rPr lang="en-US" altLang="en-US" sz="2400"/>
              <a:t>Primary outcome variables: </a:t>
            </a:r>
          </a:p>
          <a:p>
            <a:pPr lvl="2"/>
            <a:r>
              <a:rPr lang="en-US" altLang="en-US" sz="2000"/>
              <a:t>Pulmonary function (spirometry)</a:t>
            </a:r>
          </a:p>
          <a:p>
            <a:pPr lvl="2"/>
            <a:r>
              <a:rPr lang="en-US" altLang="en-US" sz="2000"/>
              <a:t>Exercise capacity (submaximal treadmill test)</a:t>
            </a:r>
          </a:p>
          <a:p>
            <a:pPr lvl="2"/>
            <a:r>
              <a:rPr lang="en-US" altLang="en-US" sz="2000"/>
              <a:t>Cardiovascular hormonal responses</a:t>
            </a:r>
          </a:p>
          <a:p>
            <a:pPr lvl="2"/>
            <a:r>
              <a:rPr lang="en-US" altLang="en-US" sz="2000"/>
              <a:t>Balance function, pain, nausea and vomiting, recovery, and hospital stay</a:t>
            </a:r>
          </a:p>
        </p:txBody>
      </p:sp>
      <p:sp>
        <p:nvSpPr>
          <p:cNvPr id="61443" name="Text Box 3"/>
          <p:cNvSpPr txBox="1">
            <a:spLocks noChangeArrowheads="1"/>
          </p:cNvSpPr>
          <p:nvPr/>
        </p:nvSpPr>
        <p:spPr bwMode="auto">
          <a:xfrm>
            <a:off x="1320800" y="5791200"/>
            <a:ext cx="650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2400">
                <a:solidFill>
                  <a:schemeClr val="accent1"/>
                </a:solidFill>
                <a:latin typeface="Times New Roman" panose="02020603050405020304" pitchFamily="18" charset="0"/>
              </a:rPr>
              <a:t>Holte K et al., Annals of Surgery 2004;240:892</a:t>
            </a:r>
          </a:p>
        </p:txBody>
      </p:sp>
      <p:sp>
        <p:nvSpPr>
          <p:cNvPr id="61444" name="Rectangle 4"/>
          <p:cNvSpPr>
            <a:spLocks noGrp="1" noChangeArrowheads="1"/>
          </p:cNvSpPr>
          <p:nvPr>
            <p:ph type="title"/>
          </p:nvPr>
        </p:nvSpPr>
        <p:spPr>
          <a:xfrm>
            <a:off x="508000" y="533400"/>
            <a:ext cx="7586663" cy="685800"/>
          </a:xfrm>
        </p:spPr>
        <p:txBody>
          <a:bodyPr/>
          <a:lstStyle/>
          <a:p>
            <a:r>
              <a:rPr lang="en-US" altLang="en-US"/>
              <a:t>Liberal vs. Restrictive Fluid Administration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4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4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4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44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44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44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44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4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Rectangle 5"/>
          <p:cNvSpPr>
            <a:spLocks noGrp="1" noChangeArrowheads="1"/>
          </p:cNvSpPr>
          <p:nvPr>
            <p:ph type="title"/>
          </p:nvPr>
        </p:nvSpPr>
        <p:spPr/>
        <p:txBody>
          <a:bodyPr/>
          <a:lstStyle/>
          <a:p>
            <a:r>
              <a:rPr lang="en-US" altLang="en-US" b="1"/>
              <a:t>Introduction</a:t>
            </a:r>
          </a:p>
        </p:txBody>
      </p:sp>
      <p:sp>
        <p:nvSpPr>
          <p:cNvPr id="80902" name="Rectangle 6"/>
          <p:cNvSpPr>
            <a:spLocks noGrp="1" noChangeArrowheads="1"/>
          </p:cNvSpPr>
          <p:nvPr>
            <p:ph type="body" idx="1"/>
          </p:nvPr>
        </p:nvSpPr>
        <p:spPr/>
        <p:txBody>
          <a:bodyPr/>
          <a:lstStyle/>
          <a:p>
            <a:pPr>
              <a:buFontTx/>
              <a:buNone/>
            </a:pPr>
            <a:r>
              <a:rPr lang="en-US" altLang="en-US" b="1" i="1">
                <a:effectLst/>
              </a:rPr>
              <a:t>From the cowardice that dares not face new truth,</a:t>
            </a:r>
          </a:p>
          <a:p>
            <a:pPr>
              <a:buFontTx/>
              <a:buNone/>
            </a:pPr>
            <a:r>
              <a:rPr lang="en-US" altLang="en-US" b="1" i="1">
                <a:effectLst/>
              </a:rPr>
              <a:t>From the laziness that is contented with half truth,</a:t>
            </a:r>
          </a:p>
          <a:p>
            <a:pPr>
              <a:buFontTx/>
              <a:buNone/>
            </a:pPr>
            <a:r>
              <a:rPr lang="en-US" altLang="en-US" b="1" i="1">
                <a:effectLst/>
              </a:rPr>
              <a:t>From the arrogance that thinks it knows all truth,</a:t>
            </a:r>
          </a:p>
          <a:p>
            <a:pPr>
              <a:buFontTx/>
              <a:buNone/>
            </a:pPr>
            <a:r>
              <a:rPr lang="en-US" altLang="en-US" b="1" i="1">
                <a:effectLst/>
              </a:rPr>
              <a:t>Good Lord, deliver us. (Anonymous)</a:t>
            </a:r>
          </a:p>
          <a:p>
            <a:pPr>
              <a:buFontTx/>
              <a:buNone/>
            </a:pP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92100"/>
            <a:ext cx="8229600" cy="866775"/>
          </a:xfrm>
        </p:spPr>
        <p:txBody>
          <a:bodyPr/>
          <a:lstStyle/>
          <a:p>
            <a:r>
              <a:rPr lang="en-US" altLang="en-US"/>
              <a:t>Liberal vs. Restrictive Fluid Administration </a:t>
            </a:r>
          </a:p>
        </p:txBody>
      </p:sp>
      <p:graphicFrame>
        <p:nvGraphicFramePr>
          <p:cNvPr id="63491" name="Group 3"/>
          <p:cNvGraphicFramePr>
            <a:graphicFrameLocks noGrp="1"/>
          </p:cNvGraphicFramePr>
          <p:nvPr>
            <p:ph type="tbl" idx="1"/>
          </p:nvPr>
        </p:nvGraphicFramePr>
        <p:xfrm>
          <a:off x="381000" y="1487488"/>
          <a:ext cx="8382000" cy="4593273"/>
        </p:xfrm>
        <a:graphic>
          <a:graphicData uri="http://schemas.openxmlformats.org/drawingml/2006/table">
            <a:tbl>
              <a:tblPr/>
              <a:tblGrid>
                <a:gridCol w="3302000"/>
                <a:gridCol w="2235200"/>
                <a:gridCol w="1897063"/>
                <a:gridCol w="947737"/>
              </a:tblGrid>
              <a:tr h="1027113">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endParaRPr>
                    </a:p>
                  </a:txBody>
                  <a:tcPr horzOverflow="overflow">
                    <a:lnL cap="flat">
                      <a:noFill/>
                    </a:lnL>
                    <a:lnR>
                      <a:noFill/>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15 mL/kg LR</a:t>
                      </a:r>
                    </a:p>
                  </a:txBody>
                  <a:tcPr anchor="ctr" horzOverflow="overflow">
                    <a:lnL>
                      <a:noFill/>
                    </a:lnL>
                    <a:lnR>
                      <a:noFill/>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40 mL/kg LR</a:t>
                      </a:r>
                    </a:p>
                  </a:txBody>
                  <a:tcPr anchor="ctr" horzOverflow="overflow">
                    <a:lnL>
                      <a:noFill/>
                    </a:lnL>
                    <a:lnR>
                      <a:noFill/>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P Value</a:t>
                      </a:r>
                    </a:p>
                  </a:txBody>
                  <a:tcPr anchor="ctr" horzOverflow="overflow">
                    <a:lnL>
                      <a:noFill/>
                    </a:lnL>
                    <a:lnR cap="flat">
                      <a:noFill/>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noFill/>
                  </a:tcPr>
                </a:tc>
              </a:tr>
              <a:tr h="609600">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Oral fluid intake (0-4 hours)</a:t>
                      </a:r>
                    </a:p>
                  </a:txBody>
                  <a:tcPr horzOverflow="overflow">
                    <a:lnL cap="flat">
                      <a:noFill/>
                    </a:lnL>
                    <a:lnR>
                      <a:noFill/>
                    </a:lnR>
                    <a:lnT w="28575" cap="flat" cmpd="sng" algn="ctr">
                      <a:solidFill>
                        <a:schemeClr val="bg1"/>
                      </a:solidFill>
                      <a:prstDash val="solid"/>
                      <a:round/>
                      <a:headEnd type="none" w="med" len="med"/>
                      <a:tailEnd type="none" w="med" len="med"/>
                    </a:lnT>
                    <a:lnB>
                      <a:noFill/>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538 (175-1175)</a:t>
                      </a:r>
                    </a:p>
                  </a:txBody>
                  <a:tcPr horzOverflow="overflow">
                    <a:lnL>
                      <a:noFill/>
                    </a:lnL>
                    <a:lnR>
                      <a:noFill/>
                    </a:lnR>
                    <a:lnT w="28575" cap="flat" cmpd="sng" algn="ctr">
                      <a:solidFill>
                        <a:schemeClr val="bg1"/>
                      </a:solidFill>
                      <a:prstDash val="solid"/>
                      <a:round/>
                      <a:headEnd type="none" w="med" len="med"/>
                      <a:tailEnd type="none" w="med" len="med"/>
                    </a:lnT>
                    <a:lnB>
                      <a:noFill/>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725 (175-1500)</a:t>
                      </a:r>
                    </a:p>
                  </a:txBody>
                  <a:tcPr horzOverflow="overflow">
                    <a:lnL>
                      <a:noFill/>
                    </a:lnL>
                    <a:lnR>
                      <a:noFill/>
                    </a:lnR>
                    <a:lnT w="28575" cap="flat" cmpd="sng" algn="ctr">
                      <a:solidFill>
                        <a:schemeClr val="bg1"/>
                      </a:solidFill>
                      <a:prstDash val="solid"/>
                      <a:round/>
                      <a:headEnd type="none" w="med" len="med"/>
                      <a:tailEnd type="none" w="med" len="med"/>
                    </a:lnT>
                    <a:lnB>
                      <a:noFill/>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0.04</a:t>
                      </a:r>
                    </a:p>
                  </a:txBody>
                  <a:tcPr horzOverflow="overflow">
                    <a:lnL>
                      <a:noFill/>
                    </a:lnL>
                    <a:lnR cap="flat">
                      <a:noFill/>
                    </a:lnR>
                    <a:lnT w="28575" cap="flat" cmpd="sng" algn="ctr">
                      <a:solidFill>
                        <a:schemeClr val="bg1"/>
                      </a:solidFill>
                      <a:prstDash val="solid"/>
                      <a:round/>
                      <a:headEnd type="none" w="med" len="med"/>
                      <a:tailEnd type="none" w="med" len="med"/>
                    </a:lnT>
                    <a:lnB>
                      <a:noFill/>
                    </a:lnB>
                    <a:lnTlToBr>
                      <a:noFill/>
                    </a:lnTlToBr>
                    <a:lnBlToTr>
                      <a:noFill/>
                    </a:lnBlToTr>
                    <a:noFill/>
                  </a:tcPr>
                </a:tc>
              </a:tr>
              <a:tr h="1130300">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Fulfilling discharge criteria (PADDS </a:t>
                      </a: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Times New Roman" panose="02020603050405020304" pitchFamily="18" charset="0"/>
                        </a:rPr>
                        <a:t>≥ 9) on the day of surgery</a:t>
                      </a:r>
                    </a:p>
                  </a:txBody>
                  <a:tcPr horzOverflow="overflow">
                    <a:lnL cap="flat">
                      <a:noFill/>
                    </a:lnL>
                    <a:lnR>
                      <a:noFill/>
                    </a:lnR>
                    <a:lnT>
                      <a:noFill/>
                    </a:lnT>
                    <a:lnB>
                      <a:noFill/>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16/8</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23/1</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0.01</a:t>
                      </a:r>
                    </a:p>
                  </a:txBody>
                  <a:tcPr anchor="ctr" horzOverflow="overflow">
                    <a:lnL>
                      <a:noFill/>
                    </a:lnL>
                    <a:lnR cap="flat">
                      <a:noFill/>
                    </a:lnR>
                    <a:lnT>
                      <a:noFill/>
                    </a:lnT>
                    <a:lnB>
                      <a:noFill/>
                    </a:lnB>
                    <a:lnTlToBr>
                      <a:noFill/>
                    </a:lnTlToBr>
                    <a:lnBlToTr>
                      <a:noFill/>
                    </a:lnBlToTr>
                    <a:noFill/>
                  </a:tcPr>
                </a:tc>
              </a:tr>
              <a:tr h="1131888">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Discharge on day of surgery (of potentially dischargeable patients)</a:t>
                      </a:r>
                    </a:p>
                  </a:txBody>
                  <a:tcPr horzOverflow="overflow">
                    <a:lnL cap="flat">
                      <a:noFill/>
                    </a:lnL>
                    <a:lnR>
                      <a:noFill/>
                    </a:lnR>
                    <a:lnT>
                      <a:noFill/>
                    </a:lnT>
                    <a:lnB w="38100"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15/23</a:t>
                      </a:r>
                    </a:p>
                  </a:txBody>
                  <a:tcPr anchor="ctr" horzOverflow="overflow">
                    <a:lnL>
                      <a:noFill/>
                    </a:lnL>
                    <a:lnR>
                      <a:noFill/>
                    </a:lnR>
                    <a:lnT>
                      <a:noFill/>
                    </a:lnT>
                    <a:lnB w="38100"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21/22</a:t>
                      </a:r>
                    </a:p>
                  </a:txBody>
                  <a:tcPr anchor="ctr" horzOverflow="overflow">
                    <a:lnL>
                      <a:noFill/>
                    </a:lnL>
                    <a:lnR>
                      <a:noFill/>
                    </a:lnR>
                    <a:lnT>
                      <a:noFill/>
                    </a:lnT>
                    <a:lnB w="38100"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alt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0/02</a:t>
                      </a:r>
                    </a:p>
                  </a:txBody>
                  <a:tcPr anchor="ctr" horzOverflow="overflow">
                    <a:lnL>
                      <a:noFill/>
                    </a:lnL>
                    <a:lnR cap="flat">
                      <a:noFill/>
                    </a:lnR>
                    <a:lnT>
                      <a:noFill/>
                    </a:lnT>
                    <a:lnB w="381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63519" name="Text Box 31"/>
          <p:cNvSpPr txBox="1">
            <a:spLocks noChangeArrowheads="1"/>
          </p:cNvSpPr>
          <p:nvPr/>
        </p:nvSpPr>
        <p:spPr bwMode="auto">
          <a:xfrm>
            <a:off x="1320800" y="5791200"/>
            <a:ext cx="650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2400">
                <a:solidFill>
                  <a:schemeClr val="accent1"/>
                </a:solidFill>
                <a:latin typeface="Times New Roman" panose="02020603050405020304" pitchFamily="18" charset="0"/>
              </a:rPr>
              <a:t>Holte K et al., Annals of Surgery 2004;240:892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38138" y="228600"/>
            <a:ext cx="8534400" cy="12192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b="1"/>
              <a:t>Preoperative Evaluation</a:t>
            </a:r>
            <a:br>
              <a:rPr lang="en-US" altLang="en-US" b="1"/>
            </a:br>
            <a:r>
              <a:rPr lang="en-US" altLang="en-US" b="1"/>
              <a:t>of Fluid Status</a:t>
            </a:r>
          </a:p>
        </p:txBody>
      </p:sp>
      <p:sp>
        <p:nvSpPr>
          <p:cNvPr id="7171" name="Rectangle 3"/>
          <p:cNvSpPr>
            <a:spLocks noGrp="1" noChangeArrowheads="1"/>
          </p:cNvSpPr>
          <p:nvPr>
            <p:ph type="body" idx="1"/>
          </p:nvPr>
        </p:nvSpPr>
        <p:spPr>
          <a:xfrm>
            <a:off x="457200" y="1905000"/>
            <a:ext cx="8229600" cy="3733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SzTx/>
            </a:pPr>
            <a:r>
              <a:rPr lang="en-US" altLang="en-US" sz="2800"/>
              <a:t>Factors to Assess:</a:t>
            </a:r>
          </a:p>
          <a:p>
            <a:pPr lvl="1">
              <a:buFontTx/>
              <a:buChar char="-"/>
            </a:pPr>
            <a:r>
              <a:rPr lang="en-US" altLang="en-US" sz="3200"/>
              <a:t>mental status</a:t>
            </a:r>
          </a:p>
          <a:p>
            <a:pPr lvl="1">
              <a:buFontTx/>
              <a:buChar char="-"/>
            </a:pPr>
            <a:r>
              <a:rPr lang="en-US" altLang="en-US" sz="3200"/>
              <a:t>h/o intake and output</a:t>
            </a:r>
          </a:p>
          <a:p>
            <a:pPr lvl="1">
              <a:buFontTx/>
              <a:buChar char="-"/>
            </a:pPr>
            <a:r>
              <a:rPr lang="en-US" altLang="en-US" sz="3200"/>
              <a:t>blood pressure: supine </a:t>
            </a:r>
            <a:r>
              <a:rPr lang="en-US" altLang="en-US" sz="3200" i="1"/>
              <a:t>and</a:t>
            </a:r>
            <a:r>
              <a:rPr lang="en-US" altLang="en-US" sz="3200"/>
              <a:t> standing</a:t>
            </a:r>
          </a:p>
          <a:p>
            <a:pPr lvl="1">
              <a:buFontTx/>
              <a:buChar char="-"/>
            </a:pPr>
            <a:r>
              <a:rPr lang="en-US" altLang="en-US" sz="3200"/>
              <a:t>heart rate</a:t>
            </a:r>
          </a:p>
          <a:p>
            <a:pPr lvl="1">
              <a:buFontTx/>
              <a:buChar char="-"/>
            </a:pPr>
            <a:r>
              <a:rPr lang="en-US" altLang="en-US" sz="3200"/>
              <a:t>skin turgor</a:t>
            </a:r>
          </a:p>
          <a:p>
            <a:pPr lvl="1">
              <a:buFontTx/>
              <a:buChar char="-"/>
            </a:pPr>
            <a:r>
              <a:rPr lang="en-US" altLang="en-US" sz="3200"/>
              <a:t>urinary output</a:t>
            </a:r>
          </a:p>
          <a:p>
            <a:pPr lvl="1">
              <a:buFontTx/>
              <a:buChar char="-"/>
            </a:pPr>
            <a:r>
              <a:rPr lang="en-US" altLang="en-US" sz="3200"/>
              <a:t>serum electrolytes/osmolarity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7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7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b="1"/>
              <a:t>Perioperative Fluid Requirements</a:t>
            </a:r>
          </a:p>
        </p:txBody>
      </p:sp>
      <p:sp>
        <p:nvSpPr>
          <p:cNvPr id="11267" name="Rectangle 3"/>
          <p:cNvSpPr>
            <a:spLocks noGrp="1" noChangeArrowheads="1"/>
          </p:cNvSpPr>
          <p:nvPr>
            <p:ph type="body" idx="1"/>
          </p:nvPr>
        </p:nvSpPr>
        <p:spPr>
          <a:xfrm>
            <a:off x="685800" y="1974850"/>
            <a:ext cx="7772400" cy="32543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SzTx/>
            </a:pPr>
            <a:r>
              <a:rPr lang="en-US" altLang="en-US" sz="2400" i="1"/>
              <a:t>The following factors must be taken into account:</a:t>
            </a:r>
            <a:endParaRPr lang="en-US" altLang="en-US" sz="2400"/>
          </a:p>
          <a:p>
            <a:pPr>
              <a:buSzTx/>
            </a:pPr>
            <a:r>
              <a:rPr lang="en-US" altLang="en-US" sz="2400"/>
              <a:t>Maintenance fluid requirements</a:t>
            </a:r>
          </a:p>
          <a:p>
            <a:pPr>
              <a:buSzTx/>
            </a:pPr>
            <a:r>
              <a:rPr lang="en-US" altLang="en-US" sz="2400"/>
              <a:t>NPO and other deficits: NG suction, bowel prep</a:t>
            </a:r>
          </a:p>
          <a:p>
            <a:pPr>
              <a:buSzTx/>
            </a:pPr>
            <a:r>
              <a:rPr lang="en-US" altLang="en-US" sz="2400"/>
              <a:t>Third space losses</a:t>
            </a:r>
          </a:p>
          <a:p>
            <a:pPr>
              <a:buSzTx/>
            </a:pPr>
            <a:r>
              <a:rPr lang="en-US" altLang="en-US" sz="2400"/>
              <a:t>Replacement of blood loss</a:t>
            </a:r>
          </a:p>
          <a:p>
            <a:pPr>
              <a:buSzTx/>
            </a:pPr>
            <a:r>
              <a:rPr lang="en-US" altLang="en-US" sz="2400"/>
              <a:t>Special additional losses</a:t>
            </a:r>
          </a:p>
          <a:p>
            <a:pPr>
              <a:buSzTx/>
            </a:pPr>
            <a:r>
              <a:rPr lang="en-US" altLang="en-US" sz="2400"/>
              <a:t>Insensible losses such as evaporation of water from respiratory tract, sweat, feces, urinary excretion occurs continually.</a:t>
            </a:r>
          </a:p>
          <a:p>
            <a:pPr>
              <a:buSzTx/>
            </a:pPr>
            <a:r>
              <a:rPr lang="en-US" altLang="en-US" sz="2400"/>
              <a:t>Adults: approximately 1.5 ml/kg/hr</a:t>
            </a:r>
          </a:p>
          <a:p>
            <a:pPr lvl="1">
              <a:lnSpc>
                <a:spcPct val="90000"/>
              </a:lnSpc>
              <a:buFontTx/>
              <a:buChar char="•"/>
            </a:pPr>
            <a:endParaRPr lang="en-US" altLang="en-US" sz="2400"/>
          </a:p>
          <a:p>
            <a:pPr>
              <a:buSzTx/>
            </a:pPr>
            <a:endParaRPr lang="en-US" alt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b="1"/>
              <a:t>Third Space Losses</a:t>
            </a:r>
          </a:p>
        </p:txBody>
      </p:sp>
      <p:sp>
        <p:nvSpPr>
          <p:cNvPr id="13315" name="Rectangle 3"/>
          <p:cNvSpPr>
            <a:spLocks noGrp="1" noChangeArrowheads="1"/>
          </p:cNvSpPr>
          <p:nvPr>
            <p:ph type="body" idx="1"/>
          </p:nvPr>
        </p:nvSpPr>
        <p:spPr>
          <a:xfrm>
            <a:off x="457200" y="1905000"/>
            <a:ext cx="8229600" cy="3275013"/>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SzTx/>
            </a:pPr>
            <a:r>
              <a:rPr lang="en-US" altLang="en-US" sz="2800"/>
              <a:t>Isotonic transfer of ECF from </a:t>
            </a:r>
            <a:r>
              <a:rPr lang="en-US" altLang="en-US" sz="2800" i="1"/>
              <a:t>functional</a:t>
            </a:r>
            <a:r>
              <a:rPr lang="en-US" altLang="en-US" sz="2800"/>
              <a:t> body fluid compartments to </a:t>
            </a:r>
            <a:r>
              <a:rPr lang="en-US" altLang="en-US" sz="2800" i="1"/>
              <a:t>non-functional</a:t>
            </a:r>
            <a:r>
              <a:rPr lang="en-US" altLang="en-US" sz="2800"/>
              <a:t> compartments.</a:t>
            </a:r>
          </a:p>
          <a:p>
            <a:pPr>
              <a:buSzTx/>
            </a:pPr>
            <a:r>
              <a:rPr lang="en-US" altLang="en-US" sz="2800"/>
              <a:t>Depends on location and duration of surgical procedure, amount of tissue trauma, ambient temperature, room ventilation.</a:t>
            </a:r>
          </a:p>
          <a:p>
            <a:pPr>
              <a:buSzTx/>
            </a:pPr>
            <a:r>
              <a:rPr lang="en-US" altLang="en-US" sz="2800"/>
              <a:t>Severe surgical trauma: 8-10 ml/kg/hr (or more)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19138" y="685800"/>
            <a:ext cx="7772400" cy="1143000"/>
          </a:xfrm>
        </p:spPr>
        <p:txBody>
          <a:bodyPr/>
          <a:lstStyle/>
          <a:p>
            <a:r>
              <a:rPr lang="en-US" altLang="en-US" sz="4000" b="1"/>
              <a:t>What fluids should we use?</a:t>
            </a:r>
          </a:p>
        </p:txBody>
      </p:sp>
      <p:sp>
        <p:nvSpPr>
          <p:cNvPr id="36867" name="Rectangle 3"/>
          <p:cNvSpPr>
            <a:spLocks noGrp="1" noChangeArrowheads="1"/>
          </p:cNvSpPr>
          <p:nvPr>
            <p:ph type="body" idx="1"/>
          </p:nvPr>
        </p:nvSpPr>
        <p:spPr>
          <a:xfrm>
            <a:off x="2303463" y="2043113"/>
            <a:ext cx="4333875" cy="3395662"/>
          </a:xfrm>
        </p:spPr>
        <p:txBody>
          <a:bodyPr/>
          <a:lstStyle/>
          <a:p>
            <a:pPr>
              <a:lnSpc>
                <a:spcPct val="90000"/>
              </a:lnSpc>
              <a:buFont typeface="Symbol" panose="05050102010706020507" pitchFamily="18" charset="2"/>
              <a:buChar char="·"/>
            </a:pPr>
            <a:r>
              <a:rPr lang="en-US" altLang="en-US"/>
              <a:t>Crystalloids</a:t>
            </a:r>
          </a:p>
          <a:p>
            <a:pPr lvl="1">
              <a:lnSpc>
                <a:spcPct val="90000"/>
              </a:lnSpc>
              <a:buFont typeface="Wingdings" panose="05000000000000000000" pitchFamily="2" charset="2"/>
              <a:buChar char="ü"/>
            </a:pPr>
            <a:r>
              <a:rPr lang="en-US" altLang="en-US"/>
              <a:t>Lactated Ringer’s solution</a:t>
            </a:r>
          </a:p>
          <a:p>
            <a:pPr lvl="1">
              <a:lnSpc>
                <a:spcPct val="90000"/>
              </a:lnSpc>
              <a:buFont typeface="Wingdings" panose="05000000000000000000" pitchFamily="2" charset="2"/>
              <a:buChar char="ü"/>
            </a:pPr>
            <a:r>
              <a:rPr lang="en-US" altLang="en-US"/>
              <a:t>0.9% saline</a:t>
            </a:r>
          </a:p>
          <a:p>
            <a:pPr>
              <a:lnSpc>
                <a:spcPct val="90000"/>
              </a:lnSpc>
              <a:buFont typeface="Symbol" panose="05050102010706020507" pitchFamily="18" charset="2"/>
              <a:buChar char="·"/>
            </a:pPr>
            <a:r>
              <a:rPr lang="en-US" altLang="en-US"/>
              <a:t>Colloids</a:t>
            </a:r>
          </a:p>
          <a:p>
            <a:pPr lvl="1">
              <a:lnSpc>
                <a:spcPct val="90000"/>
              </a:lnSpc>
              <a:buFont typeface="Wingdings" panose="05000000000000000000" pitchFamily="2" charset="2"/>
              <a:buChar char="ü"/>
            </a:pPr>
            <a:r>
              <a:rPr lang="en-US" altLang="en-US"/>
              <a:t>Albumin</a:t>
            </a:r>
          </a:p>
          <a:p>
            <a:pPr lvl="1">
              <a:lnSpc>
                <a:spcPct val="90000"/>
              </a:lnSpc>
              <a:buFont typeface="Wingdings" panose="05000000000000000000" pitchFamily="2" charset="2"/>
              <a:buChar char="ü"/>
            </a:pPr>
            <a:r>
              <a:rPr lang="en-US" altLang="en-US"/>
              <a:t>Synthetic colloids</a:t>
            </a:r>
          </a:p>
          <a:p>
            <a:pPr>
              <a:lnSpc>
                <a:spcPct val="90000"/>
              </a:lnSpc>
              <a:buFont typeface="Symbol" panose="05050102010706020507" pitchFamily="18" charset="2"/>
              <a:buChar char="·"/>
            </a:pPr>
            <a:r>
              <a:rPr lang="en-US" altLang="en-US"/>
              <a:t>Hypertonic fluids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2000"/>
                                        <p:tgtEl>
                                          <p:spTgt spid="36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Effect transition="in" filter="fade">
                                      <p:cBhvr>
                                        <p:cTn id="12" dur="2000"/>
                                        <p:tgtEl>
                                          <p:spTgt spid="3686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6867">
                                            <p:txEl>
                                              <p:pRg st="1" end="1"/>
                                            </p:txEl>
                                          </p:spTgt>
                                        </p:tgtEl>
                                        <p:attrNameLst>
                                          <p:attrName>style.visibility</p:attrName>
                                        </p:attrNameLst>
                                      </p:cBhvr>
                                      <p:to>
                                        <p:strVal val="visible"/>
                                      </p:to>
                                    </p:set>
                                    <p:animEffect transition="in" filter="fade">
                                      <p:cBhvr>
                                        <p:cTn id="15" dur="2000"/>
                                        <p:tgtEl>
                                          <p:spTgt spid="3686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6867">
                                            <p:txEl>
                                              <p:pRg st="2" end="2"/>
                                            </p:txEl>
                                          </p:spTgt>
                                        </p:tgtEl>
                                        <p:attrNameLst>
                                          <p:attrName>style.visibility</p:attrName>
                                        </p:attrNameLst>
                                      </p:cBhvr>
                                      <p:to>
                                        <p:strVal val="visible"/>
                                      </p:to>
                                    </p:set>
                                    <p:animEffect transition="in" filter="fade">
                                      <p:cBhvr>
                                        <p:cTn id="18" dur="2000"/>
                                        <p:tgtEl>
                                          <p:spTgt spid="36867">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6867">
                                            <p:txEl>
                                              <p:pRg st="3" end="3"/>
                                            </p:txEl>
                                          </p:spTgt>
                                        </p:tgtEl>
                                        <p:attrNameLst>
                                          <p:attrName>style.visibility</p:attrName>
                                        </p:attrNameLst>
                                      </p:cBhvr>
                                      <p:to>
                                        <p:strVal val="visible"/>
                                      </p:to>
                                    </p:set>
                                    <p:animEffect transition="in" filter="fade">
                                      <p:cBhvr>
                                        <p:cTn id="23" dur="2000"/>
                                        <p:tgtEl>
                                          <p:spTgt spid="36867">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6867">
                                            <p:txEl>
                                              <p:pRg st="4" end="4"/>
                                            </p:txEl>
                                          </p:spTgt>
                                        </p:tgtEl>
                                        <p:attrNameLst>
                                          <p:attrName>style.visibility</p:attrName>
                                        </p:attrNameLst>
                                      </p:cBhvr>
                                      <p:to>
                                        <p:strVal val="visible"/>
                                      </p:to>
                                    </p:set>
                                    <p:animEffect transition="in" filter="fade">
                                      <p:cBhvr>
                                        <p:cTn id="26" dur="2000"/>
                                        <p:tgtEl>
                                          <p:spTgt spid="36867">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6867">
                                            <p:txEl>
                                              <p:pRg st="5" end="5"/>
                                            </p:txEl>
                                          </p:spTgt>
                                        </p:tgtEl>
                                        <p:attrNameLst>
                                          <p:attrName>style.visibility</p:attrName>
                                        </p:attrNameLst>
                                      </p:cBhvr>
                                      <p:to>
                                        <p:strVal val="visible"/>
                                      </p:to>
                                    </p:set>
                                    <p:animEffect transition="in" filter="fade">
                                      <p:cBhvr>
                                        <p:cTn id="29" dur="2000"/>
                                        <p:tgtEl>
                                          <p:spTgt spid="36867">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6867">
                                            <p:txEl>
                                              <p:pRg st="6" end="6"/>
                                            </p:txEl>
                                          </p:spTgt>
                                        </p:tgtEl>
                                        <p:attrNameLst>
                                          <p:attrName>style.visibility</p:attrName>
                                        </p:attrNameLst>
                                      </p:cBhvr>
                                      <p:to>
                                        <p:strVal val="visible"/>
                                      </p:to>
                                    </p:set>
                                    <p:animEffect transition="in" filter="fade">
                                      <p:cBhvr>
                                        <p:cTn id="34" dur="2000"/>
                                        <p:tgtEl>
                                          <p:spTgt spid="368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b="1">
                <a:latin typeface="Arial" panose="020B0604020202020204" pitchFamily="34" charset="0"/>
              </a:rPr>
              <a:t>Crystalloids</a:t>
            </a:r>
          </a:p>
        </p:txBody>
      </p:sp>
      <p:sp>
        <p:nvSpPr>
          <p:cNvPr id="17411" name="Rectangle 3"/>
          <p:cNvSpPr>
            <a:spLocks noGrp="1" noChangeArrowheads="1"/>
          </p:cNvSpPr>
          <p:nvPr>
            <p:ph type="body" idx="1"/>
          </p:nvPr>
        </p:nvSpPr>
        <p:spPr>
          <a:xfrm>
            <a:off x="457200" y="1905000"/>
            <a:ext cx="8229600" cy="2971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SzTx/>
            </a:pPr>
            <a:r>
              <a:rPr lang="en-US" altLang="en-US" sz="2800"/>
              <a:t>Combination of water and electrolytes</a:t>
            </a:r>
          </a:p>
          <a:p>
            <a:pPr lvl="1">
              <a:buFont typeface="Tahoma" panose="020B0604030504040204" pitchFamily="34" charset="0"/>
              <a:buNone/>
            </a:pPr>
            <a:r>
              <a:rPr lang="en-US" altLang="en-US">
                <a:solidFill>
                  <a:schemeClr val="tx2"/>
                </a:solidFill>
              </a:rPr>
              <a:t>-</a:t>
            </a:r>
            <a:r>
              <a:rPr lang="en-US" altLang="en-US"/>
              <a:t>  Balanced salt solution: electrolyte composition and osmolality similar to plasma; example: lactated Ringer’s, Plasmlyte, Normosol.</a:t>
            </a:r>
          </a:p>
          <a:p>
            <a:pPr lvl="1">
              <a:buFont typeface="Tahoma" panose="020B0604030504040204" pitchFamily="34" charset="0"/>
              <a:buNone/>
            </a:pPr>
            <a:r>
              <a:rPr lang="en-US" altLang="en-US">
                <a:solidFill>
                  <a:schemeClr val="tx2"/>
                </a:solidFill>
              </a:rPr>
              <a:t>-</a:t>
            </a:r>
            <a:r>
              <a:rPr lang="en-US" altLang="en-US"/>
              <a:t>  Hypotonic salt solution: electrolyte composition lower than that of plasma; example: D</a:t>
            </a:r>
            <a:r>
              <a:rPr lang="en-US" altLang="en-US" baseline="-25000"/>
              <a:t>5</a:t>
            </a:r>
            <a:r>
              <a:rPr lang="en-US" altLang="en-US"/>
              <a:t>W.</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a:t>Crystalloids</a:t>
            </a:r>
          </a:p>
        </p:txBody>
      </p:sp>
      <p:sp>
        <p:nvSpPr>
          <p:cNvPr id="68611" name="Rectangle 3"/>
          <p:cNvSpPr>
            <a:spLocks noGrp="1" noChangeArrowheads="1"/>
          </p:cNvSpPr>
          <p:nvPr>
            <p:ph type="body" idx="1"/>
          </p:nvPr>
        </p:nvSpPr>
        <p:spPr>
          <a:xfrm>
            <a:off x="457200" y="3276600"/>
            <a:ext cx="8229600" cy="2743200"/>
          </a:xfrm>
        </p:spPr>
        <p:txBody>
          <a:bodyPr/>
          <a:lstStyle/>
          <a:p>
            <a:r>
              <a:rPr lang="en-US" altLang="en-US"/>
              <a:t>Children are at an increased risk of iatrogenic hyponatremia due to administration of hypotonic fluids.</a:t>
            </a:r>
          </a:p>
          <a:p>
            <a:r>
              <a:rPr lang="en-US" altLang="en-US"/>
              <a:t>Half strength darrows, 5%Dextrose</a:t>
            </a:r>
          </a:p>
          <a:p>
            <a:endParaRPr lang="en-US" altLang="en-US"/>
          </a:p>
        </p:txBody>
      </p:sp>
      <p:pic>
        <p:nvPicPr>
          <p:cNvPr id="686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600200"/>
            <a:ext cx="6581775"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fade">
                                      <p:cBhvr>
                                        <p:cTn id="7" dur="2000"/>
                                        <p:tgtEl>
                                          <p:spTgt spid="686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8611">
                                            <p:txEl>
                                              <p:pRg st="0" end="0"/>
                                            </p:txEl>
                                          </p:spTgt>
                                        </p:tgtEl>
                                        <p:attrNameLst>
                                          <p:attrName>style.visibility</p:attrName>
                                        </p:attrNameLst>
                                      </p:cBhvr>
                                      <p:to>
                                        <p:strVal val="visible"/>
                                      </p:to>
                                    </p:set>
                                    <p:animEffect transition="in" filter="fade">
                                      <p:cBhvr>
                                        <p:cTn id="12" dur="2000"/>
                                        <p:tgtEl>
                                          <p:spTgt spid="686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611">
                                            <p:txEl>
                                              <p:pRg st="1" end="1"/>
                                            </p:txEl>
                                          </p:spTgt>
                                        </p:tgtEl>
                                        <p:attrNameLst>
                                          <p:attrName>style.visibility</p:attrName>
                                        </p:attrNameLst>
                                      </p:cBhvr>
                                      <p:to>
                                        <p:strVal val="visible"/>
                                      </p:to>
                                    </p:set>
                                    <p:animEffect transition="in" filter="fade">
                                      <p:cBhvr>
                                        <p:cTn id="17" dur="2000"/>
                                        <p:tgtEl>
                                          <p:spTgt spid="686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1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ltLang="en-US"/>
              <a:t>Hypotonic Fuids</a:t>
            </a:r>
          </a:p>
        </p:txBody>
      </p:sp>
      <p:sp>
        <p:nvSpPr>
          <p:cNvPr id="79875" name="Rectangle 3"/>
          <p:cNvSpPr>
            <a:spLocks noGrp="1" noChangeArrowheads="1"/>
          </p:cNvSpPr>
          <p:nvPr>
            <p:ph type="body" idx="1"/>
          </p:nvPr>
        </p:nvSpPr>
        <p:spPr/>
        <p:txBody>
          <a:bodyPr/>
          <a:lstStyle/>
          <a:p>
            <a:r>
              <a:rPr lang="en-US" altLang="en-US"/>
              <a:t>Been shown to lead to hyponatremia</a:t>
            </a:r>
          </a:p>
          <a:p>
            <a:r>
              <a:rPr lang="en-US" altLang="en-US"/>
              <a:t>Can lead to edema, the worst being cerebral and gut</a:t>
            </a:r>
          </a:p>
          <a:p>
            <a:r>
              <a:rPr lang="en-US" altLang="en-US"/>
              <a:t>Hypoglycemia is not as common as previously thought</a:t>
            </a:r>
          </a:p>
          <a:p>
            <a:r>
              <a:rPr lang="en-US" altLang="en-US"/>
              <a:t>No need for &gt;1% dextrose solutions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719138" y="838200"/>
            <a:ext cx="7815262" cy="1447800"/>
          </a:xfrm>
        </p:spPr>
        <p:txBody>
          <a:bodyPr/>
          <a:lstStyle/>
          <a:p>
            <a:r>
              <a:rPr lang="en-US" altLang="en-US" sz="4000" b="1">
                <a:latin typeface="Arial" panose="020B0604020202020204" pitchFamily="34" charset="0"/>
              </a:rPr>
              <a:t>Saline Infusion Produces Dose-Dependent Hyperchloremic Acidosis</a:t>
            </a:r>
          </a:p>
        </p:txBody>
      </p:sp>
      <p:sp>
        <p:nvSpPr>
          <p:cNvPr id="38915" name="Rectangle 3"/>
          <p:cNvSpPr>
            <a:spLocks noGrp="1" noChangeArrowheads="1"/>
          </p:cNvSpPr>
          <p:nvPr>
            <p:ph type="body" idx="1"/>
          </p:nvPr>
        </p:nvSpPr>
        <p:spPr>
          <a:xfrm>
            <a:off x="533400" y="2743200"/>
            <a:ext cx="8196263" cy="3581400"/>
          </a:xfrm>
        </p:spPr>
        <p:txBody>
          <a:bodyPr/>
          <a:lstStyle/>
          <a:p>
            <a:pPr>
              <a:buSzPct val="130000"/>
              <a:buFont typeface="Symbol" panose="05050102010706020507" pitchFamily="18" charset="2"/>
              <a:buChar char="·"/>
            </a:pPr>
            <a:endParaRPr lang="en-US" altLang="en-US" sz="2800"/>
          </a:p>
          <a:p>
            <a:pPr lvl="1">
              <a:buClr>
                <a:srgbClr val="FF3300"/>
              </a:buClr>
              <a:buFontTx/>
              <a:buChar char="•"/>
            </a:pPr>
            <a:r>
              <a:rPr lang="en-US" altLang="en-US">
                <a:latin typeface="Arial" panose="020B0604020202020204" pitchFamily="34" charset="0"/>
              </a:rPr>
              <a:t>McFarlane et al.  Anaesthesia 1994;49:779</a:t>
            </a:r>
          </a:p>
          <a:p>
            <a:pPr lvl="1">
              <a:buClr>
                <a:srgbClr val="FF3300"/>
              </a:buClr>
              <a:buFontTx/>
              <a:buChar char="•"/>
            </a:pPr>
            <a:r>
              <a:rPr lang="en-US" altLang="en-US">
                <a:latin typeface="Arial" panose="020B0604020202020204" pitchFamily="34" charset="0"/>
              </a:rPr>
              <a:t>Scheingraber et al.  Anesthesiology 1999;90:1265</a:t>
            </a:r>
          </a:p>
          <a:p>
            <a:pPr lvl="1">
              <a:buClr>
                <a:srgbClr val="FF3300"/>
              </a:buClr>
              <a:buFontTx/>
              <a:buChar char="•"/>
            </a:pPr>
            <a:r>
              <a:rPr lang="en-US" altLang="en-US">
                <a:latin typeface="Arial" panose="020B0604020202020204" pitchFamily="34" charset="0"/>
              </a:rPr>
              <a:t>Waters et al.  Anesthesiology 2000;93:1184</a:t>
            </a:r>
          </a:p>
          <a:p>
            <a:pPr lvl="1">
              <a:buClr>
                <a:srgbClr val="FF3300"/>
              </a:buClr>
              <a:buFontTx/>
              <a:buChar char="•"/>
            </a:pPr>
            <a:r>
              <a:rPr lang="en-US" altLang="en-US">
                <a:latin typeface="Arial" panose="020B0604020202020204" pitchFamily="34" charset="0"/>
              </a:rPr>
              <a:t>Rehm et al.  Anesthesiology 2000;93:1174</a:t>
            </a:r>
          </a:p>
          <a:p>
            <a:pPr lvl="1">
              <a:buClr>
                <a:srgbClr val="FF3300"/>
              </a:buClr>
              <a:buFontTx/>
              <a:buChar char="•"/>
            </a:pPr>
            <a:r>
              <a:rPr lang="en-US" altLang="en-US">
                <a:latin typeface="Arial" panose="020B0604020202020204" pitchFamily="34" charset="0"/>
              </a:rPr>
              <a:t>Liskaser et al.  Anesthesiology 2000;93:1170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b="1">
                <a:latin typeface="Arial" panose="020B0604020202020204" pitchFamily="34" charset="0"/>
              </a:rPr>
              <a:t>Colloids</a:t>
            </a:r>
          </a:p>
        </p:txBody>
      </p:sp>
      <p:sp>
        <p:nvSpPr>
          <p:cNvPr id="19459" name="Rectangle 3"/>
          <p:cNvSpPr>
            <a:spLocks noGrp="1" noChangeArrowheads="1"/>
          </p:cNvSpPr>
          <p:nvPr>
            <p:ph type="body" idx="1"/>
          </p:nvPr>
        </p:nvSpPr>
        <p:spPr>
          <a:xfrm>
            <a:off x="457200" y="1905000"/>
            <a:ext cx="8229600" cy="3275013"/>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SzTx/>
            </a:pPr>
            <a:r>
              <a:rPr lang="en-US" altLang="en-US" sz="2800">
                <a:latin typeface="Arial" panose="020B0604020202020204" pitchFamily="34" charset="0"/>
              </a:rPr>
              <a:t>Fluids containing molecules sufficiently large enough to prevent transfer across capillary membranes.</a:t>
            </a:r>
          </a:p>
          <a:p>
            <a:pPr>
              <a:buSzTx/>
            </a:pPr>
            <a:r>
              <a:rPr lang="en-US" altLang="en-US" sz="2800">
                <a:latin typeface="Arial" panose="020B0604020202020204" pitchFamily="34" charset="0"/>
              </a:rPr>
              <a:t>Solutions stay in the space into which they are infused.</a:t>
            </a:r>
          </a:p>
          <a:p>
            <a:pPr>
              <a:buSzTx/>
            </a:pPr>
            <a:r>
              <a:rPr lang="en-US" altLang="en-US" sz="2800">
                <a:latin typeface="Arial" panose="020B0604020202020204" pitchFamily="34" charset="0"/>
              </a:rPr>
              <a:t>Examples: hetastarch (Hespan), albumin, dextran.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20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fade">
                                      <p:cBhvr>
                                        <p:cTn id="12" dur="2000"/>
                                        <p:tgtEl>
                                          <p:spTgt spid="194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9">
                                            <p:txEl>
                                              <p:pRg st="1" end="1"/>
                                            </p:txEl>
                                          </p:spTgt>
                                        </p:tgtEl>
                                        <p:attrNameLst>
                                          <p:attrName>style.visibility</p:attrName>
                                        </p:attrNameLst>
                                      </p:cBhvr>
                                      <p:to>
                                        <p:strVal val="visible"/>
                                      </p:to>
                                    </p:set>
                                    <p:animEffect transition="in" filter="fade">
                                      <p:cBhvr>
                                        <p:cTn id="17" dur="2000"/>
                                        <p:tgtEl>
                                          <p:spTgt spid="1945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59">
                                            <p:txEl>
                                              <p:pRg st="2" end="2"/>
                                            </p:txEl>
                                          </p:spTgt>
                                        </p:tgtEl>
                                        <p:attrNameLst>
                                          <p:attrName>style.visibility</p:attrName>
                                        </p:attrNameLst>
                                      </p:cBhvr>
                                      <p:to>
                                        <p:strVal val="visible"/>
                                      </p:to>
                                    </p:set>
                                    <p:animEffect transition="in" filter="fade">
                                      <p:cBhvr>
                                        <p:cTn id="22" dur="20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b="1"/>
              <a:t>Introduction</a:t>
            </a:r>
          </a:p>
        </p:txBody>
      </p:sp>
      <p:sp>
        <p:nvSpPr>
          <p:cNvPr id="3075" name="Rectangle 3"/>
          <p:cNvSpPr>
            <a:spLocks noGrp="1" noChangeArrowheads="1"/>
          </p:cNvSpPr>
          <p:nvPr>
            <p:ph type="body" idx="1"/>
          </p:nvPr>
        </p:nvSpPr>
        <p:spPr/>
        <p:txBody>
          <a:bodyPr/>
          <a:lstStyle/>
          <a:p>
            <a:pPr marL="533400" indent="-533400">
              <a:buFontTx/>
              <a:buAutoNum type="arabicPeriod"/>
            </a:pPr>
            <a:r>
              <a:rPr lang="en-US" altLang="en-US" sz="2800"/>
              <a:t>Peri-operative fluid therapy has a direct bearing on outcome, and prescriptions should be tailored to the needs of the patient.</a:t>
            </a:r>
          </a:p>
          <a:p>
            <a:pPr marL="533400" indent="-533400">
              <a:buFontTx/>
              <a:buAutoNum type="arabicPeriod"/>
            </a:pPr>
            <a:r>
              <a:rPr lang="en-US" altLang="en-US" sz="2800"/>
              <a:t>The goal of fluid therapy in the elective setting is to maintain the effective circulatory volume while avoiding interstitial fluid overload whenever possible</a:t>
            </a:r>
          </a:p>
          <a:p>
            <a:pPr marL="533400" indent="-533400">
              <a:buFontTx/>
              <a:buNone/>
            </a:pPr>
            <a:r>
              <a:rPr lang="en-US" altLang="en-US" sz="2800"/>
              <a:t>.</a:t>
            </a:r>
          </a:p>
          <a:p>
            <a:pPr marL="533400" indent="-533400"/>
            <a:endParaRPr lang="en-US" alt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2000"/>
                                        <p:tgtEl>
                                          <p:spTgt spid="30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Effect transition="in" filter="fade">
                                      <p:cBhvr>
                                        <p:cTn id="17" dur="2000"/>
                                        <p:tgtEl>
                                          <p:spTgt spid="30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2" end="2"/>
                                            </p:txEl>
                                          </p:spTgt>
                                        </p:tgtEl>
                                        <p:attrNameLst>
                                          <p:attrName>style.visibility</p:attrName>
                                        </p:attrNameLst>
                                      </p:cBhvr>
                                      <p:to>
                                        <p:strVal val="visible"/>
                                      </p:to>
                                    </p:set>
                                    <p:animEffect transition="in" filter="fade">
                                      <p:cBhvr>
                                        <p:cTn id="22" dur="20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152400"/>
            <a:ext cx="7848600" cy="12192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b="1">
                <a:latin typeface="Arial" panose="020B0604020202020204" pitchFamily="34" charset="0"/>
              </a:rPr>
              <a:t>Clinical Evaluation of Fluid Replacement</a:t>
            </a:r>
          </a:p>
        </p:txBody>
      </p:sp>
      <p:sp>
        <p:nvSpPr>
          <p:cNvPr id="21507" name="Rectangle 3"/>
          <p:cNvSpPr>
            <a:spLocks noGrp="1" noChangeArrowheads="1"/>
          </p:cNvSpPr>
          <p:nvPr>
            <p:ph type="body" idx="1"/>
          </p:nvPr>
        </p:nvSpPr>
        <p:spPr>
          <a:xfrm>
            <a:off x="685800" y="2112963"/>
            <a:ext cx="7848600" cy="421163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buFontTx/>
              <a:buNone/>
            </a:pPr>
            <a:r>
              <a:rPr lang="en-US" altLang="en-US" sz="1400"/>
              <a:t>1. </a:t>
            </a:r>
            <a:r>
              <a:rPr lang="en-US" altLang="en-US" sz="2400">
                <a:latin typeface="Arial" panose="020B0604020202020204" pitchFamily="34" charset="0"/>
              </a:rPr>
              <a:t>Urine Output: at least 1.0 ml/kg/hr</a:t>
            </a:r>
          </a:p>
          <a:p>
            <a:pPr>
              <a:lnSpc>
                <a:spcPct val="80000"/>
              </a:lnSpc>
              <a:buFontTx/>
              <a:buNone/>
            </a:pPr>
            <a:r>
              <a:rPr lang="en-US" altLang="en-US" sz="2400">
                <a:latin typeface="Arial" panose="020B0604020202020204" pitchFamily="34" charset="0"/>
              </a:rPr>
              <a:t>2. Vital Signs:  BP and HR normal (How is the patient doing?)</a:t>
            </a:r>
          </a:p>
          <a:p>
            <a:pPr>
              <a:lnSpc>
                <a:spcPct val="80000"/>
              </a:lnSpc>
              <a:buFontTx/>
              <a:buNone/>
            </a:pPr>
            <a:r>
              <a:rPr lang="en-US" altLang="en-US" sz="2400">
                <a:latin typeface="Arial" panose="020B0604020202020204" pitchFamily="34" charset="0"/>
              </a:rPr>
              <a:t>3. Physical Assessment:  Skin and mucous membranes no dry; no thirst in an awake patient</a:t>
            </a:r>
          </a:p>
          <a:p>
            <a:pPr>
              <a:lnSpc>
                <a:spcPct val="80000"/>
              </a:lnSpc>
              <a:buFontTx/>
              <a:buNone/>
            </a:pPr>
            <a:r>
              <a:rPr lang="en-US" altLang="en-US" sz="2400">
                <a:latin typeface="Arial" panose="020B0604020202020204" pitchFamily="34" charset="0"/>
              </a:rPr>
              <a:t>4. Invasive monitoring;  CVP or PCWP may be used as a        guide</a:t>
            </a:r>
          </a:p>
          <a:p>
            <a:pPr>
              <a:lnSpc>
                <a:spcPct val="80000"/>
              </a:lnSpc>
              <a:buFontTx/>
              <a:buNone/>
            </a:pPr>
            <a:r>
              <a:rPr lang="en-US" altLang="en-US" sz="2400">
                <a:latin typeface="Arial" panose="020B0604020202020204" pitchFamily="34" charset="0"/>
              </a:rPr>
              <a:t>5. Laboratory tests:  periodic monitoring of hemoglobin and hematocrit</a:t>
            </a:r>
          </a:p>
          <a:p>
            <a:pPr>
              <a:lnSpc>
                <a:spcPct val="80000"/>
              </a:lnSpc>
              <a:buFontTx/>
              <a:buNone/>
            </a:pPr>
            <a:r>
              <a:rPr lang="en-US" altLang="en-US" sz="2400">
                <a:latin typeface="Arial" panose="020B0604020202020204" pitchFamily="34" charset="0"/>
              </a:rPr>
              <a:t>6. Filling pressures, Gastric pHi,Transthoracic or transeophageal echo, Goal-directed Rx</a:t>
            </a:r>
          </a:p>
          <a:p>
            <a:pPr>
              <a:lnSpc>
                <a:spcPct val="80000"/>
              </a:lnSpc>
              <a:buFont typeface="Symbol" panose="05050102010706020507" pitchFamily="18" charset="2"/>
              <a:buChar char="·"/>
            </a:pPr>
            <a:endParaRPr lang="en-US" altLang="en-US" sz="2400">
              <a:latin typeface="Arial" panose="020B0604020202020204" pitchFamily="34" charset="0"/>
            </a:endParaRPr>
          </a:p>
          <a:p>
            <a:pPr>
              <a:lnSpc>
                <a:spcPct val="80000"/>
              </a:lnSpc>
              <a:buFontTx/>
              <a:buNone/>
            </a:pPr>
            <a:endParaRPr lang="en-US" altLang="en-US" sz="12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20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fade">
                                      <p:cBhvr>
                                        <p:cTn id="12" dur="2000"/>
                                        <p:tgtEl>
                                          <p:spTgt spid="215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fade">
                                      <p:cBhvr>
                                        <p:cTn id="17" dur="2000"/>
                                        <p:tgtEl>
                                          <p:spTgt spid="2150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fade">
                                      <p:cBhvr>
                                        <p:cTn id="22" dur="2000"/>
                                        <p:tgtEl>
                                          <p:spTgt spid="2150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Effect transition="in" filter="fade">
                                      <p:cBhvr>
                                        <p:cTn id="27" dur="2000"/>
                                        <p:tgtEl>
                                          <p:spTgt spid="2150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1507">
                                            <p:txEl>
                                              <p:pRg st="4" end="4"/>
                                            </p:txEl>
                                          </p:spTgt>
                                        </p:tgtEl>
                                        <p:attrNameLst>
                                          <p:attrName>style.visibility</p:attrName>
                                        </p:attrNameLst>
                                      </p:cBhvr>
                                      <p:to>
                                        <p:strVal val="visible"/>
                                      </p:to>
                                    </p:set>
                                    <p:animEffect transition="in" filter="fade">
                                      <p:cBhvr>
                                        <p:cTn id="32" dur="2000"/>
                                        <p:tgtEl>
                                          <p:spTgt spid="2150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507">
                                            <p:txEl>
                                              <p:pRg st="5" end="5"/>
                                            </p:txEl>
                                          </p:spTgt>
                                        </p:tgtEl>
                                        <p:attrNameLst>
                                          <p:attrName>style.visibility</p:attrName>
                                        </p:attrNameLst>
                                      </p:cBhvr>
                                      <p:to>
                                        <p:strVal val="visible"/>
                                      </p:to>
                                    </p:set>
                                    <p:animEffect transition="in" filter="fade">
                                      <p:cBhvr>
                                        <p:cTn id="37" dur="20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b="1">
                <a:latin typeface="Arial" panose="020B0604020202020204" pitchFamily="34" charset="0"/>
              </a:rPr>
              <a:t>Goal-directed Fluid Therapy</a:t>
            </a:r>
          </a:p>
        </p:txBody>
      </p:sp>
      <p:sp>
        <p:nvSpPr>
          <p:cNvPr id="40963" name="Rectangle 3"/>
          <p:cNvSpPr>
            <a:spLocks noGrp="1" noChangeArrowheads="1"/>
          </p:cNvSpPr>
          <p:nvPr>
            <p:ph type="body" idx="1"/>
          </p:nvPr>
        </p:nvSpPr>
        <p:spPr/>
        <p:txBody>
          <a:bodyPr/>
          <a:lstStyle/>
          <a:p>
            <a:pPr>
              <a:lnSpc>
                <a:spcPct val="80000"/>
              </a:lnSpc>
            </a:pPr>
            <a:r>
              <a:rPr lang="en-US" altLang="en-US" sz="2400">
                <a:latin typeface="Arial" panose="020B0604020202020204" pitchFamily="34" charset="0"/>
              </a:rPr>
              <a:t>Theory: </a:t>
            </a:r>
          </a:p>
          <a:p>
            <a:pPr lvl="1">
              <a:lnSpc>
                <a:spcPct val="80000"/>
              </a:lnSpc>
            </a:pPr>
            <a:r>
              <a:rPr lang="en-US" altLang="en-US" sz="2400">
                <a:latin typeface="Arial" panose="020B0604020202020204" pitchFamily="34" charset="0"/>
              </a:rPr>
              <a:t>Subtle deficits not readily recognized, but may be avoided by increasing a specific hemodynamic variable to a predetermined goal. </a:t>
            </a:r>
          </a:p>
          <a:p>
            <a:pPr>
              <a:lnSpc>
                <a:spcPct val="80000"/>
              </a:lnSpc>
            </a:pPr>
            <a:r>
              <a:rPr lang="en-US" altLang="en-US" sz="2400">
                <a:latin typeface="Arial" panose="020B0604020202020204" pitchFamily="34" charset="0"/>
              </a:rPr>
              <a:t>Three proposed goals</a:t>
            </a:r>
          </a:p>
          <a:p>
            <a:pPr lvl="1">
              <a:lnSpc>
                <a:spcPct val="80000"/>
              </a:lnSpc>
            </a:pPr>
            <a:r>
              <a:rPr lang="en-US" altLang="en-US" sz="2400">
                <a:latin typeface="Arial" panose="020B0604020202020204" pitchFamily="34" charset="0"/>
              </a:rPr>
              <a:t>Central venous oxyhemoglobin saturation (in septic patients in ER)</a:t>
            </a:r>
          </a:p>
          <a:p>
            <a:pPr lvl="1">
              <a:lnSpc>
                <a:spcPct val="80000"/>
              </a:lnSpc>
            </a:pPr>
            <a:r>
              <a:rPr lang="en-US" altLang="en-US" sz="2400">
                <a:latin typeface="Arial" panose="020B0604020202020204" pitchFamily="34" charset="0"/>
              </a:rPr>
              <a:t>Systemic oxygen delivery of 600 mL/min/m</a:t>
            </a:r>
            <a:r>
              <a:rPr lang="en-US" altLang="en-US" sz="2400" baseline="30000">
                <a:latin typeface="Arial" panose="020B0604020202020204" pitchFamily="34" charset="0"/>
              </a:rPr>
              <a:t>2</a:t>
            </a:r>
            <a:r>
              <a:rPr lang="en-US" altLang="en-US" sz="2400">
                <a:latin typeface="Arial" panose="020B0604020202020204" pitchFamily="34" charset="0"/>
              </a:rPr>
              <a:t> (Systemic oxygen delivery = arterial oxygen content </a:t>
            </a:r>
            <a:r>
              <a:rPr lang="en-US" altLang="en-US" sz="2400">
                <a:latin typeface="Arial" panose="020B0604020202020204" pitchFamily="34" charset="0"/>
                <a:cs typeface="Times New Roman" panose="02020603050405020304" pitchFamily="18" charset="0"/>
              </a:rPr>
              <a:t>×</a:t>
            </a:r>
            <a:r>
              <a:rPr lang="en-US" altLang="en-US" sz="2400">
                <a:latin typeface="Arial" panose="020B0604020202020204" pitchFamily="34" charset="0"/>
              </a:rPr>
              <a:t> cardiac index)</a:t>
            </a:r>
          </a:p>
          <a:p>
            <a:pPr lvl="1">
              <a:lnSpc>
                <a:spcPct val="80000"/>
              </a:lnSpc>
            </a:pPr>
            <a:r>
              <a:rPr lang="en-US" altLang="en-US" sz="2400">
                <a:latin typeface="Arial" panose="020B0604020202020204" pitchFamily="34" charset="0"/>
              </a:rPr>
              <a:t>Corrected flow time (FTc) exceeding 0.40 sec. (Correlates with preload)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fade">
                                      <p:cBhvr>
                                        <p:cTn id="7" dur="2000"/>
                                        <p:tgtEl>
                                          <p:spTgt spid="4096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963"/>
                                        </p:tgtEl>
                                        <p:attrNameLst>
                                          <p:attrName>style.visibility</p:attrName>
                                        </p:attrNameLst>
                                      </p:cBhvr>
                                      <p:to>
                                        <p:strVal val="visible"/>
                                      </p:to>
                                    </p:set>
                                    <p:animEffect transition="in" filter="fade">
                                      <p:cBhvr>
                                        <p:cTn id="10" dur="2000"/>
                                        <p:tgtEl>
                                          <p:spTgt spid="40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57200" y="1676400"/>
            <a:ext cx="8229600" cy="5181600"/>
          </a:xfrm>
        </p:spPr>
        <p:txBody>
          <a:bodyPr/>
          <a:lstStyle/>
          <a:p>
            <a:pPr algn="just">
              <a:buFontTx/>
              <a:buNone/>
            </a:pPr>
            <a:endParaRPr lang="en-US" altLang="en-US">
              <a:latin typeface="Arial" panose="020B0604020202020204" pitchFamily="34" charset="0"/>
            </a:endParaRPr>
          </a:p>
          <a:p>
            <a:pPr algn="just">
              <a:buFontTx/>
              <a:buNone/>
            </a:pPr>
            <a:endParaRPr lang="en-US" altLang="en-US" sz="1600" i="1" u="sng"/>
          </a:p>
          <a:p>
            <a:pPr>
              <a:buFontTx/>
              <a:buNone/>
            </a:pPr>
            <a:endParaRPr lang="en-US" altLang="en-US" sz="1400" i="1" u="sng"/>
          </a:p>
          <a:p>
            <a:endParaRPr lang="en-US" altLang="en-US" sz="1200" i="1" u="sng"/>
          </a:p>
        </p:txBody>
      </p:sp>
      <p:pic>
        <p:nvPicPr>
          <p:cNvPr id="2560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7162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06" name="Text Box 6"/>
          <p:cNvSpPr txBox="1">
            <a:spLocks noChangeArrowheads="1"/>
          </p:cNvSpPr>
          <p:nvPr/>
        </p:nvSpPr>
        <p:spPr bwMode="auto">
          <a:xfrm>
            <a:off x="1828800" y="4648200"/>
            <a:ext cx="731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pic>
        <p:nvPicPr>
          <p:cNvPr id="2560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2514600"/>
            <a:ext cx="43434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09" name="Text Box 9"/>
          <p:cNvSpPr txBox="1">
            <a:spLocks noChangeArrowheads="1"/>
          </p:cNvSpPr>
          <p:nvPr/>
        </p:nvSpPr>
        <p:spPr bwMode="auto">
          <a:xfrm>
            <a:off x="381000" y="5715000"/>
            <a:ext cx="89154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If a surgeon decides to give a patient with intestinal obstruction a trial of conservative treatment, intravenous fluid should be given in amounts sufficient to maintain normal arterial pressure and urine output.</a:t>
            </a:r>
          </a:p>
          <a:p>
            <a:pPr>
              <a:spcBef>
                <a:spcPct val="50000"/>
              </a:spcBef>
            </a:pP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2000"/>
                                        <p:tgtEl>
                                          <p:spTgt spid="256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a:t>Special Note</a:t>
            </a:r>
          </a:p>
        </p:txBody>
      </p:sp>
      <p:sp>
        <p:nvSpPr>
          <p:cNvPr id="67587" name="Rectangle 3"/>
          <p:cNvSpPr>
            <a:spLocks noGrp="1" noChangeArrowheads="1"/>
          </p:cNvSpPr>
          <p:nvPr>
            <p:ph type="body" idx="1"/>
          </p:nvPr>
        </p:nvSpPr>
        <p:spPr/>
        <p:txBody>
          <a:bodyPr/>
          <a:lstStyle/>
          <a:p>
            <a:r>
              <a:rPr lang="en-US" altLang="en-US"/>
              <a:t>Bowel preparations with osmotic purgatives</a:t>
            </a:r>
          </a:p>
          <a:p>
            <a:r>
              <a:rPr lang="en-US" altLang="en-US"/>
              <a:t>Especially for late admissions which necessitate bowel prep followed by fluid restrictions</a:t>
            </a:r>
          </a:p>
          <a:p>
            <a:r>
              <a:rPr lang="en-US" altLang="en-US"/>
              <a:t>Concurrent disease states especially renal, diabetes, cardiovascular illnesses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dissolve">
                                      <p:cBhvr>
                                        <p:cTn id="7" dur="500"/>
                                        <p:tgtEl>
                                          <p:spTgt spid="675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7587">
                                            <p:txEl>
                                              <p:pRg st="0" end="0"/>
                                            </p:txEl>
                                          </p:spTgt>
                                        </p:tgtEl>
                                        <p:attrNameLst>
                                          <p:attrName>style.visibility</p:attrName>
                                        </p:attrNameLst>
                                      </p:cBhvr>
                                      <p:to>
                                        <p:strVal val="visible"/>
                                      </p:to>
                                    </p:set>
                                    <p:animEffect transition="in" filter="dissolve">
                                      <p:cBhvr>
                                        <p:cTn id="12" dur="500"/>
                                        <p:tgtEl>
                                          <p:spTgt spid="675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7587">
                                            <p:txEl>
                                              <p:pRg st="1" end="1"/>
                                            </p:txEl>
                                          </p:spTgt>
                                        </p:tgtEl>
                                        <p:attrNameLst>
                                          <p:attrName>style.visibility</p:attrName>
                                        </p:attrNameLst>
                                      </p:cBhvr>
                                      <p:to>
                                        <p:strVal val="visible"/>
                                      </p:to>
                                    </p:set>
                                    <p:animEffect transition="in" filter="dissolve">
                                      <p:cBhvr>
                                        <p:cTn id="17" dur="500"/>
                                        <p:tgtEl>
                                          <p:spTgt spid="675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7587">
                                            <p:txEl>
                                              <p:pRg st="2" end="2"/>
                                            </p:txEl>
                                          </p:spTgt>
                                        </p:tgtEl>
                                        <p:attrNameLst>
                                          <p:attrName>style.visibility</p:attrName>
                                        </p:attrNameLst>
                                      </p:cBhvr>
                                      <p:to>
                                        <p:strVal val="visible"/>
                                      </p:to>
                                    </p:set>
                                    <p:animEffect transition="in" filter="dissolve">
                                      <p:cBhvr>
                                        <p:cTn id="22" dur="500"/>
                                        <p:tgtEl>
                                          <p:spTgt spid="675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P spid="67587"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0"/>
            <a:ext cx="7772400"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b="1">
                <a:latin typeface="Arial" panose="020B0604020202020204" pitchFamily="34" charset="0"/>
              </a:rPr>
              <a:t>Summary</a:t>
            </a:r>
          </a:p>
        </p:txBody>
      </p:sp>
      <p:sp>
        <p:nvSpPr>
          <p:cNvPr id="23555" name="Rectangle 3"/>
          <p:cNvSpPr>
            <a:spLocks noGrp="1" noChangeArrowheads="1"/>
          </p:cNvSpPr>
          <p:nvPr>
            <p:ph type="body" idx="1"/>
          </p:nvPr>
        </p:nvSpPr>
        <p:spPr>
          <a:xfrm>
            <a:off x="685800" y="1447800"/>
            <a:ext cx="7772400" cy="4114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90000"/>
              </a:lnSpc>
              <a:buSzTx/>
            </a:pPr>
            <a:r>
              <a:rPr lang="en-US" altLang="en-US" sz="2800">
                <a:latin typeface="Arial" panose="020B0604020202020204" pitchFamily="34" charset="0"/>
              </a:rPr>
              <a:t>Fluid therapy is critically important during the perioperative period.</a:t>
            </a:r>
          </a:p>
          <a:p>
            <a:pPr>
              <a:lnSpc>
                <a:spcPct val="90000"/>
              </a:lnSpc>
              <a:buSzTx/>
            </a:pPr>
            <a:r>
              <a:rPr lang="en-US" altLang="en-US" sz="2800">
                <a:latin typeface="Arial" panose="020B0604020202020204" pitchFamily="34" charset="0"/>
              </a:rPr>
              <a:t>The most important goal is to maintain hemodynamic stability and protect vital organs from hypoperfusion (heart, liver, brain, kidneys).</a:t>
            </a:r>
          </a:p>
          <a:p>
            <a:pPr>
              <a:lnSpc>
                <a:spcPct val="90000"/>
              </a:lnSpc>
              <a:buSzTx/>
            </a:pPr>
            <a:r>
              <a:rPr lang="en-US" altLang="en-US" sz="2800">
                <a:latin typeface="Arial" panose="020B0604020202020204" pitchFamily="34" charset="0"/>
              </a:rPr>
              <a:t>All sources of fluid losses must be accounted for.</a:t>
            </a:r>
          </a:p>
          <a:p>
            <a:pPr>
              <a:lnSpc>
                <a:spcPct val="90000"/>
              </a:lnSpc>
              <a:buSzTx/>
            </a:pPr>
            <a:r>
              <a:rPr lang="en-US" altLang="en-US" sz="2800">
                <a:latin typeface="Arial" panose="020B0604020202020204" pitchFamily="34" charset="0"/>
              </a:rPr>
              <a:t>Good fluid management goes a long way toward preventing problems.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2000"/>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fade">
                                      <p:cBhvr>
                                        <p:cTn id="12" dur="2000"/>
                                        <p:tgtEl>
                                          <p:spTgt spid="235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fade">
                                      <p:cBhvr>
                                        <p:cTn id="17" dur="2000"/>
                                        <p:tgtEl>
                                          <p:spTgt spid="235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555">
                                            <p:txEl>
                                              <p:pRg st="2" end="2"/>
                                            </p:txEl>
                                          </p:spTgt>
                                        </p:tgtEl>
                                        <p:attrNameLst>
                                          <p:attrName>style.visibility</p:attrName>
                                        </p:attrNameLst>
                                      </p:cBhvr>
                                      <p:to>
                                        <p:strVal val="visible"/>
                                      </p:to>
                                    </p:set>
                                    <p:animEffect transition="in" filter="fade">
                                      <p:cBhvr>
                                        <p:cTn id="22" dur="2000"/>
                                        <p:tgtEl>
                                          <p:spTgt spid="2355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555">
                                            <p:txEl>
                                              <p:pRg st="3" end="3"/>
                                            </p:txEl>
                                          </p:spTgt>
                                        </p:tgtEl>
                                        <p:attrNameLst>
                                          <p:attrName>style.visibility</p:attrName>
                                        </p:attrNameLst>
                                      </p:cBhvr>
                                      <p:to>
                                        <p:strVal val="visible"/>
                                      </p:to>
                                    </p:set>
                                    <p:animEffect transition="in" filter="fade">
                                      <p:cBhvr>
                                        <p:cTn id="27" dur="20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a:xfrm>
            <a:off x="685800" y="457200"/>
            <a:ext cx="7789863" cy="5715000"/>
          </a:xfrm>
        </p:spPr>
        <p:txBody>
          <a:bodyPr/>
          <a:lstStyle/>
          <a:p>
            <a:pPr>
              <a:lnSpc>
                <a:spcPct val="90000"/>
              </a:lnSpc>
              <a:buSzPct val="110000"/>
              <a:buFont typeface="Symbol" panose="05050102010706020507" pitchFamily="18" charset="2"/>
              <a:buChar char="·"/>
            </a:pPr>
            <a:r>
              <a:rPr lang="en-US" altLang="en-US"/>
              <a:t>How much should we infuse?</a:t>
            </a:r>
          </a:p>
          <a:p>
            <a:pPr lvl="1">
              <a:lnSpc>
                <a:spcPct val="90000"/>
              </a:lnSpc>
              <a:buSzPct val="110000"/>
              <a:buFont typeface="Wingdings" panose="05000000000000000000" pitchFamily="2" charset="2"/>
              <a:buChar char="ü"/>
            </a:pPr>
            <a:r>
              <a:rPr lang="en-US" altLang="en-US"/>
              <a:t>Certainly enough, but too much is clearly as bad</a:t>
            </a:r>
          </a:p>
          <a:p>
            <a:pPr>
              <a:lnSpc>
                <a:spcPct val="90000"/>
              </a:lnSpc>
              <a:buSzPct val="155000"/>
            </a:pPr>
            <a:r>
              <a:rPr lang="en-US" altLang="en-US"/>
              <a:t>What fluids should we use?</a:t>
            </a:r>
          </a:p>
          <a:p>
            <a:pPr lvl="1">
              <a:lnSpc>
                <a:spcPct val="90000"/>
              </a:lnSpc>
              <a:buSzPct val="110000"/>
              <a:buFont typeface="Wingdings" panose="05000000000000000000" pitchFamily="2" charset="2"/>
              <a:buChar char="ü"/>
            </a:pPr>
            <a:r>
              <a:rPr lang="en-US" altLang="en-US"/>
              <a:t>Less crystalloid (especially in colon surgery)</a:t>
            </a:r>
          </a:p>
          <a:p>
            <a:pPr lvl="1">
              <a:lnSpc>
                <a:spcPct val="90000"/>
              </a:lnSpc>
              <a:buSzPct val="110000"/>
              <a:buFont typeface="Wingdings" panose="05000000000000000000" pitchFamily="2" charset="2"/>
              <a:buChar char="ü"/>
            </a:pPr>
            <a:r>
              <a:rPr lang="en-US" altLang="en-US"/>
              <a:t>Colloid solutions part of strategies that improve outcome</a:t>
            </a:r>
          </a:p>
          <a:p>
            <a:pPr>
              <a:lnSpc>
                <a:spcPct val="90000"/>
              </a:lnSpc>
              <a:buSzPct val="110000"/>
              <a:buFont typeface="Symbol" panose="05050102010706020507" pitchFamily="18" charset="2"/>
              <a:buChar char="·"/>
            </a:pPr>
            <a:r>
              <a:rPr lang="en-US" altLang="en-US"/>
              <a:t>How should we monitor fluid replacement?</a:t>
            </a:r>
          </a:p>
          <a:p>
            <a:pPr lvl="1">
              <a:lnSpc>
                <a:spcPct val="90000"/>
              </a:lnSpc>
              <a:buSzPct val="110000"/>
              <a:buFont typeface="Wingdings" panose="05000000000000000000" pitchFamily="2" charset="2"/>
              <a:buChar char="ü"/>
            </a:pPr>
            <a:r>
              <a:rPr lang="en-US" altLang="en-US"/>
              <a:t>Newer monitors promise better, less hazardous evaluation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fade">
                                      <p:cBhvr>
                                        <p:cTn id="7" dur="2000"/>
                                        <p:tgtEl>
                                          <p:spTgt spid="6553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5539">
                                            <p:txEl>
                                              <p:pRg st="1" end="1"/>
                                            </p:txEl>
                                          </p:spTgt>
                                        </p:tgtEl>
                                        <p:attrNameLst>
                                          <p:attrName>style.visibility</p:attrName>
                                        </p:attrNameLst>
                                      </p:cBhvr>
                                      <p:to>
                                        <p:strVal val="visible"/>
                                      </p:to>
                                    </p:set>
                                    <p:animEffect transition="in" filter="fade">
                                      <p:cBhvr>
                                        <p:cTn id="10" dur="2000"/>
                                        <p:tgtEl>
                                          <p:spTgt spid="6553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animEffect transition="in" filter="fade">
                                      <p:cBhvr>
                                        <p:cTn id="15" dur="2000"/>
                                        <p:tgtEl>
                                          <p:spTgt spid="65539">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5539">
                                            <p:txEl>
                                              <p:pRg st="3" end="3"/>
                                            </p:txEl>
                                          </p:spTgt>
                                        </p:tgtEl>
                                        <p:attrNameLst>
                                          <p:attrName>style.visibility</p:attrName>
                                        </p:attrNameLst>
                                      </p:cBhvr>
                                      <p:to>
                                        <p:strVal val="visible"/>
                                      </p:to>
                                    </p:set>
                                    <p:animEffect transition="in" filter="fade">
                                      <p:cBhvr>
                                        <p:cTn id="18" dur="2000"/>
                                        <p:tgtEl>
                                          <p:spTgt spid="65539">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5539">
                                            <p:txEl>
                                              <p:pRg st="4" end="4"/>
                                            </p:txEl>
                                          </p:spTgt>
                                        </p:tgtEl>
                                        <p:attrNameLst>
                                          <p:attrName>style.visibility</p:attrName>
                                        </p:attrNameLst>
                                      </p:cBhvr>
                                      <p:to>
                                        <p:strVal val="visible"/>
                                      </p:to>
                                    </p:set>
                                    <p:animEffect transition="in" filter="fade">
                                      <p:cBhvr>
                                        <p:cTn id="21" dur="2000"/>
                                        <p:tgtEl>
                                          <p:spTgt spid="65539">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5539">
                                            <p:txEl>
                                              <p:pRg st="5" end="5"/>
                                            </p:txEl>
                                          </p:spTgt>
                                        </p:tgtEl>
                                        <p:attrNameLst>
                                          <p:attrName>style.visibility</p:attrName>
                                        </p:attrNameLst>
                                      </p:cBhvr>
                                      <p:to>
                                        <p:strVal val="visible"/>
                                      </p:to>
                                    </p:set>
                                    <p:animEffect transition="in" filter="fade">
                                      <p:cBhvr>
                                        <p:cTn id="26" dur="2000"/>
                                        <p:tgtEl>
                                          <p:spTgt spid="65539">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5539">
                                            <p:txEl>
                                              <p:pRg st="6" end="6"/>
                                            </p:txEl>
                                          </p:spTgt>
                                        </p:tgtEl>
                                        <p:attrNameLst>
                                          <p:attrName>style.visibility</p:attrName>
                                        </p:attrNameLst>
                                      </p:cBhvr>
                                      <p:to>
                                        <p:strVal val="visible"/>
                                      </p:to>
                                    </p:set>
                                    <p:animEffect transition="in" filter="fade">
                                      <p:cBhvr>
                                        <p:cTn id="29" dur="2000"/>
                                        <p:tgtEl>
                                          <p:spTgt spid="655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a:t>POST-OPERATIVE FLUIDS</a:t>
            </a:r>
          </a:p>
        </p:txBody>
      </p:sp>
      <p:sp>
        <p:nvSpPr>
          <p:cNvPr id="73731" name="Rectangle 3"/>
          <p:cNvSpPr>
            <a:spLocks noGrp="1" noChangeArrowheads="1"/>
          </p:cNvSpPr>
          <p:nvPr>
            <p:ph type="body" idx="1"/>
          </p:nvPr>
        </p:nvSpPr>
        <p:spPr/>
        <p:txBody>
          <a:bodyPr/>
          <a:lstStyle/>
          <a:p>
            <a:pPr marL="609600" indent="-609600"/>
            <a:r>
              <a:rPr lang="en-US" altLang="en-US"/>
              <a:t>Oral intake should be encouraged as soon as it is possible</a:t>
            </a:r>
          </a:p>
          <a:p>
            <a:pPr marL="609600" indent="-609600"/>
            <a:r>
              <a:rPr lang="en-US" altLang="en-US"/>
              <a:t>The principles are the same</a:t>
            </a:r>
          </a:p>
          <a:p>
            <a:pPr marL="609600" indent="-609600">
              <a:buFontTx/>
              <a:buAutoNum type="arabicPeriod"/>
            </a:pPr>
            <a:r>
              <a:rPr lang="en-US" altLang="en-US"/>
              <a:t>How much should we give</a:t>
            </a:r>
          </a:p>
          <a:p>
            <a:pPr marL="609600" indent="-609600">
              <a:buFontTx/>
              <a:buAutoNum type="arabicPeriod"/>
            </a:pPr>
            <a:r>
              <a:rPr lang="en-US" altLang="en-US"/>
              <a:t>What fluids and what rate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fade">
                                      <p:cBhvr>
                                        <p:cTn id="7" dur="2000"/>
                                        <p:tgtEl>
                                          <p:spTgt spid="737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fade">
                                      <p:cBhvr>
                                        <p:cTn id="12" dur="2000"/>
                                        <p:tgtEl>
                                          <p:spTgt spid="737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3731">
                                            <p:txEl>
                                              <p:pRg st="1" end="1"/>
                                            </p:txEl>
                                          </p:spTgt>
                                        </p:tgtEl>
                                        <p:attrNameLst>
                                          <p:attrName>style.visibility</p:attrName>
                                        </p:attrNameLst>
                                      </p:cBhvr>
                                      <p:to>
                                        <p:strVal val="visible"/>
                                      </p:to>
                                    </p:set>
                                    <p:animEffect transition="in" filter="fade">
                                      <p:cBhvr>
                                        <p:cTn id="17" dur="2000"/>
                                        <p:tgtEl>
                                          <p:spTgt spid="737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3731">
                                            <p:txEl>
                                              <p:pRg st="2" end="2"/>
                                            </p:txEl>
                                          </p:spTgt>
                                        </p:tgtEl>
                                        <p:attrNameLst>
                                          <p:attrName>style.visibility</p:attrName>
                                        </p:attrNameLst>
                                      </p:cBhvr>
                                      <p:to>
                                        <p:strVal val="visible"/>
                                      </p:to>
                                    </p:set>
                                    <p:animEffect transition="in" filter="fade">
                                      <p:cBhvr>
                                        <p:cTn id="22" dur="2000"/>
                                        <p:tgtEl>
                                          <p:spTgt spid="7373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3731">
                                            <p:txEl>
                                              <p:pRg st="3" end="3"/>
                                            </p:txEl>
                                          </p:spTgt>
                                        </p:tgtEl>
                                        <p:attrNameLst>
                                          <p:attrName>style.visibility</p:attrName>
                                        </p:attrNameLst>
                                      </p:cBhvr>
                                      <p:to>
                                        <p:strVal val="visible"/>
                                      </p:to>
                                    </p:set>
                                    <p:animEffect transition="in" filter="fade">
                                      <p:cBhvr>
                                        <p:cTn id="27" dur="2000"/>
                                        <p:tgtEl>
                                          <p:spTgt spid="737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endParaRPr lang="en-US" altLang="en-US"/>
          </a:p>
        </p:txBody>
      </p:sp>
      <p:pic>
        <p:nvPicPr>
          <p:cNvPr id="74755"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1447800"/>
            <a:ext cx="8229600" cy="4114800"/>
          </a:xfr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b="1">
                <a:latin typeface="Comic Sans MS" panose="030F0702030302020204" pitchFamily="66" charset="0"/>
              </a:rPr>
              <a:t>CONCLUSION</a:t>
            </a:r>
            <a:endParaRPr lang="en-US" altLang="en-US" sz="4000">
              <a:latin typeface="Comic Sans MS" panose="030F0702030302020204" pitchFamily="66" charset="0"/>
            </a:endParaRPr>
          </a:p>
        </p:txBody>
      </p:sp>
      <p:graphicFrame>
        <p:nvGraphicFramePr>
          <p:cNvPr id="48131" name="Object 3"/>
          <p:cNvGraphicFramePr>
            <a:graphicFrameLocks noChangeAspect="1"/>
          </p:cNvGraphicFramePr>
          <p:nvPr/>
        </p:nvGraphicFramePr>
        <p:xfrm>
          <a:off x="2190750" y="1676400"/>
          <a:ext cx="4762500" cy="3505200"/>
        </p:xfrm>
        <a:graphic>
          <a:graphicData uri="http://schemas.openxmlformats.org/presentationml/2006/ole">
            <mc:AlternateContent xmlns:mc="http://schemas.openxmlformats.org/markup-compatibility/2006">
              <mc:Choice xmlns:v="urn:schemas-microsoft-com:vml" Requires="v">
                <p:oleObj spid="_x0000_s48132" name="Clip" r:id="rId3" imgW="4762440" imgH="3504600" progId="MS_ClipArt_Gallery.2">
                  <p:embed/>
                </p:oleObj>
              </mc:Choice>
              <mc:Fallback>
                <p:oleObj name="Clip" r:id="rId3" imgW="4762440" imgH="3504600" progId="MS_ClipArt_Gallery.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0750" y="1676400"/>
                        <a:ext cx="4762500" cy="3505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2000" fill="hold"/>
                                        <p:tgtEl>
                                          <p:spTgt spid="48130"/>
                                        </p:tgtEl>
                                        <p:attrNameLst>
                                          <p:attrName>ppt_w</p:attrName>
                                        </p:attrNameLst>
                                      </p:cBhvr>
                                      <p:tavLst>
                                        <p:tav tm="0">
                                          <p:val>
                                            <p:strVal val="#ppt_w*2.5"/>
                                          </p:val>
                                        </p:tav>
                                        <p:tav tm="100000">
                                          <p:val>
                                            <p:strVal val="#ppt_w"/>
                                          </p:val>
                                        </p:tav>
                                      </p:tavLst>
                                    </p:anim>
                                    <p:anim calcmode="lin" valueType="num">
                                      <p:cBhvr>
                                        <p:cTn id="8" dur="2000" fill="hold"/>
                                        <p:tgtEl>
                                          <p:spTgt spid="48130"/>
                                        </p:tgtEl>
                                        <p:attrNameLst>
                                          <p:attrName>ppt_h</p:attrName>
                                        </p:attrNameLst>
                                      </p:cBhvr>
                                      <p:tavLst>
                                        <p:tav tm="0">
                                          <p:val>
                                            <p:strVal val="#ppt_h"/>
                                          </p:val>
                                        </p:tav>
                                        <p:tav tm="100000">
                                          <p:val>
                                            <p:strVal val="#ppt_h"/>
                                          </p:val>
                                        </p:tav>
                                      </p:tavLst>
                                    </p:anim>
                                    <p:anim calcmode="lin" valueType="num">
                                      <p:cBhvr>
                                        <p:cTn id="9" dur="2000" fill="hold"/>
                                        <p:tgtEl>
                                          <p:spTgt spid="4813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4813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48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b="1"/>
              <a:t>Normal Physiology</a:t>
            </a:r>
          </a:p>
        </p:txBody>
      </p:sp>
      <p:sp>
        <p:nvSpPr>
          <p:cNvPr id="4099" name="Rectangle 3"/>
          <p:cNvSpPr>
            <a:spLocks noGrp="1" noChangeArrowheads="1"/>
          </p:cNvSpPr>
          <p:nvPr>
            <p:ph type="body" idx="1"/>
          </p:nvPr>
        </p:nvSpPr>
        <p:spPr/>
        <p:txBody>
          <a:bodyPr/>
          <a:lstStyle/>
          <a:p>
            <a:pPr>
              <a:buSzTx/>
            </a:pPr>
            <a:r>
              <a:rPr lang="en-US" altLang="en-US"/>
              <a:t>Varies with age, gender, body habitus</a:t>
            </a:r>
          </a:p>
          <a:p>
            <a:pPr>
              <a:buSzTx/>
            </a:pPr>
            <a:r>
              <a:rPr lang="en-US" altLang="en-US"/>
              <a:t>55% body weight in males</a:t>
            </a:r>
          </a:p>
          <a:p>
            <a:pPr>
              <a:buSzTx/>
            </a:pPr>
            <a:r>
              <a:rPr lang="en-US" altLang="en-US"/>
              <a:t>45% body weight in females</a:t>
            </a:r>
          </a:p>
          <a:p>
            <a:pPr>
              <a:buSzTx/>
            </a:pPr>
            <a:r>
              <a:rPr lang="en-US" altLang="en-US"/>
              <a:t>80% body weight in infants</a:t>
            </a:r>
          </a:p>
          <a:p>
            <a:pPr>
              <a:buSzTx/>
            </a:pPr>
            <a:r>
              <a:rPr lang="en-US" altLang="en-US"/>
              <a:t>Less in obese: fat contains little water</a:t>
            </a:r>
          </a:p>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dissolve">
                                      <p:cBhvr>
                                        <p:cTn id="12" dur="500"/>
                                        <p:tgtEl>
                                          <p:spTgt spid="40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dissolve">
                                      <p:cBhvr>
                                        <p:cTn id="17" dur="500"/>
                                        <p:tgtEl>
                                          <p:spTgt spid="40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Effect transition="in" filter="dissolve">
                                      <p:cBhvr>
                                        <p:cTn id="22" dur="500"/>
                                        <p:tgtEl>
                                          <p:spTgt spid="409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099">
                                            <p:txEl>
                                              <p:pRg st="3" end="3"/>
                                            </p:txEl>
                                          </p:spTgt>
                                        </p:tgtEl>
                                        <p:attrNameLst>
                                          <p:attrName>style.visibility</p:attrName>
                                        </p:attrNameLst>
                                      </p:cBhvr>
                                      <p:to>
                                        <p:strVal val="visible"/>
                                      </p:to>
                                    </p:set>
                                    <p:animEffect transition="in" filter="dissolve">
                                      <p:cBhvr>
                                        <p:cTn id="27" dur="500"/>
                                        <p:tgtEl>
                                          <p:spTgt spid="409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099">
                                            <p:txEl>
                                              <p:pRg st="4" end="4"/>
                                            </p:txEl>
                                          </p:spTgt>
                                        </p:tgtEl>
                                        <p:attrNameLst>
                                          <p:attrName>style.visibility</p:attrName>
                                        </p:attrNameLst>
                                      </p:cBhvr>
                                      <p:to>
                                        <p:strVal val="visible"/>
                                      </p:to>
                                    </p:set>
                                    <p:animEffect transition="in" filter="dissolve">
                                      <p:cBhvr>
                                        <p:cTn id="32"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b="1"/>
              <a:t>Normal Physiology</a:t>
            </a:r>
          </a:p>
        </p:txBody>
      </p:sp>
      <p:sp>
        <p:nvSpPr>
          <p:cNvPr id="5123" name="Rectangle 3"/>
          <p:cNvSpPr>
            <a:spLocks noGrp="1" noChangeArrowheads="1"/>
          </p:cNvSpPr>
          <p:nvPr>
            <p:ph type="body" idx="1"/>
          </p:nvPr>
        </p:nvSpPr>
        <p:spPr/>
        <p:txBody>
          <a:bodyPr/>
          <a:lstStyle/>
          <a:p>
            <a:pPr>
              <a:buSzTx/>
            </a:pPr>
            <a:r>
              <a:rPr lang="en-US" altLang="en-US"/>
              <a:t>Intracellular water: 2/3 of TBW</a:t>
            </a:r>
          </a:p>
          <a:p>
            <a:pPr>
              <a:buSzTx/>
            </a:pPr>
            <a:r>
              <a:rPr lang="en-US" altLang="en-US"/>
              <a:t>Extracellular water: 1/3 TBW</a:t>
            </a:r>
          </a:p>
          <a:p>
            <a:pPr lvl="1">
              <a:buFont typeface="Tahoma" panose="020B0604030504040204" pitchFamily="34" charset="0"/>
              <a:buNone/>
            </a:pPr>
            <a:r>
              <a:rPr lang="en-US" altLang="en-US">
                <a:solidFill>
                  <a:schemeClr val="tx2"/>
                </a:solidFill>
              </a:rPr>
              <a:t>-</a:t>
            </a:r>
            <a:r>
              <a:rPr lang="en-US" altLang="en-US"/>
              <a:t>  Extravascular water: 3/4 of extracellular water</a:t>
            </a:r>
          </a:p>
          <a:p>
            <a:pPr lvl="1">
              <a:buFont typeface="Tahoma" panose="020B0604030504040204" pitchFamily="34" charset="0"/>
              <a:buNone/>
            </a:pPr>
            <a:r>
              <a:rPr lang="en-US" altLang="en-US">
                <a:solidFill>
                  <a:schemeClr val="tx2"/>
                </a:solidFill>
              </a:rPr>
              <a:t>-</a:t>
            </a:r>
            <a:r>
              <a:rPr lang="en-US" altLang="en-US"/>
              <a:t>  Intravascular water: 1/4 of extracellular water</a:t>
            </a:r>
          </a:p>
          <a:p>
            <a:endParaRPr lang="en-US" altLang="en-US"/>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strVal val="#ppt_w+.3"/>
                                          </p:val>
                                        </p:tav>
                                        <p:tav tm="100000">
                                          <p:val>
                                            <p:strVal val="#ppt_w"/>
                                          </p:val>
                                        </p:tav>
                                      </p:tavLst>
                                    </p:anim>
                                    <p:anim calcmode="lin" valueType="num">
                                      <p:cBhvr>
                                        <p:cTn id="8" dur="1000" fill="hold"/>
                                        <p:tgtEl>
                                          <p:spTgt spid="5122"/>
                                        </p:tgtEl>
                                        <p:attrNameLst>
                                          <p:attrName>ppt_h</p:attrName>
                                        </p:attrNameLst>
                                      </p:cBhvr>
                                      <p:tavLst>
                                        <p:tav tm="0">
                                          <p:val>
                                            <p:strVal val="#ppt_h"/>
                                          </p:val>
                                        </p:tav>
                                        <p:tav tm="100000">
                                          <p:val>
                                            <p:strVal val="#ppt_h"/>
                                          </p:val>
                                        </p:tav>
                                      </p:tavLst>
                                    </p:anim>
                                    <p:animEffect transition="in" filter="fade">
                                      <p:cBhvr>
                                        <p:cTn id="9" dur="1000"/>
                                        <p:tgtEl>
                                          <p:spTgt spid="512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5123">
                                            <p:txEl>
                                              <p:pRg st="0" end="0"/>
                                            </p:txEl>
                                          </p:spTgt>
                                        </p:tgtEl>
                                        <p:attrNameLst>
                                          <p:attrName>style.visibility</p:attrName>
                                        </p:attrNameLst>
                                      </p:cBhvr>
                                      <p:to>
                                        <p:strVal val="visible"/>
                                      </p:to>
                                    </p:set>
                                    <p:anim calcmode="lin" valueType="num">
                                      <p:cBhvr>
                                        <p:cTn id="14" dur="1000" fill="hold"/>
                                        <p:tgtEl>
                                          <p:spTgt spid="512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512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5123">
                                            <p:txEl>
                                              <p:pRg st="0" end="0"/>
                                            </p:txEl>
                                          </p:spTgt>
                                        </p:tgtEl>
                                      </p:cBhvr>
                                    </p:animEffect>
                                  </p:childTnLst>
                                </p:cTn>
                              </p:par>
                            </p:childTnLst>
                          </p:cTn>
                        </p:par>
                        <p:par>
                          <p:cTn id="17" fill="hold" nodeType="afterGroup">
                            <p:stCondLst>
                              <p:cond delay="1000"/>
                            </p:stCondLst>
                            <p:childTnLst>
                              <p:par>
                                <p:cTn id="18" presetID="50" presetClass="entr" presetSubtype="0" decel="100000" fill="hold" grpId="0" nodeType="afterEffect">
                                  <p:stCondLst>
                                    <p:cond delay="0"/>
                                  </p:stCondLst>
                                  <p:childTnLst>
                                    <p:set>
                                      <p:cBhvr>
                                        <p:cTn id="19" dur="1" fill="hold">
                                          <p:stCondLst>
                                            <p:cond delay="0"/>
                                          </p:stCondLst>
                                        </p:cTn>
                                        <p:tgtEl>
                                          <p:spTgt spid="5123">
                                            <p:txEl>
                                              <p:pRg st="1" end="1"/>
                                            </p:txEl>
                                          </p:spTgt>
                                        </p:tgtEl>
                                        <p:attrNameLst>
                                          <p:attrName>style.visibility</p:attrName>
                                        </p:attrNameLst>
                                      </p:cBhvr>
                                      <p:to>
                                        <p:strVal val="visible"/>
                                      </p:to>
                                    </p:set>
                                    <p:anim calcmode="lin" valueType="num">
                                      <p:cBhvr>
                                        <p:cTn id="20" dur="1000" fill="hold"/>
                                        <p:tgtEl>
                                          <p:spTgt spid="5123">
                                            <p:txEl>
                                              <p:pRg st="1" end="1"/>
                                            </p:txEl>
                                          </p:spTgt>
                                        </p:tgtEl>
                                        <p:attrNameLst>
                                          <p:attrName>ppt_w</p:attrName>
                                        </p:attrNameLst>
                                      </p:cBhvr>
                                      <p:tavLst>
                                        <p:tav tm="0">
                                          <p:val>
                                            <p:strVal val="#ppt_w+.3"/>
                                          </p:val>
                                        </p:tav>
                                        <p:tav tm="100000">
                                          <p:val>
                                            <p:strVal val="#ppt_w"/>
                                          </p:val>
                                        </p:tav>
                                      </p:tavLst>
                                    </p:anim>
                                    <p:anim calcmode="lin" valueType="num">
                                      <p:cBhvr>
                                        <p:cTn id="21" dur="1000" fill="hold"/>
                                        <p:tgtEl>
                                          <p:spTgt spid="5123">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5123">
                                            <p:txEl>
                                              <p:pRg st="1" end="1"/>
                                            </p:txEl>
                                          </p:spTgt>
                                        </p:tgtEl>
                                      </p:cBhvr>
                                    </p:animEffect>
                                  </p:childTnLst>
                                </p:cTn>
                              </p:par>
                              <p:par>
                                <p:cTn id="23" presetID="50" presetClass="entr" presetSubtype="0" decel="100000" fill="hold" grpId="0" nodeType="withEffect">
                                  <p:stCondLst>
                                    <p:cond delay="0"/>
                                  </p:stCondLst>
                                  <p:childTnLst>
                                    <p:set>
                                      <p:cBhvr>
                                        <p:cTn id="24" dur="1" fill="hold">
                                          <p:stCondLst>
                                            <p:cond delay="0"/>
                                          </p:stCondLst>
                                        </p:cTn>
                                        <p:tgtEl>
                                          <p:spTgt spid="5123">
                                            <p:txEl>
                                              <p:pRg st="2" end="2"/>
                                            </p:txEl>
                                          </p:spTgt>
                                        </p:tgtEl>
                                        <p:attrNameLst>
                                          <p:attrName>style.visibility</p:attrName>
                                        </p:attrNameLst>
                                      </p:cBhvr>
                                      <p:to>
                                        <p:strVal val="visible"/>
                                      </p:to>
                                    </p:set>
                                    <p:anim calcmode="lin" valueType="num">
                                      <p:cBhvr>
                                        <p:cTn id="25" dur="1000" fill="hold"/>
                                        <p:tgtEl>
                                          <p:spTgt spid="5123">
                                            <p:txEl>
                                              <p:pRg st="2" end="2"/>
                                            </p:txEl>
                                          </p:spTgt>
                                        </p:tgtEl>
                                        <p:attrNameLst>
                                          <p:attrName>ppt_w</p:attrName>
                                        </p:attrNameLst>
                                      </p:cBhvr>
                                      <p:tavLst>
                                        <p:tav tm="0">
                                          <p:val>
                                            <p:strVal val="#ppt_w+.3"/>
                                          </p:val>
                                        </p:tav>
                                        <p:tav tm="100000">
                                          <p:val>
                                            <p:strVal val="#ppt_w"/>
                                          </p:val>
                                        </p:tav>
                                      </p:tavLst>
                                    </p:anim>
                                    <p:anim calcmode="lin" valueType="num">
                                      <p:cBhvr>
                                        <p:cTn id="26" dur="1000" fill="hold"/>
                                        <p:tgtEl>
                                          <p:spTgt spid="512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5123">
                                            <p:txEl>
                                              <p:pRg st="2" end="2"/>
                                            </p:txEl>
                                          </p:spTgt>
                                        </p:tgtEl>
                                      </p:cBhvr>
                                    </p:animEffect>
                                  </p:childTnLst>
                                </p:cTn>
                              </p:par>
                              <p:par>
                                <p:cTn id="28" presetID="50" presetClass="entr" presetSubtype="0" decel="100000" fill="hold" grpId="0" nodeType="withEffect">
                                  <p:stCondLst>
                                    <p:cond delay="0"/>
                                  </p:stCondLst>
                                  <p:childTnLst>
                                    <p:set>
                                      <p:cBhvr>
                                        <p:cTn id="29" dur="1" fill="hold">
                                          <p:stCondLst>
                                            <p:cond delay="0"/>
                                          </p:stCondLst>
                                        </p:cTn>
                                        <p:tgtEl>
                                          <p:spTgt spid="5123">
                                            <p:txEl>
                                              <p:pRg st="3" end="3"/>
                                            </p:txEl>
                                          </p:spTgt>
                                        </p:tgtEl>
                                        <p:attrNameLst>
                                          <p:attrName>style.visibility</p:attrName>
                                        </p:attrNameLst>
                                      </p:cBhvr>
                                      <p:to>
                                        <p:strVal val="visible"/>
                                      </p:to>
                                    </p:set>
                                    <p:anim calcmode="lin" valueType="num">
                                      <p:cBhvr>
                                        <p:cTn id="30" dur="1000" fill="hold"/>
                                        <p:tgtEl>
                                          <p:spTgt spid="5123">
                                            <p:txEl>
                                              <p:pRg st="3" end="3"/>
                                            </p:txEl>
                                          </p:spTgt>
                                        </p:tgtEl>
                                        <p:attrNameLst>
                                          <p:attrName>ppt_w</p:attrName>
                                        </p:attrNameLst>
                                      </p:cBhvr>
                                      <p:tavLst>
                                        <p:tav tm="0">
                                          <p:val>
                                            <p:strVal val="#ppt_w+.3"/>
                                          </p:val>
                                        </p:tav>
                                        <p:tav tm="100000">
                                          <p:val>
                                            <p:strVal val="#ppt_w"/>
                                          </p:val>
                                        </p:tav>
                                      </p:tavLst>
                                    </p:anim>
                                    <p:anim calcmode="lin" valueType="num">
                                      <p:cBhvr>
                                        <p:cTn id="31" dur="1000" fill="hold"/>
                                        <p:tgtEl>
                                          <p:spTgt spid="5123">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Fluid and Electrolyte Regulation</a:t>
            </a:r>
          </a:p>
        </p:txBody>
      </p:sp>
      <p:sp>
        <p:nvSpPr>
          <p:cNvPr id="51203" name="Rectangle 3"/>
          <p:cNvSpPr>
            <a:spLocks noGrp="1" noChangeArrowheads="1"/>
          </p:cNvSpPr>
          <p:nvPr>
            <p:ph type="body" idx="1"/>
          </p:nvPr>
        </p:nvSpPr>
        <p:spPr>
          <a:xfrm>
            <a:off x="457200" y="1905000"/>
            <a:ext cx="8229600" cy="36576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SzTx/>
            </a:pPr>
            <a:r>
              <a:rPr lang="en-US" altLang="en-US"/>
              <a:t>Volume Regulation</a:t>
            </a:r>
          </a:p>
          <a:p>
            <a:pPr lvl="1">
              <a:buFontTx/>
              <a:buChar char="-"/>
            </a:pPr>
            <a:r>
              <a:rPr lang="en-US" altLang="en-US"/>
              <a:t>Arginine-Vasopressin (Antidiuretic Hormone)</a:t>
            </a:r>
          </a:p>
          <a:p>
            <a:pPr lvl="1">
              <a:buFontTx/>
              <a:buChar char="-"/>
            </a:pPr>
            <a:r>
              <a:rPr lang="en-US" altLang="en-US"/>
              <a:t>Renin/angiotensin/aldosterone system</a:t>
            </a:r>
          </a:p>
          <a:p>
            <a:pPr lvl="1">
              <a:buFontTx/>
              <a:buChar char="-"/>
            </a:pPr>
            <a:r>
              <a:rPr lang="en-US" altLang="en-US"/>
              <a:t>Baroreceptors in carotid arteries and aorta</a:t>
            </a:r>
          </a:p>
          <a:p>
            <a:pPr lvl="1">
              <a:buFontTx/>
              <a:buChar char="-"/>
            </a:pPr>
            <a:r>
              <a:rPr lang="en-US" altLang="en-US"/>
              <a:t>Stretch receptors in atrium and juxtaglomerular aparatus</a:t>
            </a:r>
          </a:p>
          <a:p>
            <a:pPr lvl="1">
              <a:buFontTx/>
              <a:buChar char="-"/>
            </a:pPr>
            <a:r>
              <a:rPr lang="en-US" altLang="en-US"/>
              <a:t>Cortisol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p:cTn id="7" dur="1000" fill="hold"/>
                                        <p:tgtEl>
                                          <p:spTgt spid="51202"/>
                                        </p:tgtEl>
                                        <p:attrNameLst>
                                          <p:attrName>ppt_x</p:attrName>
                                        </p:attrNameLst>
                                      </p:cBhvr>
                                      <p:tavLst>
                                        <p:tav tm="0">
                                          <p:val>
                                            <p:strVal val="#ppt_x-.2"/>
                                          </p:val>
                                        </p:tav>
                                        <p:tav tm="100000">
                                          <p:val>
                                            <p:strVal val="#ppt_x"/>
                                          </p:val>
                                        </p:tav>
                                      </p:tavLst>
                                    </p:anim>
                                    <p:anim calcmode="lin" valueType="num">
                                      <p:cBhvr>
                                        <p:cTn id="8" dur="1000" fill="hold"/>
                                        <p:tgtEl>
                                          <p:spTgt spid="51202"/>
                                        </p:tgtEl>
                                        <p:attrNameLst>
                                          <p:attrName>ppt_y</p:attrName>
                                        </p:attrNameLst>
                                      </p:cBhvr>
                                      <p:tavLst>
                                        <p:tav tm="0">
                                          <p:val>
                                            <p:strVal val="#ppt_y"/>
                                          </p:val>
                                        </p:tav>
                                        <p:tav tm="100000">
                                          <p:val>
                                            <p:strVal val="#ppt_y"/>
                                          </p:val>
                                        </p:tav>
                                      </p:tavLst>
                                    </p:anim>
                                    <p:animEffect transition="in" filter="wipe(right)" prLst="gradientSize: 0.1">
                                      <p:cBhvr>
                                        <p:cTn id="9" dur="1000"/>
                                        <p:tgtEl>
                                          <p:spTgt spid="5120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1203">
                                            <p:txEl>
                                              <p:pRg st="0" end="0"/>
                                            </p:txEl>
                                          </p:spTgt>
                                        </p:tgtEl>
                                        <p:attrNameLst>
                                          <p:attrName>style.visibility</p:attrName>
                                        </p:attrNameLst>
                                      </p:cBhvr>
                                      <p:to>
                                        <p:strVal val="visible"/>
                                      </p:to>
                                    </p:set>
                                    <p:animEffect transition="in" filter="fade">
                                      <p:cBhvr>
                                        <p:cTn id="14" dur="500"/>
                                        <p:tgtEl>
                                          <p:spTgt spid="51203">
                                            <p:txEl>
                                              <p:pRg st="0" end="0"/>
                                            </p:txEl>
                                          </p:spTgt>
                                        </p:tgtEl>
                                      </p:cBhvr>
                                    </p:animEffect>
                                    <p:anim calcmode="lin" valueType="num">
                                      <p:cBhvr>
                                        <p:cTn id="15" dur="5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120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1203">
                                            <p:txEl>
                                              <p:pRg st="1" end="1"/>
                                            </p:txEl>
                                          </p:spTgt>
                                        </p:tgtEl>
                                        <p:attrNameLst>
                                          <p:attrName>style.visibility</p:attrName>
                                        </p:attrNameLst>
                                      </p:cBhvr>
                                      <p:to>
                                        <p:strVal val="visible"/>
                                      </p:to>
                                    </p:set>
                                    <p:animEffect transition="in" filter="fade">
                                      <p:cBhvr>
                                        <p:cTn id="19" dur="500"/>
                                        <p:tgtEl>
                                          <p:spTgt spid="51203">
                                            <p:txEl>
                                              <p:pRg st="1" end="1"/>
                                            </p:txEl>
                                          </p:spTgt>
                                        </p:tgtEl>
                                      </p:cBhvr>
                                    </p:animEffect>
                                    <p:anim calcmode="lin" valueType="num">
                                      <p:cBhvr>
                                        <p:cTn id="20"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120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1203">
                                            <p:txEl>
                                              <p:pRg st="2" end="2"/>
                                            </p:txEl>
                                          </p:spTgt>
                                        </p:tgtEl>
                                        <p:attrNameLst>
                                          <p:attrName>style.visibility</p:attrName>
                                        </p:attrNameLst>
                                      </p:cBhvr>
                                      <p:to>
                                        <p:strVal val="visible"/>
                                      </p:to>
                                    </p:set>
                                    <p:animEffect transition="in" filter="fade">
                                      <p:cBhvr>
                                        <p:cTn id="24" dur="500"/>
                                        <p:tgtEl>
                                          <p:spTgt spid="51203">
                                            <p:txEl>
                                              <p:pRg st="2" end="2"/>
                                            </p:txEl>
                                          </p:spTgt>
                                        </p:tgtEl>
                                      </p:cBhvr>
                                    </p:animEffect>
                                    <p:anim calcmode="lin" valueType="num">
                                      <p:cBhvr>
                                        <p:cTn id="25"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1203">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51203">
                                            <p:txEl>
                                              <p:pRg st="3" end="3"/>
                                            </p:txEl>
                                          </p:spTgt>
                                        </p:tgtEl>
                                        <p:attrNameLst>
                                          <p:attrName>style.visibility</p:attrName>
                                        </p:attrNameLst>
                                      </p:cBhvr>
                                      <p:to>
                                        <p:strVal val="visible"/>
                                      </p:to>
                                    </p:set>
                                    <p:animEffect transition="in" filter="fade">
                                      <p:cBhvr>
                                        <p:cTn id="29" dur="500"/>
                                        <p:tgtEl>
                                          <p:spTgt spid="51203">
                                            <p:txEl>
                                              <p:pRg st="3" end="3"/>
                                            </p:txEl>
                                          </p:spTgt>
                                        </p:tgtEl>
                                      </p:cBhvr>
                                    </p:animEffect>
                                    <p:anim calcmode="lin" valueType="num">
                                      <p:cBhvr>
                                        <p:cTn id="30" dur="5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51203">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51203">
                                            <p:txEl>
                                              <p:pRg st="4" end="4"/>
                                            </p:txEl>
                                          </p:spTgt>
                                        </p:tgtEl>
                                        <p:attrNameLst>
                                          <p:attrName>style.visibility</p:attrName>
                                        </p:attrNameLst>
                                      </p:cBhvr>
                                      <p:to>
                                        <p:strVal val="visible"/>
                                      </p:to>
                                    </p:set>
                                    <p:animEffect transition="in" filter="fade">
                                      <p:cBhvr>
                                        <p:cTn id="34" dur="500"/>
                                        <p:tgtEl>
                                          <p:spTgt spid="51203">
                                            <p:txEl>
                                              <p:pRg st="4" end="4"/>
                                            </p:txEl>
                                          </p:spTgt>
                                        </p:tgtEl>
                                      </p:cBhvr>
                                    </p:animEffect>
                                    <p:anim calcmode="lin" valueType="num">
                                      <p:cBhvr>
                                        <p:cTn id="35" dur="500" fill="hold"/>
                                        <p:tgtEl>
                                          <p:spTgt spid="5120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51203">
                                            <p:txEl>
                                              <p:pRg st="4" end="4"/>
                                            </p:txEl>
                                          </p:spTgt>
                                        </p:tgtEl>
                                        <p:attrNameLst>
                                          <p:attrName>ppt_y</p:attrName>
                                        </p:attrNameLst>
                                      </p:cBhvr>
                                      <p:tavLst>
                                        <p:tav tm="0">
                                          <p:val>
                                            <p:strVal val="#ppt_y+.05"/>
                                          </p:val>
                                        </p:tav>
                                        <p:tav tm="100000">
                                          <p:val>
                                            <p:strVal val="#ppt_y"/>
                                          </p:val>
                                        </p:tav>
                                      </p:tavLst>
                                    </p:anim>
                                  </p:childTnLst>
                                </p:cTn>
                              </p:par>
                              <p:par>
                                <p:cTn id="37" presetID="44" presetClass="entr" presetSubtype="0" fill="hold" grpId="0" nodeType="withEffect">
                                  <p:stCondLst>
                                    <p:cond delay="0"/>
                                  </p:stCondLst>
                                  <p:childTnLst>
                                    <p:set>
                                      <p:cBhvr>
                                        <p:cTn id="38" dur="1" fill="hold">
                                          <p:stCondLst>
                                            <p:cond delay="0"/>
                                          </p:stCondLst>
                                        </p:cTn>
                                        <p:tgtEl>
                                          <p:spTgt spid="51203">
                                            <p:txEl>
                                              <p:pRg st="5" end="5"/>
                                            </p:txEl>
                                          </p:spTgt>
                                        </p:tgtEl>
                                        <p:attrNameLst>
                                          <p:attrName>style.visibility</p:attrName>
                                        </p:attrNameLst>
                                      </p:cBhvr>
                                      <p:to>
                                        <p:strVal val="visible"/>
                                      </p:to>
                                    </p:set>
                                    <p:animEffect transition="in" filter="fade">
                                      <p:cBhvr>
                                        <p:cTn id="39" dur="500"/>
                                        <p:tgtEl>
                                          <p:spTgt spid="51203">
                                            <p:txEl>
                                              <p:pRg st="5" end="5"/>
                                            </p:txEl>
                                          </p:spTgt>
                                        </p:tgtEl>
                                      </p:cBhvr>
                                    </p:animEffect>
                                    <p:anim calcmode="lin" valueType="num">
                                      <p:cBhvr>
                                        <p:cTn id="40" dur="500" fill="hold"/>
                                        <p:tgtEl>
                                          <p:spTgt spid="51203">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51203">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Fluid and Electrolyte Regulation</a:t>
            </a:r>
          </a:p>
        </p:txBody>
      </p:sp>
      <p:sp>
        <p:nvSpPr>
          <p:cNvPr id="53251" name="Rectangle 3"/>
          <p:cNvSpPr>
            <a:spLocks noGrp="1" noChangeArrowheads="1"/>
          </p:cNvSpPr>
          <p:nvPr>
            <p:ph type="body" idx="1"/>
          </p:nvPr>
        </p:nvSpPr>
        <p:spPr>
          <a:xfrm>
            <a:off x="457200" y="1905000"/>
            <a:ext cx="8229600" cy="34290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SzTx/>
            </a:pPr>
            <a:r>
              <a:rPr lang="en-US" altLang="en-US"/>
              <a:t>Plasma Osmolality Regulation</a:t>
            </a:r>
          </a:p>
          <a:p>
            <a:pPr lvl="1">
              <a:buFontTx/>
              <a:buChar char="-"/>
            </a:pPr>
            <a:r>
              <a:rPr lang="en-US" altLang="en-US"/>
              <a:t>Arginine-Vasopressin (ADH)</a:t>
            </a:r>
          </a:p>
          <a:p>
            <a:pPr lvl="1">
              <a:buFontTx/>
              <a:buChar char="-"/>
            </a:pPr>
            <a:r>
              <a:rPr lang="en-US" altLang="en-US"/>
              <a:t>Central and Peripheral osmoreceptors</a:t>
            </a:r>
          </a:p>
          <a:p>
            <a:pPr>
              <a:buSzTx/>
            </a:pPr>
            <a:r>
              <a:rPr lang="en-US" altLang="en-US"/>
              <a:t>Sodium Concentration Regulation</a:t>
            </a:r>
          </a:p>
          <a:p>
            <a:pPr lvl="1">
              <a:buFontTx/>
              <a:buChar char="-"/>
            </a:pPr>
            <a:r>
              <a:rPr lang="en-US" altLang="en-US"/>
              <a:t>Renin/angiotensin/aldosterone system</a:t>
            </a:r>
          </a:p>
          <a:p>
            <a:pPr lvl="1">
              <a:buFontTx/>
              <a:buChar char="-"/>
            </a:pPr>
            <a:r>
              <a:rPr lang="en-US" altLang="en-US"/>
              <a:t>Macula Densa of JG apparatus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p:cTn id="7" dur="1000" fill="hold"/>
                                        <p:tgtEl>
                                          <p:spTgt spid="53250"/>
                                        </p:tgtEl>
                                        <p:attrNameLst>
                                          <p:attrName>ppt_x</p:attrName>
                                        </p:attrNameLst>
                                      </p:cBhvr>
                                      <p:tavLst>
                                        <p:tav tm="0">
                                          <p:val>
                                            <p:strVal val="#ppt_x-.2"/>
                                          </p:val>
                                        </p:tav>
                                        <p:tav tm="100000">
                                          <p:val>
                                            <p:strVal val="#ppt_x"/>
                                          </p:val>
                                        </p:tav>
                                      </p:tavLst>
                                    </p:anim>
                                    <p:anim calcmode="lin" valueType="num">
                                      <p:cBhvr>
                                        <p:cTn id="8" dur="1000" fill="hold"/>
                                        <p:tgtEl>
                                          <p:spTgt spid="532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532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3251">
                                            <p:txEl>
                                              <p:pRg st="0" end="0"/>
                                            </p:txEl>
                                          </p:spTgt>
                                        </p:tgtEl>
                                        <p:attrNameLst>
                                          <p:attrName>style.visibility</p:attrName>
                                        </p:attrNameLst>
                                      </p:cBhvr>
                                      <p:to>
                                        <p:strVal val="visible"/>
                                      </p:to>
                                    </p:set>
                                    <p:animEffect transition="in" filter="fade">
                                      <p:cBhvr>
                                        <p:cTn id="14" dur="500"/>
                                        <p:tgtEl>
                                          <p:spTgt spid="53251">
                                            <p:txEl>
                                              <p:pRg st="0" end="0"/>
                                            </p:txEl>
                                          </p:spTgt>
                                        </p:tgtEl>
                                      </p:cBhvr>
                                    </p:animEffect>
                                    <p:anim calcmode="lin" valueType="num">
                                      <p:cBhvr>
                                        <p:cTn id="15"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3251">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3251">
                                            <p:txEl>
                                              <p:pRg st="1" end="1"/>
                                            </p:txEl>
                                          </p:spTgt>
                                        </p:tgtEl>
                                        <p:attrNameLst>
                                          <p:attrName>style.visibility</p:attrName>
                                        </p:attrNameLst>
                                      </p:cBhvr>
                                      <p:to>
                                        <p:strVal val="visible"/>
                                      </p:to>
                                    </p:set>
                                    <p:animEffect transition="in" filter="fade">
                                      <p:cBhvr>
                                        <p:cTn id="19" dur="500"/>
                                        <p:tgtEl>
                                          <p:spTgt spid="53251">
                                            <p:txEl>
                                              <p:pRg st="1" end="1"/>
                                            </p:txEl>
                                          </p:spTgt>
                                        </p:tgtEl>
                                      </p:cBhvr>
                                    </p:animEffect>
                                    <p:anim calcmode="lin" valueType="num">
                                      <p:cBhvr>
                                        <p:cTn id="20" dur="5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3251">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3251">
                                            <p:txEl>
                                              <p:pRg st="2" end="2"/>
                                            </p:txEl>
                                          </p:spTgt>
                                        </p:tgtEl>
                                        <p:attrNameLst>
                                          <p:attrName>style.visibility</p:attrName>
                                        </p:attrNameLst>
                                      </p:cBhvr>
                                      <p:to>
                                        <p:strVal val="visible"/>
                                      </p:to>
                                    </p:set>
                                    <p:animEffect transition="in" filter="fade">
                                      <p:cBhvr>
                                        <p:cTn id="24" dur="500"/>
                                        <p:tgtEl>
                                          <p:spTgt spid="53251">
                                            <p:txEl>
                                              <p:pRg st="2" end="2"/>
                                            </p:txEl>
                                          </p:spTgt>
                                        </p:tgtEl>
                                      </p:cBhvr>
                                    </p:animEffect>
                                    <p:anim calcmode="lin" valueType="num">
                                      <p:cBhvr>
                                        <p:cTn id="25" dur="500" fill="hold"/>
                                        <p:tgtEl>
                                          <p:spTgt spid="532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325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4" presetClass="entr" presetSubtype="0" fill="hold" grpId="0" nodeType="clickEffect">
                                  <p:stCondLst>
                                    <p:cond delay="0"/>
                                  </p:stCondLst>
                                  <p:childTnLst>
                                    <p:set>
                                      <p:cBhvr>
                                        <p:cTn id="30" dur="1" fill="hold">
                                          <p:stCondLst>
                                            <p:cond delay="0"/>
                                          </p:stCondLst>
                                        </p:cTn>
                                        <p:tgtEl>
                                          <p:spTgt spid="53251">
                                            <p:txEl>
                                              <p:pRg st="3" end="3"/>
                                            </p:txEl>
                                          </p:spTgt>
                                        </p:tgtEl>
                                        <p:attrNameLst>
                                          <p:attrName>style.visibility</p:attrName>
                                        </p:attrNameLst>
                                      </p:cBhvr>
                                      <p:to>
                                        <p:strVal val="visible"/>
                                      </p:to>
                                    </p:set>
                                    <p:animEffect transition="in" filter="fade">
                                      <p:cBhvr>
                                        <p:cTn id="31" dur="500"/>
                                        <p:tgtEl>
                                          <p:spTgt spid="53251">
                                            <p:txEl>
                                              <p:pRg st="3" end="3"/>
                                            </p:txEl>
                                          </p:spTgt>
                                        </p:tgtEl>
                                      </p:cBhvr>
                                    </p:animEffect>
                                    <p:anim calcmode="lin" valueType="num">
                                      <p:cBhvr>
                                        <p:cTn id="32" dur="500" fill="hold"/>
                                        <p:tgtEl>
                                          <p:spTgt spid="53251">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53251">
                                            <p:txEl>
                                              <p:pRg st="3" end="3"/>
                                            </p:txEl>
                                          </p:spTgt>
                                        </p:tgtEl>
                                        <p:attrNameLst>
                                          <p:attrName>ppt_y</p:attrName>
                                        </p:attrNameLst>
                                      </p:cBhvr>
                                      <p:tavLst>
                                        <p:tav tm="0">
                                          <p:val>
                                            <p:strVal val="#ppt_y+.05"/>
                                          </p:val>
                                        </p:tav>
                                        <p:tav tm="100000">
                                          <p:val>
                                            <p:strVal val="#ppt_y"/>
                                          </p:val>
                                        </p:tav>
                                      </p:tavLst>
                                    </p:anim>
                                  </p:childTnLst>
                                </p:cTn>
                              </p:par>
                              <p:par>
                                <p:cTn id="34" presetID="44" presetClass="entr" presetSubtype="0" fill="hold" grpId="0" nodeType="withEffect">
                                  <p:stCondLst>
                                    <p:cond delay="0"/>
                                  </p:stCondLst>
                                  <p:childTnLst>
                                    <p:set>
                                      <p:cBhvr>
                                        <p:cTn id="35" dur="1" fill="hold">
                                          <p:stCondLst>
                                            <p:cond delay="0"/>
                                          </p:stCondLst>
                                        </p:cTn>
                                        <p:tgtEl>
                                          <p:spTgt spid="53251">
                                            <p:txEl>
                                              <p:pRg st="4" end="4"/>
                                            </p:txEl>
                                          </p:spTgt>
                                        </p:tgtEl>
                                        <p:attrNameLst>
                                          <p:attrName>style.visibility</p:attrName>
                                        </p:attrNameLst>
                                      </p:cBhvr>
                                      <p:to>
                                        <p:strVal val="visible"/>
                                      </p:to>
                                    </p:set>
                                    <p:animEffect transition="in" filter="fade">
                                      <p:cBhvr>
                                        <p:cTn id="36" dur="500"/>
                                        <p:tgtEl>
                                          <p:spTgt spid="53251">
                                            <p:txEl>
                                              <p:pRg st="4" end="4"/>
                                            </p:txEl>
                                          </p:spTgt>
                                        </p:tgtEl>
                                      </p:cBhvr>
                                    </p:animEffect>
                                    <p:anim calcmode="lin" valueType="num">
                                      <p:cBhvr>
                                        <p:cTn id="37" dur="500" fill="hold"/>
                                        <p:tgtEl>
                                          <p:spTgt spid="53251">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53251">
                                            <p:txEl>
                                              <p:pRg st="4" end="4"/>
                                            </p:txEl>
                                          </p:spTgt>
                                        </p:tgtEl>
                                        <p:attrNameLst>
                                          <p:attrName>ppt_y</p:attrName>
                                        </p:attrNameLst>
                                      </p:cBhvr>
                                      <p:tavLst>
                                        <p:tav tm="0">
                                          <p:val>
                                            <p:strVal val="#ppt_y+.05"/>
                                          </p:val>
                                        </p:tav>
                                        <p:tav tm="100000">
                                          <p:val>
                                            <p:strVal val="#ppt_y"/>
                                          </p:val>
                                        </p:tav>
                                      </p:tavLst>
                                    </p:anim>
                                  </p:childTnLst>
                                </p:cTn>
                              </p:par>
                              <p:par>
                                <p:cTn id="39" presetID="44" presetClass="entr" presetSubtype="0" fill="hold" grpId="0" nodeType="withEffect">
                                  <p:stCondLst>
                                    <p:cond delay="0"/>
                                  </p:stCondLst>
                                  <p:childTnLst>
                                    <p:set>
                                      <p:cBhvr>
                                        <p:cTn id="40" dur="1" fill="hold">
                                          <p:stCondLst>
                                            <p:cond delay="0"/>
                                          </p:stCondLst>
                                        </p:cTn>
                                        <p:tgtEl>
                                          <p:spTgt spid="53251">
                                            <p:txEl>
                                              <p:pRg st="5" end="5"/>
                                            </p:txEl>
                                          </p:spTgt>
                                        </p:tgtEl>
                                        <p:attrNameLst>
                                          <p:attrName>style.visibility</p:attrName>
                                        </p:attrNameLst>
                                      </p:cBhvr>
                                      <p:to>
                                        <p:strVal val="visible"/>
                                      </p:to>
                                    </p:set>
                                    <p:animEffect transition="in" filter="fade">
                                      <p:cBhvr>
                                        <p:cTn id="41" dur="500"/>
                                        <p:tgtEl>
                                          <p:spTgt spid="53251">
                                            <p:txEl>
                                              <p:pRg st="5" end="5"/>
                                            </p:txEl>
                                          </p:spTgt>
                                        </p:tgtEl>
                                      </p:cBhvr>
                                    </p:animEffect>
                                    <p:anim calcmode="lin" valueType="num">
                                      <p:cBhvr>
                                        <p:cTn id="42" dur="500" fill="hold"/>
                                        <p:tgtEl>
                                          <p:spTgt spid="53251">
                                            <p:txEl>
                                              <p:pRg st="5" end="5"/>
                                            </p:txEl>
                                          </p:spTgt>
                                        </p:tgtEl>
                                        <p:attrNameLst>
                                          <p:attrName>ppt_x</p:attrName>
                                        </p:attrNameLst>
                                      </p:cBhvr>
                                      <p:tavLst>
                                        <p:tav tm="0">
                                          <p:val>
                                            <p:strVal val="#ppt_x"/>
                                          </p:val>
                                        </p:tav>
                                        <p:tav tm="100000">
                                          <p:val>
                                            <p:strVal val="#ppt_x"/>
                                          </p:val>
                                        </p:tav>
                                      </p:tavLst>
                                    </p:anim>
                                    <p:anim calcmode="lin" valueType="num">
                                      <p:cBhvr>
                                        <p:cTn id="43" dur="500" fill="hold"/>
                                        <p:tgtEl>
                                          <p:spTgt spid="53251">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92100"/>
            <a:ext cx="8229600" cy="922338"/>
          </a:xfrm>
        </p:spPr>
        <p:txBody>
          <a:bodyPr/>
          <a:lstStyle/>
          <a:p>
            <a:r>
              <a:rPr lang="en-US" altLang="en-US" sz="4000"/>
              <a:t>Trends in Perioperative Fluid Management</a:t>
            </a:r>
          </a:p>
        </p:txBody>
      </p:sp>
      <p:sp>
        <p:nvSpPr>
          <p:cNvPr id="49155" name="Rectangle 3"/>
          <p:cNvSpPr>
            <a:spLocks noGrp="1" noChangeArrowheads="1"/>
          </p:cNvSpPr>
          <p:nvPr>
            <p:ph type="body" idx="1"/>
          </p:nvPr>
        </p:nvSpPr>
        <p:spPr>
          <a:xfrm>
            <a:off x="947738" y="1371600"/>
            <a:ext cx="7315200" cy="4343400"/>
          </a:xfrm>
        </p:spPr>
        <p:txBody>
          <a:bodyPr/>
          <a:lstStyle/>
          <a:p>
            <a:pPr>
              <a:lnSpc>
                <a:spcPct val="90000"/>
              </a:lnSpc>
              <a:buSzPct val="130000"/>
              <a:buFont typeface="Symbol" panose="05050102010706020507" pitchFamily="18" charset="2"/>
              <a:buChar char="·"/>
            </a:pPr>
            <a:r>
              <a:rPr lang="en-US" altLang="en-US" sz="2800"/>
              <a:t>Before 1960’s – fluid restriction (Moore)</a:t>
            </a:r>
          </a:p>
          <a:p>
            <a:pPr>
              <a:lnSpc>
                <a:spcPct val="90000"/>
              </a:lnSpc>
              <a:buSzPct val="130000"/>
              <a:buFont typeface="Symbol" panose="05050102010706020507" pitchFamily="18" charset="2"/>
              <a:buChar char="·"/>
            </a:pPr>
            <a:r>
              <a:rPr lang="en-US" altLang="en-US" sz="2800"/>
              <a:t>After 1960’s – fluid liberalization (Shires)</a:t>
            </a:r>
          </a:p>
          <a:p>
            <a:pPr>
              <a:lnSpc>
                <a:spcPct val="90000"/>
              </a:lnSpc>
              <a:buSzPct val="130000"/>
              <a:buFont typeface="Symbol" panose="05050102010706020507" pitchFamily="18" charset="2"/>
              <a:buChar char="·"/>
            </a:pPr>
            <a:r>
              <a:rPr lang="en-US" altLang="en-US" sz="2800"/>
              <a:t>1970’s – invasive monitoring</a:t>
            </a:r>
          </a:p>
          <a:p>
            <a:pPr>
              <a:lnSpc>
                <a:spcPct val="90000"/>
              </a:lnSpc>
              <a:buSzPct val="130000"/>
              <a:buFont typeface="Symbol" panose="05050102010706020507" pitchFamily="18" charset="2"/>
              <a:buChar char="·"/>
            </a:pPr>
            <a:r>
              <a:rPr lang="en-US" altLang="en-US" sz="2800"/>
              <a:t>1970’s - dopamine</a:t>
            </a:r>
          </a:p>
          <a:p>
            <a:pPr>
              <a:lnSpc>
                <a:spcPct val="90000"/>
              </a:lnSpc>
              <a:buSzPct val="130000"/>
              <a:buFont typeface="Symbol" panose="05050102010706020507" pitchFamily="18" charset="2"/>
              <a:buChar char="·"/>
            </a:pPr>
            <a:r>
              <a:rPr lang="en-US" altLang="en-US" sz="2800"/>
              <a:t>1970’s – crystalloid/colloid controversy (TMTN)</a:t>
            </a:r>
          </a:p>
          <a:p>
            <a:pPr>
              <a:lnSpc>
                <a:spcPct val="90000"/>
              </a:lnSpc>
              <a:buSzPct val="130000"/>
              <a:buFont typeface="Symbol" panose="05050102010706020507" pitchFamily="18" charset="2"/>
              <a:buChar char="·"/>
            </a:pPr>
            <a:r>
              <a:rPr lang="en-US" altLang="en-US" sz="2800"/>
              <a:t>1980’s – recognition of glucose risk (Lanier)</a:t>
            </a:r>
          </a:p>
          <a:p>
            <a:pPr>
              <a:lnSpc>
                <a:spcPct val="90000"/>
              </a:lnSpc>
              <a:buSzPct val="130000"/>
              <a:buFont typeface="Symbol" panose="05050102010706020507" pitchFamily="18" charset="2"/>
              <a:buChar char="·"/>
            </a:pPr>
            <a:r>
              <a:rPr lang="en-US" altLang="en-US" sz="2800"/>
              <a:t>1980’s – cerebral effects of tonicity (Todd)</a:t>
            </a:r>
          </a:p>
          <a:p>
            <a:pPr>
              <a:lnSpc>
                <a:spcPct val="90000"/>
              </a:lnSpc>
              <a:buSzPct val="130000"/>
              <a:buFont typeface="Symbol" panose="05050102010706020507" pitchFamily="18" charset="2"/>
              <a:buChar char="·"/>
            </a:pPr>
            <a:r>
              <a:rPr lang="en-US" altLang="en-US" sz="2800"/>
              <a:t>Present – red states (Arieff, Kehlet, Brandstrup) vs. blue states (Holte, Kehlet)</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fade">
                                      <p:cBhvr>
                                        <p:cTn id="7" dur="1000"/>
                                        <p:tgtEl>
                                          <p:spTgt spid="49154"/>
                                        </p:tgtEl>
                                      </p:cBhvr>
                                    </p:animEffect>
                                    <p:anim calcmode="lin" valueType="num">
                                      <p:cBhvr>
                                        <p:cTn id="8" dur="1000" fill="hold"/>
                                        <p:tgtEl>
                                          <p:spTgt spid="49154"/>
                                        </p:tgtEl>
                                        <p:attrNameLst>
                                          <p:attrName>ppt_x</p:attrName>
                                        </p:attrNameLst>
                                      </p:cBhvr>
                                      <p:tavLst>
                                        <p:tav tm="0">
                                          <p:val>
                                            <p:strVal val="#ppt_x"/>
                                          </p:val>
                                        </p:tav>
                                        <p:tav tm="100000">
                                          <p:val>
                                            <p:strVal val="#ppt_x"/>
                                          </p:val>
                                        </p:tav>
                                      </p:tavLst>
                                    </p:anim>
                                    <p:anim calcmode="lin" valueType="num">
                                      <p:cBhvr>
                                        <p:cTn id="9" dur="898" decel="100000" fill="hold"/>
                                        <p:tgtEl>
                                          <p:spTgt spid="4915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9154"/>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9155">
                                            <p:txEl>
                                              <p:pRg st="0" end="0"/>
                                            </p:txEl>
                                          </p:spTgt>
                                        </p:tgtEl>
                                        <p:attrNameLst>
                                          <p:attrName>style.visibility</p:attrName>
                                        </p:attrNameLst>
                                      </p:cBhvr>
                                      <p:to>
                                        <p:strVal val="visible"/>
                                      </p:to>
                                    </p:set>
                                    <p:animEffect transition="in" filter="fade">
                                      <p:cBhvr>
                                        <p:cTn id="15" dur="1000"/>
                                        <p:tgtEl>
                                          <p:spTgt spid="49155">
                                            <p:txEl>
                                              <p:pRg st="0" end="0"/>
                                            </p:txEl>
                                          </p:spTgt>
                                        </p:tgtEl>
                                      </p:cBhvr>
                                    </p:animEffect>
                                    <p:anim calcmode="lin" valueType="num">
                                      <p:cBhvr>
                                        <p:cTn id="16" dur="10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915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915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9155">
                                            <p:txEl>
                                              <p:pRg st="1" end="1"/>
                                            </p:txEl>
                                          </p:spTgt>
                                        </p:tgtEl>
                                        <p:attrNameLst>
                                          <p:attrName>style.visibility</p:attrName>
                                        </p:attrNameLst>
                                      </p:cBhvr>
                                      <p:to>
                                        <p:strVal val="visible"/>
                                      </p:to>
                                    </p:set>
                                    <p:animEffect transition="in" filter="fade">
                                      <p:cBhvr>
                                        <p:cTn id="23" dur="1000"/>
                                        <p:tgtEl>
                                          <p:spTgt spid="49155">
                                            <p:txEl>
                                              <p:pRg st="1" end="1"/>
                                            </p:txEl>
                                          </p:spTgt>
                                        </p:tgtEl>
                                      </p:cBhvr>
                                    </p:animEffect>
                                    <p:anim calcmode="lin" valueType="num">
                                      <p:cBhvr>
                                        <p:cTn id="24" dur="10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9155">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915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9155">
                                            <p:txEl>
                                              <p:pRg st="2" end="2"/>
                                            </p:txEl>
                                          </p:spTgt>
                                        </p:tgtEl>
                                        <p:attrNameLst>
                                          <p:attrName>style.visibility</p:attrName>
                                        </p:attrNameLst>
                                      </p:cBhvr>
                                      <p:to>
                                        <p:strVal val="visible"/>
                                      </p:to>
                                    </p:set>
                                    <p:animEffect transition="in" filter="fade">
                                      <p:cBhvr>
                                        <p:cTn id="31" dur="1000"/>
                                        <p:tgtEl>
                                          <p:spTgt spid="49155">
                                            <p:txEl>
                                              <p:pRg st="2" end="2"/>
                                            </p:txEl>
                                          </p:spTgt>
                                        </p:tgtEl>
                                      </p:cBhvr>
                                    </p:animEffect>
                                    <p:anim calcmode="lin" valueType="num">
                                      <p:cBhvr>
                                        <p:cTn id="32" dur="10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49155">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4915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49155">
                                            <p:txEl>
                                              <p:pRg st="3" end="3"/>
                                            </p:txEl>
                                          </p:spTgt>
                                        </p:tgtEl>
                                        <p:attrNameLst>
                                          <p:attrName>style.visibility</p:attrName>
                                        </p:attrNameLst>
                                      </p:cBhvr>
                                      <p:to>
                                        <p:strVal val="visible"/>
                                      </p:to>
                                    </p:set>
                                    <p:animEffect transition="in" filter="fade">
                                      <p:cBhvr>
                                        <p:cTn id="39" dur="1000"/>
                                        <p:tgtEl>
                                          <p:spTgt spid="49155">
                                            <p:txEl>
                                              <p:pRg st="3" end="3"/>
                                            </p:txEl>
                                          </p:spTgt>
                                        </p:tgtEl>
                                      </p:cBhvr>
                                    </p:animEffect>
                                    <p:anim calcmode="lin" valueType="num">
                                      <p:cBhvr>
                                        <p:cTn id="40" dur="1000" fill="hold"/>
                                        <p:tgtEl>
                                          <p:spTgt spid="49155">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49155">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4915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49155">
                                            <p:txEl>
                                              <p:pRg st="4" end="4"/>
                                            </p:txEl>
                                          </p:spTgt>
                                        </p:tgtEl>
                                        <p:attrNameLst>
                                          <p:attrName>style.visibility</p:attrName>
                                        </p:attrNameLst>
                                      </p:cBhvr>
                                      <p:to>
                                        <p:strVal val="visible"/>
                                      </p:to>
                                    </p:set>
                                    <p:animEffect transition="in" filter="fade">
                                      <p:cBhvr>
                                        <p:cTn id="47" dur="1000"/>
                                        <p:tgtEl>
                                          <p:spTgt spid="49155">
                                            <p:txEl>
                                              <p:pRg st="4" end="4"/>
                                            </p:txEl>
                                          </p:spTgt>
                                        </p:tgtEl>
                                      </p:cBhvr>
                                    </p:animEffect>
                                    <p:anim calcmode="lin" valueType="num">
                                      <p:cBhvr>
                                        <p:cTn id="48" dur="1000" fill="hold"/>
                                        <p:tgtEl>
                                          <p:spTgt spid="49155">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49155">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4915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49155">
                                            <p:txEl>
                                              <p:pRg st="5" end="5"/>
                                            </p:txEl>
                                          </p:spTgt>
                                        </p:tgtEl>
                                        <p:attrNameLst>
                                          <p:attrName>style.visibility</p:attrName>
                                        </p:attrNameLst>
                                      </p:cBhvr>
                                      <p:to>
                                        <p:strVal val="visible"/>
                                      </p:to>
                                    </p:set>
                                    <p:animEffect transition="in" filter="fade">
                                      <p:cBhvr>
                                        <p:cTn id="55" dur="1000"/>
                                        <p:tgtEl>
                                          <p:spTgt spid="49155">
                                            <p:txEl>
                                              <p:pRg st="5" end="5"/>
                                            </p:txEl>
                                          </p:spTgt>
                                        </p:tgtEl>
                                      </p:cBhvr>
                                    </p:animEffect>
                                    <p:anim calcmode="lin" valueType="num">
                                      <p:cBhvr>
                                        <p:cTn id="56" dur="1000" fill="hold"/>
                                        <p:tgtEl>
                                          <p:spTgt spid="49155">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49155">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4915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49155">
                                            <p:txEl>
                                              <p:pRg st="6" end="6"/>
                                            </p:txEl>
                                          </p:spTgt>
                                        </p:tgtEl>
                                        <p:attrNameLst>
                                          <p:attrName>style.visibility</p:attrName>
                                        </p:attrNameLst>
                                      </p:cBhvr>
                                      <p:to>
                                        <p:strVal val="visible"/>
                                      </p:to>
                                    </p:set>
                                    <p:animEffect transition="in" filter="fade">
                                      <p:cBhvr>
                                        <p:cTn id="63" dur="1000"/>
                                        <p:tgtEl>
                                          <p:spTgt spid="49155">
                                            <p:txEl>
                                              <p:pRg st="6" end="6"/>
                                            </p:txEl>
                                          </p:spTgt>
                                        </p:tgtEl>
                                      </p:cBhvr>
                                    </p:animEffect>
                                    <p:anim calcmode="lin" valueType="num">
                                      <p:cBhvr>
                                        <p:cTn id="64" dur="1000" fill="hold"/>
                                        <p:tgtEl>
                                          <p:spTgt spid="49155">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49155">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4915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49155">
                                            <p:txEl>
                                              <p:pRg st="7" end="7"/>
                                            </p:txEl>
                                          </p:spTgt>
                                        </p:tgtEl>
                                        <p:attrNameLst>
                                          <p:attrName>style.visibility</p:attrName>
                                        </p:attrNameLst>
                                      </p:cBhvr>
                                      <p:to>
                                        <p:strVal val="visible"/>
                                      </p:to>
                                    </p:set>
                                    <p:animEffect transition="in" filter="fade">
                                      <p:cBhvr>
                                        <p:cTn id="71" dur="1000"/>
                                        <p:tgtEl>
                                          <p:spTgt spid="49155">
                                            <p:txEl>
                                              <p:pRg st="7" end="7"/>
                                            </p:txEl>
                                          </p:spTgt>
                                        </p:tgtEl>
                                      </p:cBhvr>
                                    </p:animEffect>
                                    <p:anim calcmode="lin" valueType="num">
                                      <p:cBhvr>
                                        <p:cTn id="72" dur="1000" fill="hold"/>
                                        <p:tgtEl>
                                          <p:spTgt spid="49155">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49155">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49155">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a:t>Fasting Peri-operatively</a:t>
            </a:r>
          </a:p>
        </p:txBody>
      </p:sp>
      <p:sp>
        <p:nvSpPr>
          <p:cNvPr id="56323" name="Rectangle 3"/>
          <p:cNvSpPr>
            <a:spLocks noGrp="1" noChangeArrowheads="1"/>
          </p:cNvSpPr>
          <p:nvPr>
            <p:ph type="body" idx="1"/>
          </p:nvPr>
        </p:nvSpPr>
        <p:spPr/>
        <p:txBody>
          <a:bodyPr/>
          <a:lstStyle/>
          <a:p>
            <a:r>
              <a:rPr lang="en-US" altLang="en-US" sz="2800"/>
              <a:t>To decrease risk of aspiration</a:t>
            </a:r>
          </a:p>
          <a:p>
            <a:r>
              <a:rPr lang="en-US" altLang="en-US" sz="2800"/>
              <a:t>Maintain intravascular volume </a:t>
            </a:r>
          </a:p>
          <a:p>
            <a:r>
              <a:rPr lang="en-US" altLang="en-US" sz="2800"/>
              <a:t>Increase patient and/or parent satisfaction</a:t>
            </a:r>
          </a:p>
          <a:p>
            <a:pPr>
              <a:buFontTx/>
              <a:buNone/>
            </a:pPr>
            <a:endParaRPr lang="en-US" altLang="en-US" sz="2800"/>
          </a:p>
          <a:p>
            <a:pPr>
              <a:buFontTx/>
              <a:buNone/>
            </a:pPr>
            <a:r>
              <a:rPr lang="en-US" altLang="en-US" sz="2800"/>
              <a:t>A lot of research has gone on in this area to determine appropriate duration of fasting.</a:t>
            </a:r>
          </a:p>
          <a:p>
            <a:pPr>
              <a:buFontTx/>
              <a:buNone/>
            </a:pPr>
            <a:r>
              <a:rPr lang="en-US" altLang="en-US" sz="2800">
                <a:effectLst/>
              </a:rPr>
              <a:t>Fasting guidelines also affect fluid balance and fluid treatments during and after surgery.</a:t>
            </a:r>
          </a:p>
          <a:p>
            <a:pPr>
              <a:buFontTx/>
              <a:buNone/>
            </a:pPr>
            <a:endParaRPr lang="en-US" altLang="en-US" sz="2800"/>
          </a:p>
          <a:p>
            <a:pPr>
              <a:buFontTx/>
              <a:buNone/>
            </a:pPr>
            <a:endParaRPr lang="en-US" altLang="en-US" sz="280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fade">
                                      <p:cBhvr>
                                        <p:cTn id="7" dur="1000"/>
                                        <p:tgtEl>
                                          <p:spTgt spid="56322"/>
                                        </p:tgtEl>
                                      </p:cBhvr>
                                    </p:animEffect>
                                    <p:anim calcmode="lin" valueType="num">
                                      <p:cBhvr>
                                        <p:cTn id="8" dur="1000" fill="hold"/>
                                        <p:tgtEl>
                                          <p:spTgt spid="56322"/>
                                        </p:tgtEl>
                                        <p:attrNameLst>
                                          <p:attrName>ppt_x</p:attrName>
                                        </p:attrNameLst>
                                      </p:cBhvr>
                                      <p:tavLst>
                                        <p:tav tm="0">
                                          <p:val>
                                            <p:strVal val="#ppt_x"/>
                                          </p:val>
                                        </p:tav>
                                        <p:tav tm="100000">
                                          <p:val>
                                            <p:strVal val="#ppt_x"/>
                                          </p:val>
                                        </p:tav>
                                      </p:tavLst>
                                    </p:anim>
                                    <p:anim calcmode="lin" valueType="num">
                                      <p:cBhvr>
                                        <p:cTn id="9" dur="898" decel="100000" fill="hold"/>
                                        <p:tgtEl>
                                          <p:spTgt spid="5632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5632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6323">
                                            <p:txEl>
                                              <p:pRg st="0" end="0"/>
                                            </p:txEl>
                                          </p:spTgt>
                                        </p:tgtEl>
                                        <p:attrNameLst>
                                          <p:attrName>style.visibility</p:attrName>
                                        </p:attrNameLst>
                                      </p:cBhvr>
                                      <p:to>
                                        <p:strVal val="visible"/>
                                      </p:to>
                                    </p:set>
                                    <p:animEffect transition="in" filter="fade">
                                      <p:cBhvr>
                                        <p:cTn id="15" dur="1000"/>
                                        <p:tgtEl>
                                          <p:spTgt spid="56323">
                                            <p:txEl>
                                              <p:pRg st="0" end="0"/>
                                            </p:txEl>
                                          </p:spTgt>
                                        </p:tgtEl>
                                      </p:cBhvr>
                                    </p:animEffect>
                                    <p:anim calcmode="lin" valueType="num">
                                      <p:cBhvr>
                                        <p:cTn id="16" dur="10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5632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5632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56323">
                                            <p:txEl>
                                              <p:pRg st="1" end="1"/>
                                            </p:txEl>
                                          </p:spTgt>
                                        </p:tgtEl>
                                        <p:attrNameLst>
                                          <p:attrName>style.visibility</p:attrName>
                                        </p:attrNameLst>
                                      </p:cBhvr>
                                      <p:to>
                                        <p:strVal val="visible"/>
                                      </p:to>
                                    </p:set>
                                    <p:animEffect transition="in" filter="fade">
                                      <p:cBhvr>
                                        <p:cTn id="23" dur="1000"/>
                                        <p:tgtEl>
                                          <p:spTgt spid="56323">
                                            <p:txEl>
                                              <p:pRg st="1" end="1"/>
                                            </p:txEl>
                                          </p:spTgt>
                                        </p:tgtEl>
                                      </p:cBhvr>
                                    </p:animEffect>
                                    <p:anim calcmode="lin" valueType="num">
                                      <p:cBhvr>
                                        <p:cTn id="24" dur="10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5632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5632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56323">
                                            <p:txEl>
                                              <p:pRg st="2" end="2"/>
                                            </p:txEl>
                                          </p:spTgt>
                                        </p:tgtEl>
                                        <p:attrNameLst>
                                          <p:attrName>style.visibility</p:attrName>
                                        </p:attrNameLst>
                                      </p:cBhvr>
                                      <p:to>
                                        <p:strVal val="visible"/>
                                      </p:to>
                                    </p:set>
                                    <p:animEffect transition="in" filter="fade">
                                      <p:cBhvr>
                                        <p:cTn id="31" dur="1000"/>
                                        <p:tgtEl>
                                          <p:spTgt spid="56323">
                                            <p:txEl>
                                              <p:pRg st="2" end="2"/>
                                            </p:txEl>
                                          </p:spTgt>
                                        </p:tgtEl>
                                      </p:cBhvr>
                                    </p:animEffect>
                                    <p:anim calcmode="lin" valueType="num">
                                      <p:cBhvr>
                                        <p:cTn id="32" dur="10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5632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5632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56323">
                                            <p:txEl>
                                              <p:pRg st="4" end="4"/>
                                            </p:txEl>
                                          </p:spTgt>
                                        </p:tgtEl>
                                        <p:attrNameLst>
                                          <p:attrName>style.visibility</p:attrName>
                                        </p:attrNameLst>
                                      </p:cBhvr>
                                      <p:to>
                                        <p:strVal val="visible"/>
                                      </p:to>
                                    </p:set>
                                    <p:animEffect transition="in" filter="fade">
                                      <p:cBhvr>
                                        <p:cTn id="39" dur="1000"/>
                                        <p:tgtEl>
                                          <p:spTgt spid="56323">
                                            <p:txEl>
                                              <p:pRg st="4" end="4"/>
                                            </p:txEl>
                                          </p:spTgt>
                                        </p:tgtEl>
                                      </p:cBhvr>
                                    </p:animEffect>
                                    <p:anim calcmode="lin" valueType="num">
                                      <p:cBhvr>
                                        <p:cTn id="40" dur="1000" fill="hold"/>
                                        <p:tgtEl>
                                          <p:spTgt spid="56323">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5632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5632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56323">
                                            <p:txEl>
                                              <p:pRg st="5" end="5"/>
                                            </p:txEl>
                                          </p:spTgt>
                                        </p:tgtEl>
                                        <p:attrNameLst>
                                          <p:attrName>style.visibility</p:attrName>
                                        </p:attrNameLst>
                                      </p:cBhvr>
                                      <p:to>
                                        <p:strVal val="visible"/>
                                      </p:to>
                                    </p:set>
                                    <p:animEffect transition="in" filter="fade">
                                      <p:cBhvr>
                                        <p:cTn id="47" dur="1000"/>
                                        <p:tgtEl>
                                          <p:spTgt spid="56323">
                                            <p:txEl>
                                              <p:pRg st="5" end="5"/>
                                            </p:txEl>
                                          </p:spTgt>
                                        </p:tgtEl>
                                      </p:cBhvr>
                                    </p:animEffect>
                                    <p:anim calcmode="lin" valueType="num">
                                      <p:cBhvr>
                                        <p:cTn id="48" dur="1000" fill="hold"/>
                                        <p:tgtEl>
                                          <p:spTgt spid="56323">
                                            <p:txEl>
                                              <p:pRg st="5" end="5"/>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5632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5632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Ocean</Template>
  <TotalTime>233</TotalTime>
  <Words>1337</Words>
  <Application>Microsoft Office PowerPoint</Application>
  <PresentationFormat>On-screen Show (4:3)</PresentationFormat>
  <Paragraphs>226</Paragraphs>
  <Slides>38</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Arial</vt:lpstr>
      <vt:lpstr>Tahoma</vt:lpstr>
      <vt:lpstr>Wingdings</vt:lpstr>
      <vt:lpstr>Monotype Sorts</vt:lpstr>
      <vt:lpstr>Symbol</vt:lpstr>
      <vt:lpstr>Times New Roman</vt:lpstr>
      <vt:lpstr>Comic Sans MS</vt:lpstr>
      <vt:lpstr>Ocean</vt:lpstr>
      <vt:lpstr>Microsoft Clip Gallery</vt:lpstr>
      <vt:lpstr>PERI-OPERATIVE FLUID MANAGEMENT IN THE SURGICAL PATIENT</vt:lpstr>
      <vt:lpstr>Introduction</vt:lpstr>
      <vt:lpstr>Introduction</vt:lpstr>
      <vt:lpstr>Normal Physiology</vt:lpstr>
      <vt:lpstr>Normal Physiology</vt:lpstr>
      <vt:lpstr>Fluid and Electrolyte Regulation</vt:lpstr>
      <vt:lpstr>Fluid and Electrolyte Regulation</vt:lpstr>
      <vt:lpstr>Trends in Perioperative Fluid Management</vt:lpstr>
      <vt:lpstr>Fasting Peri-operatively</vt:lpstr>
      <vt:lpstr>Fasting peri-operatively</vt:lpstr>
      <vt:lpstr>Fasting in children</vt:lpstr>
      <vt:lpstr>Fasting guidelines</vt:lpstr>
      <vt:lpstr>Perioperative Fluid Management</vt:lpstr>
      <vt:lpstr>General Anaesthesia</vt:lpstr>
      <vt:lpstr>What are the stakes?</vt:lpstr>
      <vt:lpstr>Life-Threatening Consequences of Inadequate Resuscitation</vt:lpstr>
      <vt:lpstr>Life-Threatening Consequences of Excessive Fluid Resuscitation</vt:lpstr>
      <vt:lpstr>Nonfatal Consequences of Excessive Fluid Resuscitation</vt:lpstr>
      <vt:lpstr>Liberal vs. Restrictive Fluid Administration </vt:lpstr>
      <vt:lpstr>Liberal vs. Restrictive Fluid Administration </vt:lpstr>
      <vt:lpstr>Preoperative Evaluation of Fluid Status</vt:lpstr>
      <vt:lpstr>Perioperative Fluid Requirements</vt:lpstr>
      <vt:lpstr>Third Space Losses</vt:lpstr>
      <vt:lpstr>What fluids should we use?</vt:lpstr>
      <vt:lpstr>Crystalloids</vt:lpstr>
      <vt:lpstr>Crystalloids</vt:lpstr>
      <vt:lpstr>Hypotonic Fuids</vt:lpstr>
      <vt:lpstr>Saline Infusion Produces Dose-Dependent Hyperchloremic Acidosis</vt:lpstr>
      <vt:lpstr>Colloids</vt:lpstr>
      <vt:lpstr>Clinical Evaluation of Fluid Replacement</vt:lpstr>
      <vt:lpstr>Goal-directed Fluid Therapy</vt:lpstr>
      <vt:lpstr>PowerPoint Presentation</vt:lpstr>
      <vt:lpstr>Special Note</vt:lpstr>
      <vt:lpstr>Summary</vt:lpstr>
      <vt:lpstr>PowerPoint Presentation</vt:lpstr>
      <vt:lpstr>POST-OPERATIVE FLUIDS</vt:lpstr>
      <vt:lpstr>PowerPoint Presentation</vt:lpstr>
      <vt:lpstr>CONCLUSION</vt:lpstr>
    </vt:vector>
  </TitlesOfParts>
  <Company>Home Sweet 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Zipporah</dc:creator>
  <cp:lastModifiedBy>inspurs</cp:lastModifiedBy>
  <cp:revision>35</cp:revision>
  <dcterms:created xsi:type="dcterms:W3CDTF">2007-02-22T17:55:09Z</dcterms:created>
  <dcterms:modified xsi:type="dcterms:W3CDTF">2016-01-01T19:39:53Z</dcterms:modified>
</cp:coreProperties>
</file>