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8"/>
  </p:notesMasterIdLst>
  <p:sldIdLst>
    <p:sldId id="256" r:id="rId2"/>
    <p:sldId id="257" r:id="rId3"/>
    <p:sldId id="259" r:id="rId4"/>
    <p:sldId id="258" r:id="rId5"/>
    <p:sldId id="260" r:id="rId6"/>
    <p:sldId id="266" r:id="rId7"/>
    <p:sldId id="267" r:id="rId8"/>
    <p:sldId id="291" r:id="rId9"/>
    <p:sldId id="268" r:id="rId10"/>
    <p:sldId id="292" r:id="rId11"/>
    <p:sldId id="269" r:id="rId12"/>
    <p:sldId id="293" r:id="rId13"/>
    <p:sldId id="270" r:id="rId14"/>
    <p:sldId id="262" r:id="rId15"/>
    <p:sldId id="294" r:id="rId16"/>
    <p:sldId id="264" r:id="rId17"/>
    <p:sldId id="295" r:id="rId18"/>
    <p:sldId id="261" r:id="rId19"/>
    <p:sldId id="296" r:id="rId20"/>
    <p:sldId id="297" r:id="rId21"/>
    <p:sldId id="263" r:id="rId22"/>
    <p:sldId id="298" r:id="rId23"/>
    <p:sldId id="265" r:id="rId24"/>
    <p:sldId id="299" r:id="rId25"/>
    <p:sldId id="300" r:id="rId26"/>
    <p:sldId id="273" r:id="rId27"/>
    <p:sldId id="301" r:id="rId28"/>
    <p:sldId id="302" r:id="rId29"/>
    <p:sldId id="271" r:id="rId30"/>
    <p:sldId id="303" r:id="rId31"/>
    <p:sldId id="272" r:id="rId32"/>
    <p:sldId id="274" r:id="rId33"/>
    <p:sldId id="275" r:id="rId34"/>
    <p:sldId id="304" r:id="rId35"/>
    <p:sldId id="276" r:id="rId36"/>
    <p:sldId id="277" r:id="rId37"/>
    <p:sldId id="305" r:id="rId38"/>
    <p:sldId id="278" r:id="rId39"/>
    <p:sldId id="281" r:id="rId40"/>
    <p:sldId id="306" r:id="rId41"/>
    <p:sldId id="284" r:id="rId42"/>
    <p:sldId id="285" r:id="rId43"/>
    <p:sldId id="286" r:id="rId44"/>
    <p:sldId id="287" r:id="rId45"/>
    <p:sldId id="288" r:id="rId46"/>
    <p:sldId id="289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84" y="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A5290E-73C6-4BED-86C4-77F85C9AD363}" type="datetimeFigureOut">
              <a:rPr lang="en-US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C1C9EC-C334-4558-8057-7AEFE77CE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98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A02303-6656-4224-A71D-DAC86389CBA3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683259-2CD2-4780-8483-A5FEC8585A80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B3ADD-1887-42C3-A397-B040B4D4BB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969185-1C8D-4DB1-9085-2AAD0834DB25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F12F07-8750-4BE8-BBD3-F2F99EEC1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72F13D-987F-4FCD-9194-4054821889FF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1EDAF-58D1-4C4D-B61A-03A2AB9998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08E639-9AA0-4393-8B0B-8321BC9BB49C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445AC-06B6-46A8-9B4E-B64284B7E8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46BDE7-D0B2-4C11-858F-C20D4935BE6A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DD097-7039-4015-8832-020B7F42C4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FAD4F-88E3-4369-B4AB-C90542B63CE4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C0C30-D0B7-4077-AE2E-5AE95EEBAB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27928B-5EE2-4BB5-8D6B-95E3E3F0660A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6DD85-C338-4C89-AB19-A9C6E3C94C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8AEFF-2A32-4042-836B-CFD2BFF4A1BB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BCB37E-DB4F-4F2A-97A1-E8B9E5A6E3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43FB98-9F27-40FD-8820-53C87B754B91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12565-92A9-48F4-993B-8837995AEF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4DCB2-330B-4AE1-971F-4DCB7E2067B1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5353EB15-583C-4934-9223-BDE9363874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484F3F5A-9B77-42C3-B699-628DD30B4231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959BE7-DD5D-41B3-B534-6D6AE0E644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2BD16251-2E9F-4600-BF0D-B85A8AD8CD4E}" type="datetimeFigureOut">
              <a:rPr lang="en-US" smtClean="0"/>
              <a:pPr>
                <a:defRPr/>
              </a:pPr>
              <a:t>7/16/2013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0DB85F7-785C-4606-9502-428E224815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Fluid and Electrolyte</a:t>
            </a: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 eaLnBrk="1" hangingPunct="1"/>
            <a:r>
              <a:rPr lang="en-US" sz="2200" dirty="0" smtClean="0"/>
              <a:t>Dr Ojuka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Hypotonic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ym typeface="Wingdings" pitchFamily="2" charset="2"/>
              </a:rPr>
              <a:t>Helpful to treat  hypertonic cases like hypernatremia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ym typeface="Wingdings" pitchFamily="2" charset="2"/>
              </a:rPr>
              <a:t>Need for caution due to sudden shift.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Hypertonic Fluids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These have a higher osmolarity than serum.</a:t>
            </a:r>
          </a:p>
          <a:p>
            <a:pPr eaLnBrk="1" hangingPunct="1"/>
            <a:r>
              <a:rPr lang="en-US" dirty="0" smtClean="0"/>
              <a:t>Pulls fluid from intracellular and interstitial into intravascular space.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Hypertonic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for stabilizing blood pressure, increasing urine output, correcting hypotonic hyponatremia and decreasing edema.</a:t>
            </a:r>
          </a:p>
          <a:p>
            <a:r>
              <a:rPr lang="en-US" dirty="0" smtClean="0"/>
              <a:t>These can be dangerous in the setting of cell dehydration.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Classification by  fluid component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Crystalloids</a:t>
            </a:r>
          </a:p>
          <a:p>
            <a:pPr eaLnBrk="1" hangingPunct="1"/>
            <a:r>
              <a:rPr lang="en-US" smtClean="0"/>
              <a:t>Colloids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667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Crystalloids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Water and electrolyte.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Good for volume expansion.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Movement across the membranes equilibrate with interstitial space in 2-3 hours.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Crystalloids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3mL of isotonic crystalloid solution are needed to replace 1mL of patient blood.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2/3rds of the solution will leave the vascular space in approx. 1 hour.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Max 3L then blood in the management of hypovolemic shock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Crystalloids  : Advantage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Inexpensive,</a:t>
            </a:r>
          </a:p>
          <a:p>
            <a:pPr eaLnBrk="1" hangingPunct="1"/>
            <a:r>
              <a:rPr lang="en-US" dirty="0" smtClean="0"/>
              <a:t> Easy to store with long shelf life, </a:t>
            </a:r>
          </a:p>
          <a:p>
            <a:pPr eaLnBrk="1" hangingPunct="1"/>
            <a:r>
              <a:rPr lang="en-US" dirty="0" smtClean="0"/>
              <a:t>Readily available </a:t>
            </a:r>
          </a:p>
          <a:p>
            <a:r>
              <a:rPr lang="en-US" dirty="0" smtClean="0"/>
              <a:t> Very low incidence of adverse reactions, </a:t>
            </a:r>
          </a:p>
          <a:p>
            <a:r>
              <a:rPr lang="en-US" dirty="0" smtClean="0"/>
              <a:t> There are a variety of formulations t</a:t>
            </a:r>
          </a:p>
          <a:p>
            <a:r>
              <a:rPr lang="en-US" dirty="0" smtClean="0"/>
              <a:t>Effective for use as replacement/ maintenance fluids.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Crystalloids: disadvantage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takes approximately 2-3 x volume of a crystalloid to cause the same intravascular expansion as a single volume of colloid</a:t>
            </a:r>
          </a:p>
          <a:p>
            <a:r>
              <a:rPr lang="en-US" dirty="0" smtClean="0"/>
              <a:t>Over administration will cause electrolyte imbalance and edema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667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Colloids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200" dirty="0" smtClean="0"/>
              <a:t>Colloids are large molecular weight solutions (nominally MW &gt; 30,000 Daltons)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dirty="0" smtClean="0"/>
              <a:t> These solutes are macromolecular substances made of gelatinous solutions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dirty="0" smtClean="0"/>
              <a:t>Particles suspended in solution and do NOT readily cross semi-permeable membranes or form sediments.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dirty="0" smtClean="0"/>
              <a:t>Because of their high </a:t>
            </a:r>
            <a:r>
              <a:rPr lang="en-US" sz="2200" dirty="0" err="1" smtClean="0"/>
              <a:t>osmolarities</a:t>
            </a:r>
            <a:r>
              <a:rPr lang="en-US" sz="2200" dirty="0" smtClean="0"/>
              <a:t>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dirty="0" smtClean="0"/>
              <a:t>Exert an osmotic force across the wall of the capillaries.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Colloids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Reduce edema by osmotic action on  interstitial and intracellular fluid.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Stay longer than crystalloids in intravascular space.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Will leak out when membrane is weak or damaged by inflammation.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By the end of this lecture, it is my hope that you are all able to: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Indications for fluid administration </a:t>
            </a:r>
          </a:p>
          <a:p>
            <a:pPr eaLnBrk="1" hangingPunct="1"/>
            <a:r>
              <a:rPr lang="en-US" dirty="0" smtClean="0"/>
              <a:t>Infrastructure for  fluid administration </a:t>
            </a:r>
          </a:p>
          <a:p>
            <a:pPr eaLnBrk="1" hangingPunct="1"/>
            <a:r>
              <a:rPr lang="en-US" dirty="0" smtClean="0"/>
              <a:t>Type of fluids  and how to administer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Colloids :example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Albumin</a:t>
            </a:r>
          </a:p>
          <a:p>
            <a:r>
              <a:rPr lang="en-US" dirty="0" smtClean="0"/>
              <a:t>Blood and blood products</a:t>
            </a:r>
          </a:p>
          <a:p>
            <a:r>
              <a:rPr lang="en-US" dirty="0" smtClean="0"/>
              <a:t>Dextran 40 or 70</a:t>
            </a:r>
          </a:p>
          <a:p>
            <a:r>
              <a:rPr lang="en-US" dirty="0" smtClean="0"/>
              <a:t>Haemacel</a:t>
            </a:r>
          </a:p>
          <a:p>
            <a:r>
              <a:rPr lang="en-US" dirty="0" smtClean="0"/>
              <a:t>Gelfusin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905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Colloids disadvantage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Much higher cost than crystalloid solutions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Small but significant incidence of adverse reactions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Fluid shifts can  occur hence caution is required.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Colloids :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of gelatinous properties, these can cause</a:t>
            </a:r>
          </a:p>
          <a:p>
            <a:pPr marL="550926" indent="-514350">
              <a:buFont typeface="+mj-lt"/>
              <a:buAutoNum type="arabicParenR"/>
            </a:pPr>
            <a:r>
              <a:rPr lang="en-US" dirty="0" smtClean="0"/>
              <a:t> Platelet dysfunction </a:t>
            </a:r>
          </a:p>
          <a:p>
            <a:pPr marL="550926" indent="-514350">
              <a:buFont typeface="+mj-lt"/>
              <a:buAutoNum type="arabicParenR"/>
            </a:pPr>
            <a:r>
              <a:rPr lang="en-US" dirty="0" smtClean="0"/>
              <a:t>Interfere with fibrinolysis </a:t>
            </a:r>
          </a:p>
          <a:p>
            <a:pPr marL="550926" indent="-514350">
              <a:buFont typeface="+mj-lt"/>
              <a:buAutoNum type="arabicParenR"/>
            </a:pPr>
            <a:r>
              <a:rPr lang="en-US" dirty="0" smtClean="0"/>
              <a:t> Coagulation factors </a:t>
            </a:r>
          </a:p>
          <a:p>
            <a:pPr marL="550926" indent="-514350">
              <a:buFont typeface="+mj-lt"/>
              <a:buAutoNum type="arabicParenR"/>
            </a:pPr>
            <a:r>
              <a:rPr lang="en-US" dirty="0" smtClean="0"/>
              <a:t> Possibly causing coagulopathy in large volumes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b="1" dirty="0" smtClean="0"/>
              <a:t>0.9% Normal Saline – Basically ‘Salt and Water</a:t>
            </a:r>
            <a:endParaRPr lang="en-US" sz="3600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GB" sz="2000" dirty="0" smtClean="0"/>
              <a:t>Principal fluid used for IV resuscitation and replacement of salt loss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sz="2000" dirty="0" smtClean="0"/>
              <a:t>Contains: Na+ 154 mmol/l, </a:t>
            </a:r>
            <a:r>
              <a:rPr lang="en-GB" sz="2000" dirty="0" err="1" smtClean="0"/>
              <a:t>Cl</a:t>
            </a:r>
            <a:r>
              <a:rPr lang="en-GB" sz="2000" baseline="30000" dirty="0" smtClean="0"/>
              <a:t>- </a:t>
            </a:r>
            <a:r>
              <a:rPr lang="en-GB" sz="2000" dirty="0" smtClean="0"/>
              <a:t>- 154 mmol/l; 	</a:t>
            </a:r>
            <a:endParaRPr lang="en-US" sz="2000" dirty="0" smtClean="0"/>
          </a:p>
          <a:p>
            <a:pPr eaLnBrk="1" hangingPunct="1"/>
            <a:r>
              <a:rPr lang="en-GB" sz="2000" dirty="0" smtClean="0"/>
              <a:t>Isosmolar compared to normal plasma</a:t>
            </a:r>
            <a:endParaRPr lang="en-US" sz="2000" dirty="0" smtClean="0"/>
          </a:p>
          <a:p>
            <a:pPr eaLnBrk="1" hangingPunct="1"/>
            <a:r>
              <a:rPr lang="en-GB" sz="2000" dirty="0" smtClean="0"/>
              <a:t>Distribution: Stays almost entirely in the Extracellular space</a:t>
            </a:r>
            <a:endParaRPr lang="en-US" sz="20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GB" sz="2000" dirty="0" smtClean="0"/>
              <a:t> 	        Of 1 litre </a:t>
            </a:r>
            <a:r>
              <a:rPr lang="en-GB" sz="2000" dirty="0" smtClean="0">
                <a:sym typeface="Wingdings" pitchFamily="2" charset="2"/>
              </a:rPr>
              <a:t> approx</a:t>
            </a:r>
            <a:r>
              <a:rPr lang="en-GB" sz="2000" dirty="0" smtClean="0"/>
              <a:t> 750ml stays Extracellular fluid; 250ml moves Intravascular fluid</a:t>
            </a:r>
            <a:endParaRPr lang="en-US" sz="2000" dirty="0" smtClean="0"/>
          </a:p>
          <a:p>
            <a:pPr eaLnBrk="1" hangingPunct="1"/>
            <a:r>
              <a:rPr lang="en-GB" sz="2000" dirty="0" smtClean="0"/>
              <a:t>So for 100ml blood loss </a:t>
            </a:r>
            <a:r>
              <a:rPr lang="en-GB" sz="2000" dirty="0" smtClean="0">
                <a:sym typeface="Wingdings" pitchFamily="2" charset="2"/>
              </a:rPr>
              <a:t></a:t>
            </a:r>
            <a:r>
              <a:rPr lang="en-GB" sz="2000" dirty="0" smtClean="0"/>
              <a:t> need to give 300-400ml NS[only ¼-1/3 remains intravascular]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b="1" dirty="0" smtClean="0"/>
              <a:t>0.45% Normal saline = ‘Half’ Normal Saline = Hypotonic saline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Can be used in severe hyperosmolar states E.g. H.O.N.K  and dehydration</a:t>
            </a:r>
            <a:endParaRPr lang="en-US" sz="3200" dirty="0" smtClean="0"/>
          </a:p>
          <a:p>
            <a:r>
              <a:rPr lang="en-GB" sz="3200" dirty="0" smtClean="0"/>
              <a:t>Leads to Hyponatremia if plasma sodium is normal (dilution if unchecked)</a:t>
            </a:r>
            <a:endParaRPr lang="en-US" sz="3200" dirty="0" smtClean="0"/>
          </a:p>
          <a:p>
            <a:r>
              <a:rPr lang="en-GB" sz="3200" dirty="0" smtClean="0"/>
              <a:t>May cause rapid reduction in serum sodium if used in excess or infused too rapidly. </a:t>
            </a:r>
          </a:p>
          <a:p>
            <a:r>
              <a:rPr lang="en-GB" sz="3200" dirty="0" smtClean="0"/>
              <a:t>This may lead to cerebral oedema and rarely, central pontine demyelinosis ; Use with caution! </a:t>
            </a:r>
            <a:endParaRPr lang="en-US" sz="3200" dirty="0" smtClean="0"/>
          </a:p>
          <a:p>
            <a:pPr>
              <a:buNone/>
            </a:pPr>
            <a:r>
              <a:rPr lang="en-GB" sz="3200" dirty="0" smtClean="0"/>
              <a:t>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b="1" dirty="0" smtClean="0"/>
              <a:t>1.8, 3.0, 7.0, 7.5 and 10% Saline = </a:t>
            </a:r>
            <a:r>
              <a:rPr lang="en-GB" sz="3200" b="1" dirty="0" err="1" smtClean="0"/>
              <a:t>HYPERtonic</a:t>
            </a:r>
            <a:r>
              <a:rPr lang="en-GB" sz="3200" b="1" dirty="0" smtClean="0"/>
              <a:t> saline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 smtClean="0"/>
              <a:t>Reserved for plasma expansion with colloids or acute hyponatremia</a:t>
            </a:r>
            <a:endParaRPr lang="en-US" sz="2800" dirty="0" smtClean="0"/>
          </a:p>
          <a:p>
            <a:r>
              <a:rPr lang="en-GB" sz="2800" dirty="0" smtClean="0"/>
              <a:t>In practice rarely used in general wards; Reserved for high dependency, specialist areas</a:t>
            </a:r>
          </a:p>
          <a:p>
            <a:r>
              <a:rPr lang="en-GB" sz="2800" dirty="0" smtClean="0"/>
              <a:t>Distributed almost entirely in the ECF and intravascular space</a:t>
            </a:r>
            <a:r>
              <a:rPr lang="en-GB" sz="2800" dirty="0" smtClean="0">
                <a:sym typeface="Wingdings" pitchFamily="2" charset="2"/>
              </a:rPr>
              <a:t> </a:t>
            </a:r>
            <a:r>
              <a:rPr lang="en-GB" sz="2800" dirty="0" smtClean="0"/>
              <a:t>an osmotic gradient between the ECF and </a:t>
            </a:r>
            <a:r>
              <a:rPr lang="en-GB" sz="2800" dirty="0" err="1" smtClean="0"/>
              <a:t>ICF</a:t>
            </a:r>
            <a:r>
              <a:rPr lang="en-GB" sz="2800" dirty="0" err="1" smtClean="0">
                <a:sym typeface="Wingdings" pitchFamily="2" charset="2"/>
              </a:rPr>
              <a:t></a:t>
            </a:r>
            <a:r>
              <a:rPr lang="en-GB" sz="2800" dirty="0" err="1" smtClean="0"/>
              <a:t>passage</a:t>
            </a:r>
            <a:r>
              <a:rPr lang="en-GB" sz="2800" dirty="0" smtClean="0"/>
              <a:t> of fluid into the EC space. </a:t>
            </a:r>
          </a:p>
          <a:p>
            <a:r>
              <a:rPr lang="en-GB" sz="2800" dirty="0" smtClean="0"/>
              <a:t>This fluid distributes itself evenly across the ECF and </a:t>
            </a:r>
            <a:r>
              <a:rPr lang="en-GB" sz="2800" dirty="0" err="1" smtClean="0"/>
              <a:t>intravascualr</a:t>
            </a:r>
            <a:r>
              <a:rPr lang="en-GB" sz="2800" dirty="0" smtClean="0"/>
              <a:t> space, in turn leading to intravascular repletion. </a:t>
            </a:r>
            <a:endParaRPr lang="en-US" sz="2800" dirty="0" smtClean="0"/>
          </a:p>
          <a:p>
            <a:r>
              <a:rPr lang="en-GB" sz="2800" dirty="0" smtClean="0"/>
              <a:t>Large volumes will cause </a:t>
            </a:r>
            <a:r>
              <a:rPr lang="en-GB" sz="2800" dirty="0" err="1" smtClean="0"/>
              <a:t>HYPERnatraemia</a:t>
            </a:r>
            <a:r>
              <a:rPr lang="en-GB" sz="2800" dirty="0" smtClean="0"/>
              <a:t> and IC dehydration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667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200" b="1" dirty="0" smtClean="0"/>
              <a:t>5% Dextrose (often written D5W) – Sugar and Water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b="1" dirty="0" smtClean="0"/>
              <a:t>’</a:t>
            </a:r>
            <a:endParaRPr lang="en-US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Used to maintain water balance in patients who </a:t>
            </a:r>
            <a:r>
              <a:rPr lang="en-GB" dirty="0" err="1" smtClean="0"/>
              <a:t>nill</a:t>
            </a:r>
            <a:r>
              <a:rPr lang="en-GB" dirty="0" smtClean="0"/>
              <a:t> per oral;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Commonly used post-operatively in </a:t>
            </a:r>
            <a:r>
              <a:rPr lang="en-GB" dirty="0" err="1" smtClean="0"/>
              <a:t>conjuction</a:t>
            </a:r>
            <a:r>
              <a:rPr lang="en-GB" dirty="0" smtClean="0"/>
              <a:t> with salt retaining fluids </a:t>
            </a:r>
            <a:r>
              <a:rPr lang="en-GB" dirty="0" err="1" smtClean="0"/>
              <a:t>ie</a:t>
            </a:r>
            <a:r>
              <a:rPr lang="en-GB" dirty="0" smtClean="0"/>
              <a:t> saline;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 Often prescribed as 2L D5W: 1L </a:t>
            </a:r>
            <a:r>
              <a:rPr lang="en-GB" dirty="0" err="1" smtClean="0"/>
              <a:t>N.Saline</a:t>
            </a:r>
            <a:r>
              <a:rPr lang="en-GB" dirty="0" smtClean="0"/>
              <a:t> [‘Physiological replacement’ of water and Na+ losses]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Provides some calories [ approximately 10% of daily requirements]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Regarded as ‘electrolyte free’ – contains NO Sodium, Potassium, Chloride or Calcium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5% dextrose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Distribution: &lt;10% Intravascular; &gt; 66% intracellular</a:t>
            </a:r>
            <a:endParaRPr lang="en-US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When infused, is rapidly redistributed into the intracellular space;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Less than 10% stays in the intravascular space therefore it is of limited use in fluid resuscitation. </a:t>
            </a:r>
            <a:endParaRPr lang="en-US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For every 100ml blood loss – need 1000ml dextrose replacement [10% retained in intravascular space</a:t>
            </a:r>
            <a:endParaRPr lang="en-US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Common cause of iatrogenic </a:t>
            </a:r>
            <a:r>
              <a:rPr lang="en-GB" dirty="0" err="1" smtClean="0"/>
              <a:t>hyponatraemia</a:t>
            </a:r>
            <a:r>
              <a:rPr lang="en-GB" dirty="0" smtClean="0"/>
              <a:t> in surgical patient</a:t>
            </a:r>
            <a:endParaRPr lang="en-US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GB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Dextrose saline – Think of it as ‘a bit of salt and sugar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GB" dirty="0" smtClean="0"/>
              <a:t>Similar indications to 5% dextrose; Provides Na+ 30mmol/l and </a:t>
            </a:r>
            <a:r>
              <a:rPr lang="en-GB" dirty="0" err="1" smtClean="0"/>
              <a:t>Cl</a:t>
            </a:r>
            <a:r>
              <a:rPr lang="en-GB" baseline="30000" dirty="0" smtClean="0"/>
              <a:t>-</a:t>
            </a:r>
            <a:r>
              <a:rPr lang="en-GB" dirty="0" smtClean="0"/>
              <a:t> 30mmol/l!</a:t>
            </a:r>
            <a:endParaRPr lang="en-US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Primarily used to replace water losses post-operatively</a:t>
            </a:r>
            <a:endParaRPr lang="en-US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Limited indications outside of post-operative replacement – ‘Neither really saline or dextrose’;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Advantage – doesn’t commonly cause water or salt overload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905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Why maintain fluid and electrolyte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Water compose 60% of body weight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Two compartments: 2/3 ICF and 1/3 ECF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Osmolality of 275 to 290 mosmol/kg maintains the balance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Indications for intravenous fluid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Maintain fluid and electrolyte balance</a:t>
            </a:r>
          </a:p>
          <a:p>
            <a:pPr eaLnBrk="1" hangingPunct="1"/>
            <a:r>
              <a:rPr lang="en-US" dirty="0" smtClean="0"/>
              <a:t>Maintain hemodynamic balance </a:t>
            </a:r>
          </a:p>
          <a:p>
            <a:pPr eaLnBrk="1" hangingPunct="1"/>
            <a:r>
              <a:rPr lang="en-US" dirty="0" smtClean="0"/>
              <a:t>Administer drugs including </a:t>
            </a:r>
          </a:p>
          <a:p>
            <a:pPr eaLnBrk="1" hangingPunct="1"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maintain fluid and electrolyte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To maintain a steady state, water intake must equal water excretion.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Obligate water losses: urine, stool (minor component), &amp; evaporation of from skin &amp; respiratory tract (insensitive losses).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Urine Water Losses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Obligatory renal H2O loss is mandated by the minimum solute of 600mosomols  excretion required per day</a:t>
            </a:r>
          </a:p>
          <a:p>
            <a:pPr eaLnBrk="1" hangingPunct="1"/>
            <a:r>
              <a:rPr lang="en-US" dirty="0" smtClean="0"/>
              <a:t>Since the maximum urine </a:t>
            </a:r>
            <a:r>
              <a:rPr lang="en-US" dirty="0" err="1" smtClean="0"/>
              <a:t>osmolality</a:t>
            </a:r>
            <a:r>
              <a:rPr lang="en-US" dirty="0" smtClean="0"/>
              <a:t> is 1200 </a:t>
            </a:r>
            <a:r>
              <a:rPr lang="en-US" dirty="0" err="1" smtClean="0"/>
              <a:t>mosmol</a:t>
            </a:r>
            <a:r>
              <a:rPr lang="en-US" dirty="0" smtClean="0"/>
              <a:t>/kg, a minimum urine output of 500 </a:t>
            </a:r>
            <a:r>
              <a:rPr lang="en-US" dirty="0" err="1" smtClean="0"/>
              <a:t>mL</a:t>
            </a:r>
            <a:r>
              <a:rPr lang="en-US" dirty="0" smtClean="0"/>
              <a:t>/d is required to maintain a neutral solute balance.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Hypovolemia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Volume loss, both sodium and water, reduced ECF and hypotension.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Important signs are tachycardia and vasoconstriction.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Larger volume or acute loss  lead shock.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Loss can be renal or </a:t>
            </a:r>
            <a:r>
              <a:rPr lang="en-US" dirty="0" err="1" smtClean="0"/>
              <a:t>extrarenal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95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err="1" smtClean="0"/>
              <a:t>Extrarenal</a:t>
            </a:r>
            <a:r>
              <a:rPr lang="en-US" sz="4000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GI: vomiting, NG suction, drainage, </a:t>
            </a:r>
            <a:r>
              <a:rPr lang="en-US" dirty="0" err="1" smtClean="0"/>
              <a:t>fistual</a:t>
            </a:r>
            <a:r>
              <a:rPr lang="en-US" dirty="0" smtClean="0"/>
              <a:t>, diarrhea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Skin/Respiratory: insensible losses, sweat, burns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Hemorrhage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/>
              <a:t>Renal Na</a:t>
            </a:r>
            <a:r>
              <a:rPr lang="en-US" baseline="30000" dirty="0" smtClean="0"/>
              <a:t>+</a:t>
            </a:r>
            <a:r>
              <a:rPr lang="en-US" dirty="0" smtClean="0"/>
              <a:t> and H2O Losses: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Diuretics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Osmotic </a:t>
            </a:r>
            <a:r>
              <a:rPr lang="en-US" dirty="0" err="1" smtClean="0"/>
              <a:t>Diuresis</a:t>
            </a:r>
            <a:endParaRPr lang="en-US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 smtClean="0"/>
              <a:t>Hypoaldosteronism</a:t>
            </a:r>
            <a:endParaRPr lang="en-US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Salt-wasting Nephropathies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dirty="0" smtClean="0"/>
              <a:t>Renal Water Loss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Diabetes </a:t>
            </a:r>
            <a:r>
              <a:rPr lang="en-US" dirty="0" err="1" smtClean="0"/>
              <a:t>Insipidus</a:t>
            </a:r>
            <a:r>
              <a:rPr lang="en-US" dirty="0" smtClean="0"/>
              <a:t> (central or </a:t>
            </a:r>
            <a:r>
              <a:rPr lang="en-US" dirty="0" err="1" smtClean="0"/>
              <a:t>nephrogenic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95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 smtClean="0"/>
              <a:t>Decrease cardiac output normal or increased ECF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Myocardial, </a:t>
            </a:r>
            <a:r>
              <a:rPr lang="en-US" dirty="0" err="1" smtClean="0"/>
              <a:t>Valvular</a:t>
            </a:r>
            <a:r>
              <a:rPr lang="en-US" dirty="0" smtClean="0"/>
              <a:t> or Pericardial Disease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Redistribution</a:t>
            </a:r>
          </a:p>
          <a:p>
            <a:pPr eaLnBrk="1" hangingPunct="1"/>
            <a:r>
              <a:rPr lang="en-US" dirty="0" err="1" smtClean="0"/>
              <a:t>Hypoalbuminemia</a:t>
            </a:r>
            <a:r>
              <a:rPr lang="en-US" dirty="0" smtClean="0"/>
              <a:t>: hepatic, cirrhosis, </a:t>
            </a:r>
            <a:r>
              <a:rPr lang="en-US" dirty="0" err="1" smtClean="0"/>
              <a:t>nephrotic</a:t>
            </a:r>
            <a:r>
              <a:rPr lang="en-US" dirty="0" smtClean="0"/>
              <a:t> syndrome</a:t>
            </a:r>
          </a:p>
          <a:p>
            <a:pPr eaLnBrk="1" hangingPunct="1"/>
            <a:r>
              <a:rPr lang="en-US" dirty="0" smtClean="0"/>
              <a:t>Capillary Leak: acute pancreatitis, ischemic bowl, </a:t>
            </a:r>
            <a:r>
              <a:rPr lang="en-US" dirty="0" err="1" smtClean="0"/>
              <a:t>rhabdomyolysis</a:t>
            </a: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Increased Venous Capacitance</a:t>
            </a:r>
          </a:p>
          <a:p>
            <a:pPr eaLnBrk="1" hangingPunct="1"/>
            <a:r>
              <a:rPr lang="en-US" dirty="0" smtClean="0"/>
              <a:t>Sepsis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143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Treatment of </a:t>
            </a:r>
            <a:r>
              <a:rPr lang="en-US" dirty="0" err="1" smtClean="0"/>
              <a:t>Hypovolemia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 goals of treatment is to restore </a:t>
            </a:r>
            <a:r>
              <a:rPr lang="en-US" dirty="0" err="1" smtClean="0"/>
              <a:t>normovolemia</a:t>
            </a:r>
            <a:r>
              <a:rPr lang="en-US" dirty="0" smtClean="0"/>
              <a:t> with fluid similar in composition to that lost and replace ongoing losses.</a:t>
            </a:r>
          </a:p>
          <a:p>
            <a:pPr eaLnBrk="1" hangingPunct="1"/>
            <a:r>
              <a:rPr lang="en-US" dirty="0" smtClean="0"/>
              <a:t>Mild volume losses can be corrected via oral rout.</a:t>
            </a:r>
          </a:p>
          <a:p>
            <a:pPr eaLnBrk="1" hangingPunct="1"/>
            <a:r>
              <a:rPr lang="en-US" dirty="0" smtClean="0"/>
              <a:t>More severe </a:t>
            </a:r>
            <a:r>
              <a:rPr lang="en-US" dirty="0" err="1" smtClean="0"/>
              <a:t>hypovolemia</a:t>
            </a:r>
            <a:r>
              <a:rPr lang="en-US" dirty="0" smtClean="0"/>
              <a:t> requires IV therapy.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</a:t>
            </a:r>
            <a:r>
              <a:rPr lang="en-US" dirty="0" err="1" smtClean="0"/>
              <a:t>hypovolemia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Isotonic or Normal Saline (0.9%NaCl) is the solution of choice in patients with hypotension or shock.</a:t>
            </a:r>
          </a:p>
          <a:p>
            <a:r>
              <a:rPr lang="en-US" dirty="0" smtClean="0"/>
              <a:t>Severe hyponatremia may require Hypertonic Saline (3.0% </a:t>
            </a:r>
            <a:r>
              <a:rPr lang="en-US" dirty="0" err="1" smtClean="0"/>
              <a:t>NaCl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905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Hypovolemia</a:t>
            </a:r>
            <a:r>
              <a:rPr lang="en-US" dirty="0" smtClean="0"/>
              <a:t> Treatment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In the Hypernatremic patient, use a Hypotonic solution like ½ NS (0.45% </a:t>
            </a:r>
            <a:r>
              <a:rPr lang="en-US" dirty="0" err="1" smtClean="0"/>
              <a:t>NaCl</a:t>
            </a:r>
            <a:r>
              <a:rPr lang="en-US" dirty="0" smtClean="0"/>
              <a:t>) of D5W.</a:t>
            </a:r>
          </a:p>
          <a:p>
            <a:pPr eaLnBrk="1" hangingPunct="1"/>
            <a:r>
              <a:rPr lang="en-US" dirty="0" smtClean="0"/>
              <a:t>Patients with significant </a:t>
            </a:r>
            <a:r>
              <a:rPr lang="en-US" dirty="0" err="1" smtClean="0"/>
              <a:t>ntravascular</a:t>
            </a:r>
            <a:r>
              <a:rPr lang="en-US" dirty="0" smtClean="0"/>
              <a:t> volume depletion may require blood transfusions or colloids (albumin/</a:t>
            </a:r>
            <a:r>
              <a:rPr lang="en-US" dirty="0" err="1" smtClean="0"/>
              <a:t>dextran</a:t>
            </a:r>
            <a:r>
              <a:rPr lang="en-US" dirty="0" smtClean="0"/>
              <a:t>).</a:t>
            </a:r>
          </a:p>
          <a:p>
            <a:pPr eaLnBrk="1" hangingPunct="1"/>
            <a:r>
              <a:rPr lang="en-US" dirty="0" err="1" smtClean="0"/>
              <a:t>Hypokalemia</a:t>
            </a:r>
            <a:r>
              <a:rPr lang="en-US" dirty="0" smtClean="0"/>
              <a:t> can be simultaneously corrected by adding appropriate amounts of </a:t>
            </a:r>
            <a:r>
              <a:rPr lang="en-US" dirty="0" err="1" smtClean="0"/>
              <a:t>KCl</a:t>
            </a:r>
            <a:r>
              <a:rPr lang="en-US" dirty="0" smtClean="0"/>
              <a:t> to replacement solutions.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667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Determining Appropriate IVF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b="1" smtClean="0"/>
              <a:t>Step 1: Assess volume status </a:t>
            </a:r>
          </a:p>
          <a:p>
            <a:pPr eaLnBrk="1" hangingPunct="1"/>
            <a:r>
              <a:rPr lang="en-US" smtClean="0"/>
              <a:t>What is the volume status of my patient? </a:t>
            </a:r>
          </a:p>
          <a:p>
            <a:pPr eaLnBrk="1" hangingPunct="1"/>
            <a:r>
              <a:rPr lang="en-US" smtClean="0"/>
              <a:t>Do they have ongoing losses?</a:t>
            </a:r>
          </a:p>
          <a:p>
            <a:pPr eaLnBrk="1" hangingPunct="1"/>
            <a:r>
              <a:rPr lang="en-US" smtClean="0"/>
              <a:t>Can my patient take PO safely? </a:t>
            </a:r>
          </a:p>
          <a:p>
            <a:pPr eaLnBrk="1" hangingPunct="1"/>
            <a:r>
              <a:rPr lang="en-US" smtClean="0"/>
              <a:t>Are the NPO for a reason?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b="1" smtClean="0"/>
              <a:t>Step 2: Determine Access </a:t>
            </a:r>
          </a:p>
          <a:p>
            <a:pPr eaLnBrk="1" hangingPunct="1"/>
            <a:r>
              <a:rPr lang="en-US" smtClean="0"/>
              <a:t>Peripheral IV</a:t>
            </a:r>
          </a:p>
          <a:p>
            <a:pPr eaLnBrk="1" hangingPunct="1"/>
            <a:r>
              <a:rPr lang="en-US" smtClean="0"/>
              <a:t>Central line</a:t>
            </a:r>
          </a:p>
          <a:p>
            <a:pPr eaLnBrk="1" hangingPunct="1"/>
            <a:r>
              <a:rPr lang="en-US" smtClean="0"/>
              <a:t>IO line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Infrastructure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Intra venous  canula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Steel needles e. g. butterfly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Over-the-needle catheters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Inside-the-needle catheters</a:t>
            </a: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Giving set</a:t>
            </a:r>
          </a:p>
          <a:p>
            <a:pPr marL="274320" indent="-274320"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 Fluid </a:t>
            </a:r>
          </a:p>
          <a:p>
            <a:pPr marL="274320" indent="-274320"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Blood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Determining appropriate fluid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smtClean="0"/>
              <a:t>Step 3: Select Type of Fluid </a:t>
            </a:r>
            <a:endParaRPr lang="en-US" smtClean="0"/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 cstate="print"/>
          <a:srcRect l="27007" t="28029" r="23358" b="27591"/>
          <a:stretch>
            <a:fillRect/>
          </a:stretch>
        </p:blipFill>
        <p:spPr bwMode="auto">
          <a:xfrm>
            <a:off x="990600" y="2514600"/>
            <a:ext cx="73628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667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Determining appropriate fluid</a:t>
            </a:r>
            <a:endParaRPr 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b="1" dirty="0" smtClean="0"/>
              <a:t>Step 4: Determine Rate </a:t>
            </a:r>
          </a:p>
          <a:p>
            <a:pPr eaLnBrk="1" hangingPunct="1"/>
            <a:r>
              <a:rPr lang="en-US" dirty="0" smtClean="0"/>
              <a:t>If you are trying to fluid resuscitate that patient, you might be giving fluids “wide open” or 500 cc/hr.</a:t>
            </a:r>
          </a:p>
          <a:p>
            <a:pPr eaLnBrk="1" hangingPunct="1"/>
            <a:r>
              <a:rPr lang="en-US" dirty="0" smtClean="0"/>
              <a:t>The hypovolemic pt may need multiple 1L bolus to reestablish intravascular volume</a:t>
            </a:r>
          </a:p>
          <a:p>
            <a:pPr eaLnBrk="1" hangingPunct="1"/>
            <a:r>
              <a:rPr lang="en-US" dirty="0" smtClean="0"/>
              <a:t>If you are just giving fluids to the average patient, give fluids at 75-100 cc/hr. Adjust for individual patient 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667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Holiday Segar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 </a:t>
            </a:r>
            <a:r>
              <a:rPr lang="en-US" dirty="0" err="1" smtClean="0"/>
              <a:t>peds</a:t>
            </a:r>
            <a:r>
              <a:rPr lang="en-US" dirty="0" smtClean="0"/>
              <a:t> method that can be helpful: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2" cstate="print"/>
          <a:srcRect l="24374" t="45000" r="21249" b="35001"/>
          <a:stretch>
            <a:fillRect/>
          </a:stretch>
        </p:blipFill>
        <p:spPr bwMode="auto">
          <a:xfrm>
            <a:off x="304800" y="1981200"/>
            <a:ext cx="861853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114800"/>
            <a:ext cx="8229600" cy="1981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So a quick example: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For a 55 kg patient, the maintenance IV fluid rate would be 4*10 + 2*10 + 35*1 = 95 </a:t>
            </a:r>
            <a:r>
              <a:rPr lang="en-US" sz="2800" dirty="0" err="1">
                <a:latin typeface="+mn-lt"/>
                <a:cs typeface="+mn-cs"/>
              </a:rPr>
              <a:t>mL</a:t>
            </a:r>
            <a:r>
              <a:rPr lang="en-US" sz="2800" dirty="0">
                <a:latin typeface="+mn-lt"/>
                <a:cs typeface="+mn-cs"/>
              </a:rPr>
              <a:t>/hour.</a:t>
            </a:r>
            <a:endParaRPr lang="en-US" sz="2600" dirty="0">
              <a:latin typeface="+mn-lt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sz="26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Good Formulas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For The Hypernatremic Patient: </a:t>
            </a:r>
            <a:r>
              <a:rPr lang="en-US" b="1" u="sng" dirty="0" smtClean="0"/>
              <a:t>STOP THE ONGOING LOSS!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u="sng" dirty="0" smtClean="0"/>
              <a:t>To Calculate Water Deficit: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Estimate TBW: 50-60% body weight (KG) depending on body composition (W </a:t>
            </a:r>
            <a:r>
              <a:rPr lang="en-US" dirty="0" err="1" smtClean="0"/>
              <a:t>vs</a:t>
            </a:r>
            <a:r>
              <a:rPr lang="en-US" dirty="0" smtClean="0"/>
              <a:t> M)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Calculate Free-Water deficit: [(Na</a:t>
            </a:r>
            <a:r>
              <a:rPr lang="en-US" baseline="30000" dirty="0" smtClean="0"/>
              <a:t>+</a:t>
            </a:r>
            <a:r>
              <a:rPr lang="en-US" dirty="0" smtClean="0"/>
              <a:t> - 140)/140] x TBW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Administer deficit over 48-72 hrs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u="sng" dirty="0" smtClean="0"/>
              <a:t>Ongoing Water Losses: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Calculate Free-Water clearance from urinary flow rate (</a:t>
            </a:r>
            <a:r>
              <a:rPr lang="en-US" i="1" dirty="0" smtClean="0"/>
              <a:t>V</a:t>
            </a:r>
            <a:r>
              <a:rPr lang="en-US" dirty="0" smtClean="0"/>
              <a:t>) and urine (</a:t>
            </a:r>
            <a:r>
              <a:rPr lang="en-US" i="1" dirty="0" smtClean="0"/>
              <a:t>U</a:t>
            </a:r>
            <a:r>
              <a:rPr lang="en-US" dirty="0" smtClean="0"/>
              <a:t>) Na</a:t>
            </a:r>
            <a:r>
              <a:rPr lang="en-US" baseline="30000" dirty="0" smtClean="0"/>
              <a:t> +</a:t>
            </a:r>
            <a:r>
              <a:rPr lang="en-US" dirty="0" smtClean="0"/>
              <a:t> &amp; K</a:t>
            </a:r>
            <a:r>
              <a:rPr lang="en-US" baseline="30000" dirty="0" smtClean="0"/>
              <a:t> +</a:t>
            </a:r>
            <a:r>
              <a:rPr lang="en-US" dirty="0" smtClean="0"/>
              <a:t> concentrations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	V – V x (U</a:t>
            </a:r>
            <a:r>
              <a:rPr lang="en-US" i="1" baseline="-25000" dirty="0" smtClean="0"/>
              <a:t>Na</a:t>
            </a:r>
            <a:r>
              <a:rPr lang="en-US" i="1" dirty="0" smtClean="0"/>
              <a:t> + U</a:t>
            </a:r>
            <a:r>
              <a:rPr lang="en-US" i="1" baseline="-25000" dirty="0" smtClean="0"/>
              <a:t>K</a:t>
            </a:r>
            <a:r>
              <a:rPr lang="en-US" i="1" dirty="0" smtClean="0"/>
              <a:t>)/140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u="sng" dirty="0" smtClean="0"/>
              <a:t>Insensible Losses</a:t>
            </a:r>
            <a:r>
              <a:rPr lang="en-US" dirty="0" smtClean="0"/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Approximately 10mL/kg per day: less if ventilated, more if febrile.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u="sng" dirty="0" smtClean="0"/>
              <a:t>Total: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Add above components to determine fluid administration rate (typically approximately 50-250 </a:t>
            </a:r>
            <a:r>
              <a:rPr lang="en-US" dirty="0" err="1" smtClean="0"/>
              <a:t>mL</a:t>
            </a:r>
            <a:r>
              <a:rPr lang="en-US" dirty="0" smtClean="0"/>
              <a:t>/h)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905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More Pearls!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Correcting the </a:t>
            </a:r>
            <a:r>
              <a:rPr lang="en-US" b="1" dirty="0" err="1" smtClean="0"/>
              <a:t>Hyponatremic</a:t>
            </a:r>
            <a:r>
              <a:rPr lang="en-US" b="1" dirty="0" smtClean="0"/>
              <a:t> Patient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You want to raise plasma sodium by restricting water intake &amp; promoting water loss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And to correct the underlying disorder!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u="sng" dirty="0" smtClean="0"/>
              <a:t>Rate of Correction: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Rate should be slow (approximately 0.5 </a:t>
            </a:r>
            <a:r>
              <a:rPr lang="en-US" dirty="0" err="1" smtClean="0"/>
              <a:t>mmol</a:t>
            </a:r>
            <a:r>
              <a:rPr lang="en-US" dirty="0" smtClean="0"/>
              <a:t>/L per hour of Na</a:t>
            </a:r>
            <a:r>
              <a:rPr lang="en-US" baseline="30000" dirty="0" smtClean="0"/>
              <a:t>+</a:t>
            </a:r>
            <a:r>
              <a:rPr lang="en-US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Rule of Thumb: limit change in </a:t>
            </a:r>
            <a:r>
              <a:rPr lang="en-US" dirty="0" err="1" smtClean="0"/>
              <a:t>mmol</a:t>
            </a:r>
            <a:r>
              <a:rPr lang="en-US" dirty="0" smtClean="0"/>
              <a:t>/L of Na</a:t>
            </a:r>
            <a:r>
              <a:rPr lang="en-US" baseline="30000" dirty="0" smtClean="0"/>
              <a:t>+</a:t>
            </a:r>
            <a:r>
              <a:rPr lang="en-US" dirty="0" smtClean="0"/>
              <a:t> to ½ the total difference within the first 24 hours.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More rapid correction is associated with central </a:t>
            </a:r>
            <a:r>
              <a:rPr lang="en-US" dirty="0" err="1" smtClean="0"/>
              <a:t>pontine</a:t>
            </a:r>
            <a:r>
              <a:rPr lang="en-US" dirty="0" smtClean="0"/>
              <a:t> </a:t>
            </a:r>
            <a:r>
              <a:rPr lang="en-US" dirty="0" err="1" smtClean="0"/>
              <a:t>myelinolysis</a:t>
            </a:r>
            <a:r>
              <a:rPr lang="en-US" dirty="0" smtClean="0"/>
              <a:t>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Reserve hypertonic solutions for patients with SEVERE hyponatremia and ongoing neurologic compromise (</a:t>
            </a:r>
            <a:r>
              <a:rPr lang="en-US" dirty="0" err="1" smtClean="0"/>
              <a:t>ie</a:t>
            </a:r>
            <a:r>
              <a:rPr lang="en-US" dirty="0" smtClean="0"/>
              <a:t>: patients with Na</a:t>
            </a:r>
            <a:r>
              <a:rPr lang="en-US" baseline="30000" dirty="0" smtClean="0"/>
              <a:t>+</a:t>
            </a:r>
            <a:r>
              <a:rPr lang="en-US" dirty="0" smtClean="0"/>
              <a:t> &lt;105 </a:t>
            </a:r>
            <a:r>
              <a:rPr lang="en-US" dirty="0" err="1" smtClean="0"/>
              <a:t>mmol</a:t>
            </a:r>
            <a:r>
              <a:rPr lang="en-US" dirty="0" smtClean="0"/>
              <a:t>/L in status </a:t>
            </a:r>
            <a:r>
              <a:rPr lang="en-US" dirty="0" err="1" smtClean="0"/>
              <a:t>epilepticus</a:t>
            </a:r>
            <a:r>
              <a:rPr lang="en-US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Then you can raise it at a rate of 1-2 </a:t>
            </a:r>
            <a:r>
              <a:rPr lang="en-US" dirty="0" err="1" smtClean="0"/>
              <a:t>mmol</a:t>
            </a:r>
            <a:r>
              <a:rPr lang="en-US" dirty="0" smtClean="0"/>
              <a:t>/L pre hour for the first 3-4 hours or until the seizures stop but really no more than 12 </a:t>
            </a:r>
            <a:r>
              <a:rPr lang="en-US" dirty="0" err="1" smtClean="0"/>
              <a:t>mmol</a:t>
            </a:r>
            <a:r>
              <a:rPr lang="en-US" dirty="0" smtClean="0"/>
              <a:t>/L for the first 24 hours.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143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Hyponatremia Pearls Continued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/>
              <a:t>Normal TBW is 50-60%</a:t>
            </a:r>
          </a:p>
          <a:p>
            <a:pPr eaLnBrk="1" hangingPunct="1"/>
            <a:r>
              <a:rPr lang="en-US" smtClean="0"/>
              <a:t>So… for a 70kg male, if we wanted to raise the Na</a:t>
            </a:r>
            <a:r>
              <a:rPr lang="en-US" baseline="30000" smtClean="0"/>
              <a:t>+</a:t>
            </a:r>
            <a:r>
              <a:rPr lang="en-US" smtClean="0"/>
              <a:t> concentration from 105 to 115 mmol/L: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	[(115 – 105) x 70 X 0.6]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which means we require 420 mmol  for this 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Drip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In the age of machines, we barely have to do this anymore… but if you ever need to go old </a:t>
            </a:r>
            <a:r>
              <a:rPr lang="en-US" dirty="0" err="1" smtClean="0"/>
              <a:t>skool</a:t>
            </a:r>
            <a:r>
              <a:rPr lang="en-US" dirty="0" smtClean="0"/>
              <a:t>, here is how to calculate the drip rate (drops/minute):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 smtClean="0"/>
              <a:t>		</a:t>
            </a:r>
            <a:r>
              <a:rPr lang="en-US" sz="2400" u="sng" dirty="0" smtClean="0"/>
              <a:t>  </a:t>
            </a:r>
            <a:r>
              <a:rPr lang="en-US" sz="2400" u="sng" dirty="0" err="1" smtClean="0"/>
              <a:t>gtt</a:t>
            </a:r>
            <a:r>
              <a:rPr lang="en-US" sz="2400" u="sng" dirty="0" smtClean="0"/>
              <a:t>  </a:t>
            </a:r>
            <a:r>
              <a:rPr lang="en-US" sz="2400" dirty="0" smtClean="0"/>
              <a:t>=  </a:t>
            </a:r>
            <a:r>
              <a:rPr lang="en-US" sz="2400" u="sng" dirty="0" smtClean="0"/>
              <a:t>Volume to be infused (</a:t>
            </a:r>
            <a:r>
              <a:rPr lang="en-US" sz="2400" u="sng" dirty="0" err="1" smtClean="0"/>
              <a:t>mL</a:t>
            </a:r>
            <a:r>
              <a:rPr lang="en-US" sz="2400" u="sng" dirty="0" smtClean="0"/>
              <a:t>) </a:t>
            </a:r>
            <a:r>
              <a:rPr lang="en-US" sz="2400" dirty="0" smtClean="0"/>
              <a:t>x (</a:t>
            </a:r>
            <a:r>
              <a:rPr lang="en-US" sz="2400" dirty="0" err="1" smtClean="0"/>
              <a:t>gtt</a:t>
            </a:r>
            <a:r>
              <a:rPr lang="en-US" sz="2400" dirty="0" smtClean="0"/>
              <a:t>/</a:t>
            </a:r>
            <a:r>
              <a:rPr lang="en-US" sz="2400" dirty="0" err="1" smtClean="0"/>
              <a:t>mL</a:t>
            </a:r>
            <a:r>
              <a:rPr lang="en-US" sz="2400" dirty="0" smtClean="0"/>
              <a:t>)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 smtClean="0"/>
              <a:t> 		 min 		Time (minutes)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400" dirty="0" smtClean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 smtClean="0"/>
              <a:t>Drip Factor = (</a:t>
            </a:r>
            <a:r>
              <a:rPr lang="en-US" sz="2400" dirty="0" err="1" smtClean="0"/>
              <a:t>gtt</a:t>
            </a:r>
            <a:r>
              <a:rPr lang="en-US" sz="2400" dirty="0" smtClean="0"/>
              <a:t>/</a:t>
            </a:r>
            <a:r>
              <a:rPr lang="en-US" sz="2400" dirty="0" err="1" smtClean="0"/>
              <a:t>mL</a:t>
            </a:r>
            <a:r>
              <a:rPr lang="en-US" sz="2400" dirty="0" smtClean="0"/>
              <a:t>) Of the TUBING which is found on the manufacturers </a:t>
            </a:r>
            <a:r>
              <a:rPr lang="en-US" sz="2400" dirty="0" err="1" smtClean="0"/>
              <a:t>pacakging</a:t>
            </a:r>
            <a:endParaRPr lang="en-US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Example: Volume = 4000 ml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Time = 24 hours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Drip factor of tubing = 15 </a:t>
            </a:r>
            <a:r>
              <a:rPr lang="en-US" sz="2400" dirty="0" err="1" smtClean="0"/>
              <a:t>gtt</a:t>
            </a:r>
            <a:r>
              <a:rPr lang="en-US" sz="2400" dirty="0" smtClean="0"/>
              <a:t>/ml.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 smtClean="0"/>
              <a:t>So…. [4000mL/(24h x 60min/h)] X 15gtt/ml = approx 42 drops/min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Gauges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Diameter used; smaller diameter = larger gauge</a:t>
            </a:r>
          </a:p>
          <a:p>
            <a:pPr eaLnBrk="1" hangingPunct="1"/>
            <a:r>
              <a:rPr lang="en-US" dirty="0" smtClean="0"/>
              <a:t>Larger diameter = more fluid able to be delivered</a:t>
            </a:r>
          </a:p>
          <a:p>
            <a:pPr eaLnBrk="1" hangingPunct="1"/>
            <a:r>
              <a:rPr lang="en-US" dirty="0" smtClean="0"/>
              <a:t>If you need to deliver a large amount of fluid, typically 14- or 16-gauge catheters are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Classification on tonicity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Three main types of intravenous fluid by tonicity:</a:t>
            </a:r>
          </a:p>
          <a:p>
            <a:pPr eaLnBrk="1" hangingPunct="1"/>
            <a:r>
              <a:rPr lang="en-US" dirty="0" smtClean="0"/>
              <a:t>Isotonic fluids</a:t>
            </a:r>
          </a:p>
          <a:p>
            <a:pPr eaLnBrk="1" hangingPunct="1"/>
            <a:r>
              <a:rPr lang="en-US" dirty="0" smtClean="0"/>
              <a:t>Hypotonic fluids</a:t>
            </a:r>
          </a:p>
          <a:p>
            <a:pPr eaLnBrk="1" hangingPunct="1"/>
            <a:r>
              <a:rPr lang="en-US" dirty="0" smtClean="0"/>
              <a:t>Hypertonic Fluids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Isotonic Fluids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Osmolarity is similar to that of serum.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dirty="0" smtClean="0"/>
              <a:t>These fluids remain intravascularly momentarily, thus expanding the volume.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dirty="0" smtClean="0"/>
              <a:t>Helpful with patients who are hypotensive or hypovolemic.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Isotonic Fluids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Risk of fluid overloading exists hence in patients with</a:t>
            </a:r>
          </a:p>
          <a:p>
            <a:pPr marL="550926" indent="-514350">
              <a:buFont typeface="+mj-lt"/>
              <a:buAutoNum type="alphaLcParenR"/>
            </a:pPr>
            <a:r>
              <a:rPr lang="en-US" dirty="0" smtClean="0"/>
              <a:t> Left ventricular dysfunction,</a:t>
            </a:r>
          </a:p>
          <a:p>
            <a:pPr marL="550926" indent="-514350">
              <a:buFont typeface="+mj-lt"/>
              <a:buAutoNum type="alphaLcParenR"/>
            </a:pPr>
            <a:r>
              <a:rPr lang="en-US" dirty="0" smtClean="0"/>
              <a:t>History of CHF </a:t>
            </a:r>
          </a:p>
          <a:p>
            <a:pPr marL="550926" indent="-514350">
              <a:buFont typeface="+mj-lt"/>
              <a:buAutoNum type="alphaLcParenR"/>
            </a:pPr>
            <a:r>
              <a:rPr lang="en-US" dirty="0" smtClean="0"/>
              <a:t> Hypertension.</a:t>
            </a:r>
          </a:p>
          <a:p>
            <a:pPr marL="550926" indent="-514350">
              <a:buFont typeface="+mj-lt"/>
              <a:buAutoNum type="alphaLcParenR"/>
            </a:pPr>
            <a:r>
              <a:rPr lang="en-US" dirty="0" smtClean="0"/>
              <a:t>Intracranial pathology or space occupying lesions.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Hypotonic Fluids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Less osmolarity than serum 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These fluids DILUTE serum thus decreasing osmolarity.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Water moves from the vascular compartment into the interstitial fluid compartment </a:t>
            </a:r>
            <a:r>
              <a:rPr lang="en-US" sz="2200" dirty="0" smtClean="0">
                <a:sym typeface="Wingdings" pitchFamily="2" charset="2"/>
              </a:rPr>
              <a:t> interstitial fluid becomes diluted osmolarity decreases  water is drawn into adjacent cells.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421</TotalTime>
  <Words>1808</Words>
  <Application>Microsoft Office PowerPoint</Application>
  <PresentationFormat>On-screen Show (4:3)</PresentationFormat>
  <Paragraphs>250</Paragraphs>
  <Slides>46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Technic</vt:lpstr>
      <vt:lpstr>Fluid and Electrolyte</vt:lpstr>
      <vt:lpstr>Objectives</vt:lpstr>
      <vt:lpstr>Indications for intravenous fluid</vt:lpstr>
      <vt:lpstr>Infrastructure </vt:lpstr>
      <vt:lpstr>Gauges</vt:lpstr>
      <vt:lpstr>Classification on tonicity</vt:lpstr>
      <vt:lpstr>Isotonic Fluids</vt:lpstr>
      <vt:lpstr>Isotonic Fluids</vt:lpstr>
      <vt:lpstr>Hypotonic Fluids</vt:lpstr>
      <vt:lpstr>Hypotonic </vt:lpstr>
      <vt:lpstr>Hypertonic Fluids</vt:lpstr>
      <vt:lpstr>Hypertonic</vt:lpstr>
      <vt:lpstr>Classification by  fluid component</vt:lpstr>
      <vt:lpstr>Crystalloids</vt:lpstr>
      <vt:lpstr>Crystalloids </vt:lpstr>
      <vt:lpstr>Crystalloids  : Advantage</vt:lpstr>
      <vt:lpstr>Crystalloids: disadvantage </vt:lpstr>
      <vt:lpstr>Colloids</vt:lpstr>
      <vt:lpstr>Colloids </vt:lpstr>
      <vt:lpstr>Colloids :example</vt:lpstr>
      <vt:lpstr>Colloids disadvantage </vt:lpstr>
      <vt:lpstr>Colloids : advantages</vt:lpstr>
      <vt:lpstr>0.9% Normal Saline – Basically ‘Salt and Water</vt:lpstr>
      <vt:lpstr>0.45% Normal saline = ‘Half’ Normal Saline = Hypotonic saline </vt:lpstr>
      <vt:lpstr>1.8, 3.0, 7.0, 7.5 and 10% Saline = HYPERtonic saline </vt:lpstr>
      <vt:lpstr>5% Dextrose (often written D5W) – Sugar and Water</vt:lpstr>
      <vt:lpstr>5% dextrose</vt:lpstr>
      <vt:lpstr>Dextrose saline – Think of it as ‘a bit of salt and sugar</vt:lpstr>
      <vt:lpstr>Why maintain fluid and electrolyte</vt:lpstr>
      <vt:lpstr>Why maintain fluid and electrolyte</vt:lpstr>
      <vt:lpstr>Urine Water Losses</vt:lpstr>
      <vt:lpstr>Hypovolemia</vt:lpstr>
      <vt:lpstr>Extrarenal </vt:lpstr>
      <vt:lpstr>Renal loss</vt:lpstr>
      <vt:lpstr>Decrease cardiac output normal or increased ECF</vt:lpstr>
      <vt:lpstr>Treatment of Hypovolemia</vt:lpstr>
      <vt:lpstr>Treatment of hypovolemia </vt:lpstr>
      <vt:lpstr>Hypovolemia Treatment</vt:lpstr>
      <vt:lpstr>Determining Appropriate IVF</vt:lpstr>
      <vt:lpstr>Determining appropriate fluid</vt:lpstr>
      <vt:lpstr>Determining appropriate fluid</vt:lpstr>
      <vt:lpstr>Holiday Segar Method</vt:lpstr>
      <vt:lpstr>Good Formulas to Remember</vt:lpstr>
      <vt:lpstr>More Pearls!</vt:lpstr>
      <vt:lpstr>Hyponatremia Pearls Continued</vt:lpstr>
      <vt:lpstr>Calculating Drip Rate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IV Therapy</dc:title>
  <dc:creator>Jacqueline Weisbein</dc:creator>
  <cp:lastModifiedBy>CQ 58</cp:lastModifiedBy>
  <cp:revision>40</cp:revision>
  <dcterms:created xsi:type="dcterms:W3CDTF">2008-05-12T20:44:23Z</dcterms:created>
  <dcterms:modified xsi:type="dcterms:W3CDTF">2013-07-16T15:02:31Z</dcterms:modified>
</cp:coreProperties>
</file>