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308" r:id="rId4"/>
    <p:sldId id="309" r:id="rId5"/>
    <p:sldId id="311" r:id="rId6"/>
    <p:sldId id="312" r:id="rId7"/>
    <p:sldId id="31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F5816-B1DC-4D25-A72C-EDA9B068C0F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4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DB5A3-F154-4556-96B6-35E22E58CF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4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3D7B7-8DDE-484B-9A85-156F0FEA31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1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AC0AF3-B6AA-4B5B-8FB6-E9B7A029FF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9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TRAUMA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75AB9-1678-4B1D-AABE-F0D9AC28DC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5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TRAUMA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BF5D-B45E-4148-996C-35D4163141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3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TRAUMA COURSE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31ECB-A2B7-46B9-BB14-CFC4EE5E28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7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TRAUMA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0C03-E00A-478A-999D-4470252977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1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87BD9-251D-49F4-BF8C-4D6C36EC936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0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15496-EAED-4FBF-971F-9AEFA90B03D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6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40327-9394-42D3-8D83-73891DBFE2E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54FF-33D5-4C8C-A448-4496C7DDCD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91C8A-F82D-4C06-86E7-5ACCD0C2338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53E63-094A-4095-AE7B-31F263CA01B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2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9E332B-EF7B-422E-9DB3-2C67535D08E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9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C6221-D57D-4740-B439-EAA32DA405D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AGA KHAN HOSPITAL NAIROBI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TRAUMA COURSE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3D14B5-9850-493F-A258-7AEA5509EBD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Abdominal Trauma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Ojuka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58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685800"/>
          </a:xfrm>
        </p:spPr>
        <p:txBody>
          <a:bodyPr/>
          <a:lstStyle/>
          <a:p>
            <a:pPr algn="l"/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35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3951288" y="804863"/>
          <a:ext cx="4430712" cy="543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725080" imgH="7021800" progId="Word.Document.8">
                  <p:embed/>
                </p:oleObj>
              </mc:Choice>
              <mc:Fallback>
                <p:oleObj name="Document" r:id="rId3" imgW="5725080" imgH="7021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804863"/>
                        <a:ext cx="4430712" cy="543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08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943852"/>
              </p:ext>
            </p:extLst>
          </p:nvPr>
        </p:nvGraphicFramePr>
        <p:xfrm>
          <a:off x="1991546" y="245327"/>
          <a:ext cx="7966494" cy="637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411520" imgH="8047800" progId="Word.Document.8">
                  <p:embed/>
                </p:oleObj>
              </mc:Choice>
              <mc:Fallback>
                <p:oleObj name="Document" r:id="rId3" imgW="5411520" imgH="8047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6" y="245327"/>
                        <a:ext cx="7966494" cy="6378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51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Endogenous Substances</a:t>
            </a:r>
          </a:p>
        </p:txBody>
      </p:sp>
      <p:graphicFrame>
        <p:nvGraphicFramePr>
          <p:cNvPr id="38954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80080838"/>
              </p:ext>
            </p:extLst>
          </p:nvPr>
        </p:nvGraphicFramePr>
        <p:xfrm>
          <a:off x="2279650" y="1844676"/>
          <a:ext cx="7772400" cy="4115753"/>
        </p:xfrm>
        <a:graphic>
          <a:graphicData uri="http://schemas.openxmlformats.org/drawingml/2006/table">
            <a:tbl>
              <a:tblPr/>
              <a:tblGrid>
                <a:gridCol w="2230438"/>
                <a:gridCol w="5541962"/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Glucagon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Catabolic role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Glycogenlysis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Lipolysis and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ketogenesis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 increase with in 24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Renin-Angiotensin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Promotes volume homeostasis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 vasoconstriction, inotropic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Effects glucose metabolism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TRH / TSH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thyroid hormone activities (euthyroid sick syndrome)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levels of T4 in severely injured are predictive of mortality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Endogenous Opioids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B-endorphins attenuate pain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&amp; GI modulators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2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Water </a:t>
            </a:r>
            <a:r>
              <a:rPr lang="en-US" altLang="en-US" u="sng" dirty="0">
                <a:solidFill>
                  <a:schemeClr val="tx1"/>
                </a:solidFill>
                <a:latin typeface="Arial" panose="020B0604020202020204" pitchFamily="34" charset="0"/>
              </a:rPr>
              <a:t>Balance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influence of ADH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WATER RETENTION.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Inappropriate ADH Secretion</a:t>
            </a:r>
          </a:p>
          <a:p>
            <a:pPr lvl="2">
              <a:buFontTx/>
              <a:buBlip>
                <a:blip r:embed="rId2"/>
              </a:buBlip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Plasma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Osmolarity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Blip>
                <a:blip r:embed="rId2"/>
              </a:buBlip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Urine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Osmolarity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7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u="sng" dirty="0">
                <a:solidFill>
                  <a:schemeClr val="tx1"/>
                </a:solidFill>
                <a:latin typeface="Arial" panose="020B0604020202020204" pitchFamily="34" charset="0"/>
              </a:rPr>
              <a:t>Sodium Balance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Retention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levels: normal/ raised</a:t>
            </a:r>
          </a:p>
        </p:txBody>
      </p:sp>
    </p:spTree>
    <p:extLst>
      <p:ext uri="{BB962C8B-B14F-4D97-AF65-F5344CB8AC3E}">
        <p14:creationId xmlns:p14="http://schemas.microsoft.com/office/powerpoint/2010/main" val="227618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544" y="839789"/>
            <a:ext cx="8596668" cy="1320800"/>
          </a:xfrm>
        </p:spPr>
        <p:txBody>
          <a:bodyPr/>
          <a:lstStyle/>
          <a:p>
            <a:pPr algn="l"/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Metabolic Response to Trauma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year Lecture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1423-1424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u="sng" dirty="0">
                <a:solidFill>
                  <a:schemeClr val="tx1"/>
                </a:solidFill>
                <a:latin typeface="Arial" panose="020B0604020202020204" pitchFamily="34" charset="0"/>
              </a:rPr>
              <a:t>Potassium Balance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Decrease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Intracellular 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released by injured tissue</a:t>
            </a:r>
          </a:p>
        </p:txBody>
      </p:sp>
      <p:graphicFrame>
        <p:nvGraphicFramePr>
          <p:cNvPr id="28815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21636"/>
              </p:ext>
            </p:extLst>
          </p:nvPr>
        </p:nvGraphicFramePr>
        <p:xfrm>
          <a:off x="1739589" y="3311912"/>
          <a:ext cx="7709211" cy="3038088"/>
        </p:xfrm>
        <a:graphic>
          <a:graphicData uri="http://schemas.openxmlformats.org/drawingml/2006/table">
            <a:tbl>
              <a:tblPr/>
              <a:tblGrid>
                <a:gridCol w="2176029"/>
                <a:gridCol w="3446815"/>
                <a:gridCol w="2086367"/>
              </a:tblGrid>
              <a:tr h="759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Loss, Duration/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Amount/day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59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Trauma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mmol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59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Gastrectomy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mmol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59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Trauma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70- 100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mmol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2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en-US" altLang="en-US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Protein </a:t>
            </a:r>
            <a:r>
              <a:rPr lang="en-US" altLang="en-US" u="sng" dirty="0">
                <a:solidFill>
                  <a:schemeClr val="tx1"/>
                </a:solidFill>
                <a:latin typeface="Arial" panose="020B0604020202020204" pitchFamily="34" charset="0"/>
              </a:rPr>
              <a:t>Balance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loss depends on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severity of the injury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body tissue affected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Gender, age and state of health of the patient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nutritional status of the patient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of Protein break-Down may be limited by glucose infusion.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2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 </a:t>
            </a:r>
            <a:r>
              <a:rPr lang="en-US" alt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8213" y="3141663"/>
          <a:ext cx="7770812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5411520" imgH="1274400" progId="Word.Document.8">
                  <p:embed/>
                </p:oleObj>
              </mc:Choice>
              <mc:Fallback>
                <p:oleObj name="Document" r:id="rId3" imgW="5411520" imgH="1274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141663"/>
                        <a:ext cx="7770812" cy="183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2279650" y="1844676"/>
            <a:ext cx="7543800" cy="1192213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 1g N2 = 6.25g Protein = 30g wet muscle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 Daily intake= 120g prot = 20g N2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 Daily Loss= 2-3 g N2</a:t>
            </a:r>
          </a:p>
        </p:txBody>
      </p:sp>
    </p:spTree>
    <p:extLst>
      <p:ext uri="{BB962C8B-B14F-4D97-AF65-F5344CB8AC3E}">
        <p14:creationId xmlns:p14="http://schemas.microsoft.com/office/powerpoint/2010/main" val="182615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ntitl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381000"/>
            <a:ext cx="45815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4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Diagram Showing Nitrogen and Sodium Balance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978026"/>
            <a:ext cx="7058025" cy="4117975"/>
          </a:xfrm>
          <a:gradFill rotWithShape="0">
            <a:gsLst>
              <a:gs pos="0">
                <a:srgbClr val="336600"/>
              </a:gs>
              <a:gs pos="100000">
                <a:srgbClr val="336600">
                  <a:gamma/>
                  <a:tint val="30196"/>
                  <a:invGamma/>
                </a:srgbClr>
              </a:gs>
            </a:gsLst>
            <a:lin ang="27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80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Mechanism of injury</a:t>
            </a:r>
          </a:p>
          <a:p>
            <a:r>
              <a:rPr lang="en-GB" dirty="0" smtClean="0"/>
              <a:t>Review of anatomy</a:t>
            </a:r>
          </a:p>
          <a:p>
            <a:r>
              <a:rPr lang="en-GB" dirty="0" smtClean="0"/>
              <a:t>Review of physiology </a:t>
            </a:r>
          </a:p>
          <a:p>
            <a:r>
              <a:rPr lang="en-GB" dirty="0" smtClean="0"/>
              <a:t>Evaluation </a:t>
            </a:r>
          </a:p>
          <a:p>
            <a:r>
              <a:rPr lang="en-GB" dirty="0" smtClean="0"/>
              <a:t>Management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76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87659"/>
            <a:ext cx="8596668" cy="1320800"/>
          </a:xfrm>
        </p:spPr>
        <p:txBody>
          <a:bodyPr/>
          <a:lstStyle/>
          <a:p>
            <a:pPr algn="l"/>
            <a:r>
              <a:rPr lang="en-US" altLang="en-US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Glucose </a:t>
            </a:r>
            <a:r>
              <a:rPr lang="en-US" altLang="en-US" u="sng" dirty="0">
                <a:solidFill>
                  <a:schemeClr val="tx1"/>
                </a:solidFill>
                <a:latin typeface="Arial" panose="020B0604020202020204" pitchFamily="34" charset="0"/>
              </a:rPr>
              <a:t>Balance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increase in glucose level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continues in to the early catabolic Phase</a:t>
            </a:r>
          </a:p>
        </p:txBody>
      </p:sp>
    </p:spTree>
    <p:extLst>
      <p:ext uri="{BB962C8B-B14F-4D97-AF65-F5344CB8AC3E}">
        <p14:creationId xmlns:p14="http://schemas.microsoft.com/office/powerpoint/2010/main" val="3965034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alt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Metabolic Rate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8213" y="2276475"/>
          <a:ext cx="7770812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5411520" imgH="1274400" progId="Word.Document.8">
                  <p:embed/>
                </p:oleObj>
              </mc:Choice>
              <mc:Fallback>
                <p:oleObj name="Document" r:id="rId3" imgW="5411520" imgH="1274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276475"/>
                        <a:ext cx="7770812" cy="183038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85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133600" y="990600"/>
          <a:ext cx="80010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5411520" imgH="2908800" progId="Word.Document.8">
                  <p:embed/>
                </p:oleObj>
              </mc:Choice>
              <mc:Fallback>
                <p:oleObj name="Document" r:id="rId3" imgW="5411520" imgH="2908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8001000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71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alt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Immune response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424113" y="1989138"/>
            <a:ext cx="77724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Cytokine mediated response: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to cell mediation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cell production, proliferation and survival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between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proinflammatory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antinflammatory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 to the site of the injury and promotes wound healing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Hemodynamic instability with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tackycardia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vasodialation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Septic shock)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 &amp; leukocytosis ( Systemic inflammatory response syndrome)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Cachexia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Indothelial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mediators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Intracellular mediators</a:t>
            </a:r>
          </a:p>
        </p:txBody>
      </p:sp>
    </p:spTree>
    <p:extLst>
      <p:ext uri="{BB962C8B-B14F-4D97-AF65-F5344CB8AC3E}">
        <p14:creationId xmlns:p14="http://schemas.microsoft.com/office/powerpoint/2010/main" val="3524158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Methods to Minimize the Metabolic Response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blood and fluid losses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Oxygenation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adequate nutrition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Analgesia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Hypothermia</a:t>
            </a:r>
          </a:p>
          <a:p>
            <a:pPr marL="609600" indent="-609600">
              <a:buNone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Abdominal Injury Patterns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676401"/>
            <a:ext cx="7467600" cy="37639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rgbClr val="FF1717"/>
                </a:solidFill>
                <a:latin typeface="Comic Sans MS" pitchFamily="66" charset="0"/>
              </a:rPr>
              <a:t>						</a:t>
            </a:r>
            <a:r>
              <a:rPr lang="en-US" sz="1600" b="1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latin typeface="Comic Sans MS" pitchFamily="66" charset="0"/>
              </a:rPr>
              <a:t>Blunt 						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latin typeface="Comic Sans MS" pitchFamily="66" charset="0"/>
              </a:rPr>
              <a:t>Penetrating</a:t>
            </a:r>
            <a:r>
              <a:rPr lang="en-US" sz="2800" b="1">
                <a:solidFill>
                  <a:srgbClr val="FFFF66"/>
                </a:solidFill>
                <a:latin typeface="Comic Sans MS" pitchFamily="66" charset="0"/>
              </a:rPr>
              <a:t> 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Unstable 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Stable</a:t>
            </a:r>
            <a:r>
              <a:rPr lang="en-US" sz="2800" b="1">
                <a:solidFill>
                  <a:srgbClr val="FFFF66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800" b="1">
              <a:solidFill>
                <a:srgbClr val="FFFF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>
                <a:latin typeface="Comic Sans MS" pitchFamily="66" charset="0"/>
              </a:rPr>
              <a:t>In Association CHEST/PELVIS</a:t>
            </a:r>
            <a:r>
              <a:rPr lang="en-US" sz="2800" b="1">
                <a:solidFill>
                  <a:srgbClr val="FFFF66"/>
                </a:solidFill>
                <a:latin typeface="Comic Sans MS" pitchFamily="66" charset="0"/>
              </a:rPr>
              <a:t>	</a:t>
            </a:r>
            <a:r>
              <a:rPr lang="en-US" sz="2000" b="1">
                <a:solidFill>
                  <a:srgbClr val="FFFF66"/>
                </a:solidFill>
                <a:latin typeface="Comic Sans MS" pitchFamily="66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>
              <a:solidFill>
                <a:srgbClr val="FFFF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Abdominal Trauma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Unrecognized injury: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latin typeface="Comic Sans MS" pitchFamily="66" charset="0"/>
              </a:rPr>
              <a:t>Cause of preventable death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Exam compromised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latin typeface="Comic Sans MS" pitchFamily="66" charset="0"/>
              </a:rPr>
              <a:t>Alcohol, illicit drugs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latin typeface="Comic Sans MS" pitchFamily="66" charset="0"/>
              </a:rPr>
              <a:t>Injury to brain, spinal cord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latin typeface="Comic Sans MS" pitchFamily="66" charset="0"/>
              </a:rPr>
              <a:t>Injury to ribs, spine, pelvis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2"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6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Evaluation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omic Sans MS" pitchFamily="66" charset="0"/>
              </a:rPr>
              <a:t>Variables Influencing Diagnostic Test Choice</a:t>
            </a:r>
            <a:r>
              <a:rPr lang="en-US" smtClean="0">
                <a:latin typeface="Comic Sans MS" pitchFamily="66" charset="0"/>
              </a:rPr>
              <a:t>: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mechanism of injury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hemodynamic stability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test safety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test cost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test availability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examiner experience</a:t>
            </a:r>
          </a:p>
          <a:p>
            <a:pPr lvl="1" eaLnBrk="1" hangingPunct="1">
              <a:buFontTx/>
              <a:buNone/>
            </a:pPr>
            <a:r>
              <a:rPr lang="en-US" smtClean="0"/>
              <a:t>							</a:t>
            </a:r>
            <a:r>
              <a:rPr lang="en-US" sz="2000"/>
              <a:t>-Elliot/Militello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934200" y="3124200"/>
          <a:ext cx="2667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3" imgW="1383840" imgH="852840" progId="MS_ClipArt_Gallery.2">
                  <p:embed/>
                </p:oleObj>
              </mc:Choice>
              <mc:Fallback>
                <p:oleObj name="Clip" r:id="rId3" imgW="1383840" imgH="852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124200"/>
                        <a:ext cx="26670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02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Physical Exam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Diagnostic Peritoneal Lavage (DPL)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Computed Tomography (CT)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Ultra-sonography (US)</a:t>
            </a:r>
          </a:p>
        </p:txBody>
      </p:sp>
    </p:spTree>
    <p:extLst>
      <p:ext uri="{BB962C8B-B14F-4D97-AF65-F5344CB8AC3E}">
        <p14:creationId xmlns:p14="http://schemas.microsoft.com/office/powerpoint/2010/main" val="155049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Assessment:  Physical Exam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103439"/>
            <a:ext cx="4032250" cy="4022725"/>
          </a:xfrm>
        </p:spPr>
        <p:txBody>
          <a:bodyPr/>
          <a:lstStyle/>
          <a:p>
            <a:pPr eaLnBrk="1" hangingPunct="1"/>
            <a:r>
              <a:rPr lang="en-US" sz="2800"/>
              <a:t>Inspection</a:t>
            </a:r>
          </a:p>
          <a:p>
            <a:pPr eaLnBrk="1" hangingPunct="1"/>
            <a:r>
              <a:rPr lang="en-US" sz="2800"/>
              <a:t>Percussion</a:t>
            </a:r>
          </a:p>
          <a:p>
            <a:pPr eaLnBrk="1" hangingPunct="1"/>
            <a:r>
              <a:rPr lang="en-US" sz="2800"/>
              <a:t>Palpation</a:t>
            </a:r>
          </a:p>
          <a:p>
            <a:pPr eaLnBrk="1" hangingPunct="1"/>
            <a:r>
              <a:rPr lang="en-US" sz="2800"/>
              <a:t>Auscultation</a:t>
            </a:r>
          </a:p>
        </p:txBody>
      </p:sp>
      <p:pic>
        <p:nvPicPr>
          <p:cNvPr id="15364" name="Picture 4" descr="xray stab R ch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1219200"/>
            <a:ext cx="2859088" cy="3810000"/>
          </a:xfr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934200" y="51054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Young male with stab wound in the LUQ abdomen.</a:t>
            </a:r>
          </a:p>
        </p:txBody>
      </p:sp>
    </p:spTree>
    <p:extLst>
      <p:ext uri="{BB962C8B-B14F-4D97-AF65-F5344CB8AC3E}">
        <p14:creationId xmlns:p14="http://schemas.microsoft.com/office/powerpoint/2010/main" val="204746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Introduction 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omic Sans MS" pitchFamily="66" charset="0"/>
              </a:rPr>
              <a:t>Common  cause of death if unrecognized :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Cause of preventable death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Exam </a:t>
            </a:r>
            <a:r>
              <a:rPr lang="en-US" dirty="0" smtClean="0">
                <a:latin typeface="Comic Sans MS" pitchFamily="66" charset="0"/>
              </a:rPr>
              <a:t> can be compromised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Alcohol, illicit drugs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Injury to brain, spinal cord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Injury to ribs, spine, pelvis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1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mic Sans MS" pitchFamily="66" charset="0"/>
              </a:rPr>
              <a:t>Physical Examination</a:t>
            </a:r>
            <a:r>
              <a:rPr lang="en-US" sz="3600" b="1">
                <a:solidFill>
                  <a:srgbClr val="FF1717"/>
                </a:solidFill>
                <a:latin typeface="Comic Sans MS" pitchFamily="66" charset="0"/>
              </a:rPr>
              <a:t> 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400" b="1">
                <a:latin typeface="Comic Sans MS" pitchFamily="66" charset="0"/>
              </a:rPr>
              <a:t>More reliable in penetrating than blunt trauma</a:t>
            </a:r>
          </a:p>
          <a:p>
            <a:pPr eaLnBrk="1" hangingPunct="1"/>
            <a:r>
              <a:rPr lang="en-US" sz="2400" b="1">
                <a:latin typeface="Comic Sans MS" pitchFamily="66" charset="0"/>
              </a:rPr>
              <a:t>Abdominal tenderness usually a reliable sign.</a:t>
            </a:r>
            <a:endParaRPr lang="en-US" sz="2400">
              <a:latin typeface="Comic Sans MS" pitchFamily="66" charset="0"/>
            </a:endParaRPr>
          </a:p>
          <a:p>
            <a:pPr lvl="1" eaLnBrk="1" hangingPunct="1"/>
            <a:r>
              <a:rPr lang="en-US" sz="2000">
                <a:latin typeface="Comic Sans MS" pitchFamily="66" charset="0"/>
              </a:rPr>
              <a:t>false positive 18% </a:t>
            </a:r>
          </a:p>
          <a:p>
            <a:pPr lvl="1" eaLnBrk="1" hangingPunct="1"/>
            <a:r>
              <a:rPr lang="en-US" sz="2000">
                <a:latin typeface="Comic Sans MS" pitchFamily="66" charset="0"/>
              </a:rPr>
              <a:t>false negative 23%</a:t>
            </a:r>
          </a:p>
          <a:p>
            <a:pPr eaLnBrk="1" hangingPunct="1"/>
            <a:r>
              <a:rPr lang="en-US" sz="2400">
                <a:latin typeface="Comic Sans MS" pitchFamily="66" charset="0"/>
              </a:rPr>
              <a:t>Entry and exit wound must be determined</a:t>
            </a:r>
          </a:p>
          <a:p>
            <a:pPr eaLnBrk="1" hangingPunct="1"/>
            <a:r>
              <a:rPr lang="en-US" sz="2400">
                <a:latin typeface="Comic Sans MS" pitchFamily="66" charset="0"/>
              </a:rPr>
              <a:t>Detailed secondary survey </a:t>
            </a:r>
          </a:p>
          <a:p>
            <a:pPr eaLnBrk="1" hangingPunct="1"/>
            <a:r>
              <a:rPr lang="en-US" sz="2400">
                <a:latin typeface="Comic Sans MS" pitchFamily="66" charset="0"/>
              </a:rPr>
              <a:t>Always think of trajectory</a:t>
            </a:r>
          </a:p>
        </p:txBody>
      </p:sp>
      <p:pic>
        <p:nvPicPr>
          <p:cNvPr id="16388" name="Picture 4" descr="DSCN3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52900" y="4080568"/>
            <a:ext cx="3886200" cy="1903615"/>
          </a:xfrm>
        </p:spPr>
      </p:pic>
    </p:spTree>
    <p:extLst>
      <p:ext uri="{BB962C8B-B14F-4D97-AF65-F5344CB8AC3E}">
        <p14:creationId xmlns:p14="http://schemas.microsoft.com/office/powerpoint/2010/main" val="30619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Clinical Examination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solidFill>
                  <a:srgbClr val="FFFF66"/>
                </a:solidFill>
                <a:latin typeface="Comic Sans MS" pitchFamily="66" charset="0"/>
              </a:rPr>
              <a:t>Limitations: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Unconscious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Intoxicated / drugged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Uncooperative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Pregnant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Spinal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Friction abrasion injury/injury to abdominal wall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mic Sans MS" pitchFamily="66" charset="0"/>
              </a:rPr>
              <a:t/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6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Adjuncts:  Intubation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22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  </a:t>
            </a:r>
            <a:r>
              <a:rPr lang="en-US" smtClean="0"/>
              <a:t>Gastric Tube</a:t>
            </a:r>
          </a:p>
          <a:p>
            <a:pPr eaLnBrk="1" hangingPunct="1"/>
            <a:r>
              <a:rPr lang="en-US" sz="2800"/>
              <a:t>Relieves dilatation</a:t>
            </a:r>
          </a:p>
          <a:p>
            <a:pPr eaLnBrk="1" hangingPunct="1"/>
            <a:r>
              <a:rPr lang="en-US" sz="2800"/>
              <a:t>Decompresses stomach before DPL</a:t>
            </a:r>
          </a:p>
          <a:p>
            <a:pPr eaLnBrk="1" hangingPunct="1"/>
            <a:r>
              <a:rPr lang="en-US" sz="2800"/>
              <a:t>Aids GI contrast administration if CT to be done</a:t>
            </a:r>
          </a:p>
          <a:p>
            <a:pPr eaLnBrk="1" hangingPunct="1"/>
            <a:endParaRPr lang="en-US" sz="2800"/>
          </a:p>
        </p:txBody>
      </p:sp>
      <p:pic>
        <p:nvPicPr>
          <p:cNvPr id="292868" name="Picture 4" descr="j03429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3611563"/>
            <a:ext cx="1252538" cy="1295400"/>
          </a:xfrm>
          <a:noFill/>
        </p:spPr>
      </p:pic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5867400" y="5029201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May induce vomiting/aspiration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Basilar skull fractures</a:t>
            </a:r>
          </a:p>
        </p:txBody>
      </p:sp>
    </p:spTree>
    <p:extLst>
      <p:ext uri="{BB962C8B-B14F-4D97-AF65-F5344CB8AC3E}">
        <p14:creationId xmlns:p14="http://schemas.microsoft.com/office/powerpoint/2010/main" val="12818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2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Adjuncts:  Intubation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22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mtClean="0"/>
              <a:t>Urinary Catheter</a:t>
            </a:r>
          </a:p>
          <a:p>
            <a:pPr eaLnBrk="1" hangingPunct="1"/>
            <a:r>
              <a:rPr lang="en-US" sz="2800"/>
              <a:t>Monitors urinary output</a:t>
            </a:r>
          </a:p>
          <a:p>
            <a:pPr eaLnBrk="1" hangingPunct="1"/>
            <a:r>
              <a:rPr lang="en-US" sz="2800"/>
              <a:t>Decompresses bladder before DPL</a:t>
            </a:r>
          </a:p>
          <a:p>
            <a:pPr eaLnBrk="1" hangingPunct="1"/>
            <a:r>
              <a:rPr lang="en-US" sz="2800"/>
              <a:t>Diagnostic</a:t>
            </a:r>
          </a:p>
        </p:txBody>
      </p:sp>
      <p:pic>
        <p:nvPicPr>
          <p:cNvPr id="293893" name="Picture 5" descr="j02324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51675" y="2857501"/>
            <a:ext cx="2020888" cy="2157413"/>
          </a:xfrm>
          <a:noFill/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7010400" y="5105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Urethral injury</a:t>
            </a:r>
          </a:p>
        </p:txBody>
      </p:sp>
    </p:spTree>
    <p:extLst>
      <p:ext uri="{BB962C8B-B14F-4D97-AF65-F5344CB8AC3E}">
        <p14:creationId xmlns:p14="http://schemas.microsoft.com/office/powerpoint/2010/main" val="1081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38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1717"/>
                </a:solidFill>
                <a:latin typeface="Comic Sans MS" pitchFamily="66" charset="0"/>
              </a:rPr>
              <a:t>Choice of Investigation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667000"/>
            <a:ext cx="8229600" cy="2819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Patient’s stability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Availability of investigation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Ability to Predict underlying organ injury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1717"/>
                </a:solidFill>
                <a:latin typeface="Comic Sans MS" pitchFamily="66" charset="0"/>
              </a:rPr>
              <a:t>A. Diagnostic Peritoneal Lavage </a:t>
            </a:r>
            <a:r>
              <a:rPr lang="en-US" sz="4000">
                <a:latin typeface="Comic Sans MS" pitchFamily="66" charset="0"/>
              </a:rPr>
              <a:t>(DPL)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>
                <a:latin typeface="Comic Sans MS" pitchFamily="66" charset="0"/>
              </a:rPr>
              <a:t>Advantages: ideal for suspected hemoperitoneum, small bowel injury.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Disadvantages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Oversensitive 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Non-specific 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Invasive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Doesn’t evaluate the retroperitoneum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Relative contraindications: pregnancy, children, pelvic frxs, previous abd. surgery</a:t>
            </a:r>
          </a:p>
        </p:txBody>
      </p:sp>
    </p:spTree>
    <p:extLst>
      <p:ext uri="{BB962C8B-B14F-4D97-AF65-F5344CB8AC3E}">
        <p14:creationId xmlns:p14="http://schemas.microsoft.com/office/powerpoint/2010/main" val="4230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omic Sans MS" pitchFamily="66" charset="0"/>
              </a:rPr>
              <a:t>Diagnostic Peritoneal Lavage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1219200"/>
            <a:ext cx="38100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smtClean="0">
                <a:latin typeface="Comic Sans MS" pitchFamily="66" charset="0"/>
              </a:rPr>
              <a:t>Positive Criteria</a:t>
            </a:r>
          </a:p>
          <a:p>
            <a:pPr lvl="1" eaLnBrk="1" hangingPunct="1"/>
            <a:r>
              <a:rPr lang="en-US" sz="2400">
                <a:latin typeface="Comic Sans MS" pitchFamily="66" charset="0"/>
              </a:rPr>
              <a:t>&gt;10 cc blood initially</a:t>
            </a:r>
          </a:p>
          <a:p>
            <a:pPr lvl="1" eaLnBrk="1" hangingPunct="1"/>
            <a:r>
              <a:rPr lang="en-US" sz="2400">
                <a:latin typeface="Comic Sans MS" pitchFamily="66" charset="0"/>
              </a:rPr>
              <a:t>RBC 100,000/mm</a:t>
            </a:r>
            <a:r>
              <a:rPr lang="en-US" sz="2400" baseline="30000">
                <a:latin typeface="Comic Sans MS" pitchFamily="66" charset="0"/>
              </a:rPr>
              <a:t>3 </a:t>
            </a:r>
          </a:p>
          <a:p>
            <a:pPr lvl="1" eaLnBrk="1" hangingPunct="1"/>
            <a:r>
              <a:rPr lang="en-US" sz="2400">
                <a:latin typeface="Comic Sans MS" pitchFamily="66" charset="0"/>
              </a:rPr>
              <a:t>WBC 500/mm</a:t>
            </a:r>
            <a:r>
              <a:rPr lang="en-US" sz="2400" baseline="30000">
                <a:latin typeface="Comic Sans MS" pitchFamily="66" charset="0"/>
              </a:rPr>
              <a:t>3</a:t>
            </a:r>
            <a:endParaRPr lang="en-US" sz="2400">
              <a:latin typeface="Comic Sans MS" pitchFamily="66" charset="0"/>
            </a:endParaRPr>
          </a:p>
          <a:p>
            <a:pPr lvl="1" eaLnBrk="1" hangingPunct="1"/>
            <a:r>
              <a:rPr lang="en-US" sz="2400">
                <a:latin typeface="Comic Sans MS" pitchFamily="66" charset="0"/>
              </a:rPr>
              <a:t>presence of:</a:t>
            </a:r>
          </a:p>
          <a:p>
            <a:pPr lvl="2" eaLnBrk="1" hangingPunct="1"/>
            <a:r>
              <a:rPr lang="en-US" sz="3200" baseline="30000">
                <a:latin typeface="Comic Sans MS" pitchFamily="66" charset="0"/>
              </a:rPr>
              <a:t>bile</a:t>
            </a:r>
          </a:p>
          <a:p>
            <a:pPr lvl="2" eaLnBrk="1" hangingPunct="1"/>
            <a:r>
              <a:rPr lang="en-US" sz="3200" baseline="30000">
                <a:latin typeface="Comic Sans MS" pitchFamily="66" charset="0"/>
              </a:rPr>
              <a:t>bacteria</a:t>
            </a:r>
          </a:p>
          <a:p>
            <a:pPr lvl="2" eaLnBrk="1" hangingPunct="1"/>
            <a:r>
              <a:rPr lang="en-US" sz="3200" baseline="30000">
                <a:latin typeface="Comic Sans MS" pitchFamily="66" charset="0"/>
              </a:rPr>
              <a:t>food fibers</a:t>
            </a:r>
          </a:p>
          <a:p>
            <a:pPr lvl="1" eaLnBrk="1" hangingPunct="1"/>
            <a:r>
              <a:rPr lang="en-US" sz="2400">
                <a:latin typeface="Comic Sans MS" pitchFamily="66" charset="0"/>
              </a:rPr>
              <a:t>inability to read newsprint through tubing </a:t>
            </a:r>
          </a:p>
          <a:p>
            <a:pPr lvl="1" eaLnBrk="1" hangingPunct="1"/>
            <a:r>
              <a:rPr lang="en-US" sz="2400">
                <a:latin typeface="Comic Sans MS" pitchFamily="66" charset="0"/>
              </a:rPr>
              <a:t>fluid from CT or Foley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24201"/>
            <a:ext cx="3810000" cy="2505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3068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solidFill>
                  <a:srgbClr val="FF1717"/>
                </a:solidFill>
                <a:latin typeface="Comic Sans MS" pitchFamily="66" charset="0"/>
              </a:rPr>
              <a:t>B. CT Scanning:</a:t>
            </a:r>
            <a:r>
              <a:rPr lang="en-US" sz="4000" b="1">
                <a:solidFill>
                  <a:srgbClr val="FF1717"/>
                </a:solidFill>
                <a:latin typeface="Comic Sans MS" pitchFamily="66" charset="0"/>
              </a:rPr>
              <a:t/>
            </a:r>
            <a:br>
              <a:rPr lang="en-US" sz="4000" b="1">
                <a:solidFill>
                  <a:srgbClr val="FF1717"/>
                </a:solidFill>
                <a:latin typeface="Comic Sans MS" pitchFamily="66" charset="0"/>
              </a:rPr>
            </a:br>
            <a:endParaRPr lang="en-US" sz="4000" b="1">
              <a:solidFill>
                <a:srgbClr val="FF1717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40386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FFFF66"/>
                </a:solidFill>
                <a:latin typeface="Comic Sans MS" pitchFamily="66" charset="0"/>
              </a:rPr>
              <a:t>Advantages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Comic Sans MS" pitchFamily="66" charset="0"/>
              </a:rPr>
              <a:t>Provides organ specific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Comic Sans MS" pitchFamily="66" charset="0"/>
              </a:rPr>
              <a:t>Can evaluate the retroperitoneum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Comic Sans MS" pitchFamily="66" charset="0"/>
              </a:rPr>
              <a:t>Useful for severity grading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Disadvantages: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Time consuming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Costly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NOT for unstable patients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Requires accurate interpretation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  <a:latin typeface="Comic Sans MS" pitchFamily="66" charset="0"/>
              </a:rPr>
              <a:t>Ct scan or TUNNEL OF DEATH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3556" name="Picture 4" descr="DSCN20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828800"/>
            <a:ext cx="43434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4291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solidFill>
                  <a:srgbClr val="FF1717"/>
                </a:solidFill>
                <a:latin typeface="Comic Sans MS" pitchFamily="66" charset="0"/>
              </a:rPr>
              <a:t>C. Focused Abdominal Sonography for Trauma </a:t>
            </a:r>
            <a:r>
              <a:rPr lang="en-US" sz="4000">
                <a:latin typeface="Comic Sans MS" pitchFamily="66" charset="0"/>
              </a:rPr>
              <a:t>(FAST):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b="1">
              <a:solidFill>
                <a:srgbClr val="FF1717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400">
                <a:solidFill>
                  <a:schemeClr val="folHlink"/>
                </a:solidFill>
                <a:latin typeface="Comic Sans MS" pitchFamily="66" charset="0"/>
              </a:rPr>
              <a:t>Advantages : </a:t>
            </a:r>
            <a:endParaRPr lang="en-US" sz="2400" b="1">
              <a:solidFill>
                <a:schemeClr val="folHlink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sz="2000">
                <a:latin typeface="Comic Sans MS" pitchFamily="66" charset="0"/>
              </a:rPr>
              <a:t>Simple </a:t>
            </a:r>
          </a:p>
          <a:p>
            <a:pPr lvl="1" eaLnBrk="1" hangingPunct="1"/>
            <a:r>
              <a:rPr lang="en-US" sz="2000">
                <a:latin typeface="Comic Sans MS" pitchFamily="66" charset="0"/>
              </a:rPr>
              <a:t>Rapid average 2–4 min</a:t>
            </a:r>
          </a:p>
          <a:p>
            <a:pPr lvl="1" eaLnBrk="1" hangingPunct="1"/>
            <a:r>
              <a:rPr lang="en-US" sz="2000">
                <a:latin typeface="Comic Sans MS" pitchFamily="66" charset="0"/>
              </a:rPr>
              <a:t>Non invasive</a:t>
            </a:r>
          </a:p>
          <a:p>
            <a:pPr lvl="1" eaLnBrk="1" hangingPunct="1"/>
            <a:r>
              <a:rPr lang="en-US" sz="2000">
                <a:latin typeface="Comic Sans MS" pitchFamily="66" charset="0"/>
              </a:rPr>
              <a:t>Can be performed at the end of the primary survey (IN CASUALTY)</a:t>
            </a:r>
          </a:p>
          <a:p>
            <a:pPr lvl="1" eaLnBrk="1" hangingPunct="1"/>
            <a:r>
              <a:rPr lang="en-US" sz="2000">
                <a:latin typeface="Comic Sans MS" pitchFamily="66" charset="0"/>
              </a:rPr>
              <a:t>Detects fluid in pericardial sac, right or left upper quadrant and pelvis	 </a:t>
            </a:r>
          </a:p>
        </p:txBody>
      </p:sp>
      <p:pic>
        <p:nvPicPr>
          <p:cNvPr id="24580" name="Picture 4" descr="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75426" y="1828800"/>
            <a:ext cx="3406775" cy="4191000"/>
          </a:xfrm>
          <a:noFill/>
          <a:ln>
            <a:solidFill>
              <a:srgbClr val="993366"/>
            </a:solidFill>
          </a:ln>
        </p:spPr>
      </p:pic>
    </p:spTree>
    <p:extLst>
      <p:ext uri="{BB962C8B-B14F-4D97-AF65-F5344CB8AC3E}">
        <p14:creationId xmlns:p14="http://schemas.microsoft.com/office/powerpoint/2010/main" val="34470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6934200" cy="424338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812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>
                <a:solidFill>
                  <a:srgbClr val="FFFF00"/>
                </a:solidFill>
                <a:latin typeface="Tahoma" pitchFamily="34" charset="0"/>
              </a:rPr>
              <a:t>Objective of FAST is to Find Free Fluid in Peritoneal Cavity</a:t>
            </a:r>
            <a:endParaRPr lang="en-GB" sz="440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5604" name="Picture 4" descr="aku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6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 of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blunt or penetrating</a:t>
            </a:r>
          </a:p>
          <a:p>
            <a:pPr lvl="2"/>
            <a:r>
              <a:rPr lang="en-GB" dirty="0" smtClean="0"/>
              <a:t>Assault , Fall, Road accident</a:t>
            </a:r>
          </a:p>
          <a:p>
            <a:r>
              <a:rPr lang="en-GB" dirty="0" smtClean="0"/>
              <a:t>Blunt</a:t>
            </a:r>
          </a:p>
          <a:p>
            <a:pPr lvl="2"/>
            <a:r>
              <a:rPr lang="en-GB" dirty="0" smtClean="0"/>
              <a:t>Compression</a:t>
            </a:r>
          </a:p>
          <a:p>
            <a:pPr lvl="2"/>
            <a:r>
              <a:rPr lang="en-GB" dirty="0" smtClean="0"/>
              <a:t>Shearing in  acceleration –deceleration</a:t>
            </a:r>
          </a:p>
          <a:p>
            <a:pPr lvl="2"/>
            <a:r>
              <a:rPr lang="en-GB" dirty="0" smtClean="0"/>
              <a:t>Crushing  </a:t>
            </a:r>
            <a:endParaRPr lang="en-GB" dirty="0"/>
          </a:p>
          <a:p>
            <a:r>
              <a:rPr lang="en-GB" dirty="0" smtClean="0"/>
              <a:t>Penetrating</a:t>
            </a:r>
          </a:p>
          <a:p>
            <a:pPr lvl="2"/>
            <a:r>
              <a:rPr lang="en-GB" dirty="0" smtClean="0"/>
              <a:t>Laceration </a:t>
            </a:r>
          </a:p>
        </p:txBody>
      </p:sp>
    </p:spTree>
    <p:extLst>
      <p:ext uri="{BB962C8B-B14F-4D97-AF65-F5344CB8AC3E}">
        <p14:creationId xmlns:p14="http://schemas.microsoft.com/office/powerpoint/2010/main" val="1137517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Studies in Blunt Trauma</a:t>
            </a:r>
          </a:p>
        </p:txBody>
      </p:sp>
      <p:pic>
        <p:nvPicPr>
          <p:cNvPr id="26627" name="Picture 3" descr="Table 1 ATLS manual diagnostic work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5213" y="2303142"/>
            <a:ext cx="5961900" cy="3108966"/>
          </a:xfrm>
          <a:noFill/>
        </p:spPr>
      </p:pic>
    </p:spTree>
    <p:extLst>
      <p:ext uri="{BB962C8B-B14F-4D97-AF65-F5344CB8AC3E}">
        <p14:creationId xmlns:p14="http://schemas.microsoft.com/office/powerpoint/2010/main" val="18112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1717"/>
                </a:solidFill>
                <a:latin typeface="Comic Sans MS" pitchFamily="66" charset="0"/>
              </a:rPr>
              <a:t>Timing of Investigations:</a:t>
            </a:r>
            <a:br>
              <a:rPr lang="en-US" sz="4000">
                <a:solidFill>
                  <a:srgbClr val="FF1717"/>
                </a:solidFill>
                <a:latin typeface="Comic Sans MS" pitchFamily="66" charset="0"/>
              </a:rPr>
            </a:br>
            <a:endParaRPr lang="en-US" sz="4000">
              <a:solidFill>
                <a:srgbClr val="FF1717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                        </a:t>
            </a:r>
            <a:r>
              <a:rPr lang="en-US" sz="4400">
                <a:solidFill>
                  <a:srgbClr val="FFFF66"/>
                </a:solidFill>
                <a:latin typeface="Comic Sans MS" pitchFamily="66" charset="0"/>
              </a:rPr>
              <a:t>FAST	</a:t>
            </a:r>
          </a:p>
          <a:p>
            <a:pPr eaLnBrk="1" hangingPunct="1">
              <a:buFontTx/>
              <a:buNone/>
            </a:pPr>
            <a:endParaRPr lang="en-US" sz="4400">
              <a:solidFill>
                <a:srgbClr val="FFFF66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3600">
                <a:latin typeface="Comic Sans MS" pitchFamily="66" charset="0"/>
              </a:rPr>
              <a:t>    should be undertaken as part of the end of the primary survey IN CASUALTY, usually 5-10 minutes post arrival of patient</a:t>
            </a:r>
          </a:p>
        </p:txBody>
      </p:sp>
    </p:spTree>
    <p:extLst>
      <p:ext uri="{BB962C8B-B14F-4D97-AF65-F5344CB8AC3E}">
        <p14:creationId xmlns:p14="http://schemas.microsoft.com/office/powerpoint/2010/main" val="28978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1717"/>
                </a:solidFill>
                <a:latin typeface="Comic Sans MS" pitchFamily="66" charset="0"/>
              </a:rPr>
              <a:t>Timing of Investigations:</a:t>
            </a:r>
            <a:br>
              <a:rPr lang="en-US" sz="4000">
                <a:solidFill>
                  <a:srgbClr val="FF1717"/>
                </a:solidFill>
                <a:latin typeface="Comic Sans MS" pitchFamily="66" charset="0"/>
              </a:rPr>
            </a:br>
            <a:endParaRPr lang="en-US" sz="4000">
              <a:solidFill>
                <a:srgbClr val="FF1717"/>
              </a:solidFill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66"/>
                </a:solidFill>
                <a:latin typeface="Comic Sans MS" pitchFamily="66" charset="0"/>
              </a:rPr>
              <a:t>DPL</a:t>
            </a:r>
            <a:r>
              <a:rPr lang="en-US" smtClean="0">
                <a:latin typeface="Comic Sans MS" pitchFamily="66" charset="0"/>
              </a:rPr>
              <a:t> 		early (</a:t>
            </a:r>
            <a:r>
              <a:rPr lang="fr-FR" smtClean="0">
                <a:latin typeface="Comic Sans MS" pitchFamily="66" charset="0"/>
              </a:rPr>
              <a:t>&lt; 30 minutes post arrival)</a:t>
            </a:r>
            <a:r>
              <a:rPr lang="en-US" smtClean="0">
                <a:latin typeface="Comic Sans MS" pitchFamily="66" charset="0"/>
              </a:rPr>
              <a:t> 		BP 80-90mmHg, not responding 		to fluid challenge of 2L      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66"/>
                </a:solidFill>
                <a:latin typeface="Comic Sans MS" pitchFamily="66" charset="0"/>
              </a:rPr>
              <a:t>CT scanning </a:t>
            </a:r>
            <a:r>
              <a:rPr lang="en-US" smtClean="0">
                <a:latin typeface="Comic Sans MS" pitchFamily="66" charset="0"/>
              </a:rPr>
              <a:t>NO role in the unstable                	        	patient</a:t>
            </a:r>
          </a:p>
          <a:p>
            <a:pPr eaLnBrk="1" hangingPunct="1">
              <a:buFontTx/>
              <a:buNone/>
            </a:pPr>
            <a:endParaRPr lang="en-US" b="1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Comic Sans MS" pitchFamily="66" charset="0"/>
              </a:rPr>
              <a:t>Diagnostic Laparotomy may be life saving if/when resources are limited</a:t>
            </a:r>
            <a:r>
              <a:rPr lang="en-US" smtClean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58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chemeClr val="accent2"/>
                </a:solidFill>
                <a:latin typeface="Britannic Bold" panose="020B0903060703020204" pitchFamily="34" charset="0"/>
              </a:rPr>
              <a:t>BLUNT TRAUMA: Principals of Management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folHlink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STABLE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</a:rPr>
              <a:t>FAST/CT scan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</a:rPr>
              <a:t>Observe </a:t>
            </a:r>
          </a:p>
          <a:p>
            <a:pPr lvl="1" eaLnBrk="1" hangingPunct="1"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UNSTABLE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800" dirty="0">
                <a:latin typeface="Comic Sans MS" pitchFamily="66" charset="0"/>
              </a:rPr>
              <a:t>Check airway, breathing, circulation</a:t>
            </a:r>
          </a:p>
          <a:p>
            <a:pPr eaLnBrk="1" hangingPunct="1"/>
            <a:r>
              <a:rPr lang="en-US" sz="2800" dirty="0">
                <a:latin typeface="Comic Sans MS" pitchFamily="66" charset="0"/>
              </a:rPr>
              <a:t>Determine – Is there intra-peritoneal blood? 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</a:rPr>
              <a:t>DPL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</a:rPr>
              <a:t>FAST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</a:rPr>
              <a:t>Exploratory Laparotomy</a:t>
            </a:r>
          </a:p>
          <a:p>
            <a:pPr eaLnBrk="1" hangingPunct="1">
              <a:buFontTx/>
              <a:buNone/>
            </a:pPr>
            <a:endParaRPr lang="en-US" sz="2800" dirty="0">
              <a:latin typeface="Comic Sans MS" pitchFamily="66" charset="0"/>
            </a:endParaRPr>
          </a:p>
          <a:p>
            <a:pPr lvl="1" eaLnBrk="1" hangingPunct="1"/>
            <a:endParaRPr lang="en-US" sz="2400" dirty="0"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omic Sans MS" pitchFamily="66" charset="0"/>
              </a:rPr>
              <a:t>Penetrating Trauma:</a:t>
            </a:r>
            <a:br>
              <a:rPr lang="en-US" sz="4000">
                <a:latin typeface="Comic Sans MS" pitchFamily="66" charset="0"/>
              </a:rPr>
            </a:br>
            <a:r>
              <a:rPr lang="en-US" sz="4000">
                <a:latin typeface="Comic Sans MS" pitchFamily="66" charset="0"/>
              </a:rPr>
              <a:t>Principals of Management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Unstable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Urgent surgery</a:t>
            </a:r>
            <a:r>
              <a:rPr lang="en-US" sz="2400" i="1">
                <a:latin typeface="Comic Sans MS" pitchFamily="66" charset="0"/>
              </a:rPr>
              <a:t> (</a:t>
            </a:r>
            <a:r>
              <a:rPr lang="en-US" sz="2400">
                <a:latin typeface="Comic Sans MS" pitchFamily="66" charset="0"/>
              </a:rPr>
              <a:t>within 10 minutes of arrival)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Stable</a:t>
            </a:r>
            <a:r>
              <a:rPr lang="en-US" sz="2800" b="1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40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Determine peritoneal penetration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25% not associated with peritoneal penetration.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Ways to determine peritoneal penetration.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omic Sans MS" pitchFamily="66" charset="0"/>
              </a:rPr>
              <a:t>Local wound exploration (not really applicable to gunshot wounds)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omic Sans MS" pitchFamily="66" charset="0"/>
              </a:rPr>
              <a:t>Laparoscopy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omic Sans MS" pitchFamily="66" charset="0"/>
              </a:rPr>
              <a:t>Laparotomy </a:t>
            </a:r>
          </a:p>
        </p:txBody>
      </p:sp>
    </p:spTree>
    <p:extLst>
      <p:ext uri="{BB962C8B-B14F-4D97-AF65-F5344CB8AC3E}">
        <p14:creationId xmlns:p14="http://schemas.microsoft.com/office/powerpoint/2010/main" val="17368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Exploratory Laparotomy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“Gold Standard?” - </a:t>
            </a:r>
            <a:r>
              <a:rPr lang="en-US" sz="2800">
                <a:latin typeface="Comic Sans MS" pitchFamily="66" charset="0"/>
              </a:rPr>
              <a:t>missed injuries do occur</a:t>
            </a:r>
            <a:endParaRPr lang="en-US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Negative laparotomy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Complications = 25.6% per Lowe, </a:t>
            </a:r>
            <a:r>
              <a:rPr lang="en-US" i="1" smtClean="0">
                <a:latin typeface="Comic Sans MS" pitchFamily="66" charset="0"/>
              </a:rPr>
              <a:t>et al</a:t>
            </a:r>
            <a:endParaRPr lang="en-US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Mortality = 1.6%</a:t>
            </a:r>
          </a:p>
          <a:p>
            <a:pPr algn="r"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989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Indications for Celiotomy: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225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Blunt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+DPL or ultrasound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Hypotension, suspected visceral injury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Peritonitis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Penetrating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+DPL or ultrasound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Peritoneal/retroperitoneal injury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Peritonitis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Hypotension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/>
              <a:t>Evisceration</a:t>
            </a:r>
          </a:p>
        </p:txBody>
      </p:sp>
      <p:pic>
        <p:nvPicPr>
          <p:cNvPr id="32772" name="Picture 4" descr="Intraop arrows in abdo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2133600"/>
            <a:ext cx="4419600" cy="3316288"/>
          </a:xfrm>
          <a:noFill/>
        </p:spPr>
      </p:pic>
    </p:spTree>
    <p:extLst>
      <p:ext uri="{BB962C8B-B14F-4D97-AF65-F5344CB8AC3E}">
        <p14:creationId xmlns:p14="http://schemas.microsoft.com/office/powerpoint/2010/main" val="1538764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Indications for Celiotomy</a:t>
            </a:r>
            <a:br>
              <a:rPr lang="en-US" smtClean="0"/>
            </a:br>
            <a:r>
              <a:rPr lang="en-US" sz="3600"/>
              <a:t>Plain X-ray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225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z="2800"/>
              <a:t>Free Air</a:t>
            </a:r>
          </a:p>
          <a:p>
            <a:pPr eaLnBrk="1" hangingPunct="1"/>
            <a:r>
              <a:rPr lang="en-US" sz="2800"/>
              <a:t>Retroperitoneal air</a:t>
            </a:r>
          </a:p>
          <a:p>
            <a:pPr eaLnBrk="1" hangingPunct="1"/>
            <a:r>
              <a:rPr lang="en-US" sz="2800"/>
              <a:t>Ruptured diaphragm</a:t>
            </a:r>
          </a:p>
        </p:txBody>
      </p:sp>
      <p:pic>
        <p:nvPicPr>
          <p:cNvPr id="295940" name="Picture 4" descr="Image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81751" y="1600201"/>
            <a:ext cx="362426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3029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Indications for Celiotomy</a:t>
            </a:r>
            <a:br>
              <a:rPr lang="en-US" smtClean="0"/>
            </a:br>
            <a:r>
              <a:rPr lang="en-US" sz="3600"/>
              <a:t>Special Studies</a:t>
            </a:r>
            <a:endParaRPr lang="en-US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19301"/>
            <a:ext cx="8229600" cy="4106863"/>
          </a:xfrm>
        </p:spPr>
        <p:txBody>
          <a:bodyPr/>
          <a:lstStyle/>
          <a:p>
            <a:pPr eaLnBrk="1" hangingPunct="1"/>
            <a:r>
              <a:rPr lang="en-US" smtClean="0"/>
              <a:t>CT scan:  Free air, visceral injury?, fluid?</a:t>
            </a:r>
          </a:p>
          <a:p>
            <a:pPr eaLnBrk="1" hangingPunct="1"/>
            <a:r>
              <a:rPr lang="en-US" smtClean="0"/>
              <a:t>Cystogram:  Bladder rupture, intraperitoneal injury</a:t>
            </a:r>
          </a:p>
          <a:p>
            <a:pPr eaLnBrk="1" hangingPunct="1"/>
            <a:r>
              <a:rPr lang="en-US" smtClean="0"/>
              <a:t>Upper GI:  Duodenal rupture</a:t>
            </a:r>
          </a:p>
        </p:txBody>
      </p:sp>
    </p:spTree>
    <p:extLst>
      <p:ext uri="{BB962C8B-B14F-4D97-AF65-F5344CB8AC3E}">
        <p14:creationId xmlns:p14="http://schemas.microsoft.com/office/powerpoint/2010/main" val="6671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: External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Anterior</a:t>
            </a:r>
          </a:p>
          <a:p>
            <a:r>
              <a:rPr lang="en-GB" dirty="0" smtClean="0"/>
              <a:t>Flanks</a:t>
            </a:r>
          </a:p>
          <a:p>
            <a:r>
              <a:rPr lang="en-GB" dirty="0" smtClean="0"/>
              <a:t>Back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8498" y="2018371"/>
            <a:ext cx="3817186" cy="41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: Internal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Peritoneal cavity</a:t>
            </a:r>
          </a:p>
          <a:p>
            <a:r>
              <a:rPr lang="en-GB" dirty="0" smtClean="0"/>
              <a:t>Retroperitoneal</a:t>
            </a:r>
          </a:p>
          <a:p>
            <a:r>
              <a:rPr lang="en-GB" dirty="0" smtClean="0"/>
              <a:t>Pelvis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5496" y="2516389"/>
            <a:ext cx="3322608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7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 id to </a:t>
            </a:r>
          </a:p>
          <a:p>
            <a:pPr lvl="1"/>
            <a:r>
              <a:rPr lang="en-GB" dirty="0" smtClean="0"/>
              <a:t>Identify and quantify the injurious agent.</a:t>
            </a:r>
          </a:p>
          <a:p>
            <a:pPr lvl="1"/>
            <a:r>
              <a:rPr lang="en-GB" dirty="0" smtClean="0"/>
              <a:t>Maintain Critical Organ function</a:t>
            </a:r>
          </a:p>
          <a:p>
            <a:pPr lvl="1"/>
            <a:r>
              <a:rPr lang="en-GB" dirty="0" smtClean="0"/>
              <a:t>Restore Homeostasis</a:t>
            </a:r>
          </a:p>
          <a:p>
            <a:pPr lvl="1"/>
            <a:r>
              <a:rPr lang="en-GB" dirty="0" smtClean="0"/>
              <a:t>Mobilize Energy reserves</a:t>
            </a:r>
          </a:p>
          <a:p>
            <a:pPr lvl="1"/>
            <a:r>
              <a:rPr lang="en-GB" dirty="0" smtClean="0"/>
              <a:t>Provide substrate for tissue repair</a:t>
            </a:r>
          </a:p>
          <a:p>
            <a:pPr lvl="1"/>
            <a:r>
              <a:rPr lang="en-GB" dirty="0" smtClean="0"/>
              <a:t>Repair of dysfunctional tissue</a:t>
            </a:r>
          </a:p>
          <a:p>
            <a:pPr lvl="1"/>
            <a:r>
              <a:rPr lang="en-GB" dirty="0" smtClean="0"/>
              <a:t>Eradicate sepsis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8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Response to Injury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            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927350" y="2082801"/>
            <a:ext cx="6408738" cy="3779838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45882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124200" y="4038600"/>
            <a:ext cx="5943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648200" y="2362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216276" y="2636838"/>
            <a:ext cx="1279525" cy="106362"/>
          </a:xfrm>
          <a:prstGeom prst="leftRightArrow">
            <a:avLst>
              <a:gd name="adj1" fmla="val 50000"/>
              <a:gd name="adj2" fmla="val 24059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656138" y="2636838"/>
            <a:ext cx="4335462" cy="106362"/>
          </a:xfrm>
          <a:prstGeom prst="leftRightArrow">
            <a:avLst>
              <a:gd name="adj1" fmla="val 50000"/>
              <a:gd name="adj2" fmla="val 8152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3505200" y="3111500"/>
            <a:ext cx="5486400" cy="1930400"/>
          </a:xfrm>
          <a:custGeom>
            <a:avLst/>
            <a:gdLst>
              <a:gd name="T0" fmla="*/ 0 w 3456"/>
              <a:gd name="T1" fmla="*/ 584 h 1216"/>
              <a:gd name="T2" fmla="*/ 528 w 3456"/>
              <a:gd name="T3" fmla="*/ 1064 h 1216"/>
              <a:gd name="T4" fmla="*/ 864 w 3456"/>
              <a:gd name="T5" fmla="*/ 1064 h 1216"/>
              <a:gd name="T6" fmla="*/ 1440 w 3456"/>
              <a:gd name="T7" fmla="*/ 152 h 1216"/>
              <a:gd name="T8" fmla="*/ 2448 w 3456"/>
              <a:gd name="T9" fmla="*/ 152 h 1216"/>
              <a:gd name="T10" fmla="*/ 2784 w 3456"/>
              <a:gd name="T11" fmla="*/ 344 h 1216"/>
              <a:gd name="T12" fmla="*/ 3456 w 3456"/>
              <a:gd name="T13" fmla="*/ 44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56" h="1216">
                <a:moveTo>
                  <a:pt x="0" y="584"/>
                </a:moveTo>
                <a:cubicBezTo>
                  <a:pt x="192" y="784"/>
                  <a:pt x="384" y="984"/>
                  <a:pt x="528" y="1064"/>
                </a:cubicBezTo>
                <a:cubicBezTo>
                  <a:pt x="672" y="1144"/>
                  <a:pt x="712" y="1216"/>
                  <a:pt x="864" y="1064"/>
                </a:cubicBezTo>
                <a:cubicBezTo>
                  <a:pt x="1016" y="912"/>
                  <a:pt x="1176" y="304"/>
                  <a:pt x="1440" y="152"/>
                </a:cubicBezTo>
                <a:cubicBezTo>
                  <a:pt x="1704" y="0"/>
                  <a:pt x="2224" y="120"/>
                  <a:pt x="2448" y="152"/>
                </a:cubicBezTo>
                <a:cubicBezTo>
                  <a:pt x="2672" y="184"/>
                  <a:pt x="2616" y="296"/>
                  <a:pt x="2784" y="344"/>
                </a:cubicBezTo>
                <a:cubicBezTo>
                  <a:pt x="2952" y="392"/>
                  <a:pt x="3344" y="424"/>
                  <a:pt x="3456" y="4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216275" y="2781300"/>
            <a:ext cx="1366838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Ebb</a:t>
            </a: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Phase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727576" y="2781300"/>
            <a:ext cx="4176713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Flow Phase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5052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200400" y="5257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00"/>
                </a:solidFill>
                <a:latin typeface="Arial" panose="020B0604020202020204" pitchFamily="34" charset="0"/>
              </a:rPr>
              <a:t>Injury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448300" y="3789363"/>
            <a:ext cx="11430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Catabolism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896225" y="3213100"/>
            <a:ext cx="12192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Anabolism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>
            <a:off x="4724400" y="5105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257800" y="49530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00"/>
                </a:solidFill>
                <a:latin typeface="Arial" panose="020B0604020202020204" pitchFamily="34" charset="0"/>
              </a:rPr>
              <a:t>Death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276600" y="58674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Minutes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267200" y="5867401"/>
            <a:ext cx="685800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Hours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562600" y="58674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</a:rPr>
              <a:t>Days</a:t>
            </a:r>
            <a:r>
              <a:rPr lang="en-US" altLang="en-US" sz="1200" b="1" dirty="0"/>
              <a:t>…………………</a:t>
            </a:r>
            <a:r>
              <a:rPr lang="en-US" altLang="en-US" sz="1200" b="1" dirty="0">
                <a:latin typeface="Arial" panose="020B0604020202020204" pitchFamily="34" charset="0"/>
              </a:rPr>
              <a:t>Weeks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524000" y="2438401"/>
            <a:ext cx="144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</a:rPr>
              <a:t>Energy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</a:rPr>
              <a:t>Temperature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</a:rPr>
              <a:t>O2 Consumption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85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influencing the Extent and Duration of the Metabolic Response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and Fear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Factors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surgery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Preoperative support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 of the trauma and degree of resuscitation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traumatic complications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Hemorrhage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Hypoxia 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Sepsis and Fever</a:t>
            </a: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Starvation Ileus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Re-operation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Pre-existing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nutritional status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and sex</a:t>
            </a:r>
          </a:p>
        </p:txBody>
      </p:sp>
    </p:spTree>
    <p:extLst>
      <p:ext uri="{BB962C8B-B14F-4D97-AF65-F5344CB8AC3E}">
        <p14:creationId xmlns:p14="http://schemas.microsoft.com/office/powerpoint/2010/main" val="41048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972</Words>
  <Application>Microsoft Office PowerPoint</Application>
  <PresentationFormat>Widescreen</PresentationFormat>
  <Paragraphs>312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Britannic Bold</vt:lpstr>
      <vt:lpstr>Calibri</vt:lpstr>
      <vt:lpstr>Calibri Light</vt:lpstr>
      <vt:lpstr>Comic Sans MS</vt:lpstr>
      <vt:lpstr>Tahoma</vt:lpstr>
      <vt:lpstr>Wingdings</vt:lpstr>
      <vt:lpstr>Retrospect</vt:lpstr>
      <vt:lpstr>Microsoft Word Document</vt:lpstr>
      <vt:lpstr>Clip</vt:lpstr>
      <vt:lpstr>Abdominal Trauma</vt:lpstr>
      <vt:lpstr>Objective</vt:lpstr>
      <vt:lpstr>Introduction </vt:lpstr>
      <vt:lpstr>Mechanism of Injury</vt:lpstr>
      <vt:lpstr>Anatomy : External </vt:lpstr>
      <vt:lpstr>Anatomy : Internal</vt:lpstr>
      <vt:lpstr>Physiology </vt:lpstr>
      <vt:lpstr>                                                         Response to Injury</vt:lpstr>
      <vt:lpstr>                                                                      Factors influencing the Extent and Duration of the Metabolic Response</vt:lpstr>
      <vt:lpstr>                                                                 </vt:lpstr>
      <vt:lpstr>PowerPoint Presentation</vt:lpstr>
      <vt:lpstr>Other Endogenous Substances</vt:lpstr>
      <vt:lpstr>Water Balance</vt:lpstr>
      <vt:lpstr>                                                                      Sodium Balance</vt:lpstr>
      <vt:lpstr>                                                                     Metabolic Response to Trauma- Fourth year Lecture- 1423-1424  Potassium Balance</vt:lpstr>
      <vt:lpstr>                                                                     Protein Balance</vt:lpstr>
      <vt:lpstr>Nitrogen Balance</vt:lpstr>
      <vt:lpstr>PowerPoint Presentation</vt:lpstr>
      <vt:lpstr>A Schematic Diagram Showing Nitrogen and Sodium Balance</vt:lpstr>
      <vt:lpstr>Glucose Balance</vt:lpstr>
      <vt:lpstr>Change in Metabolic Rate</vt:lpstr>
      <vt:lpstr>PowerPoint Presentation</vt:lpstr>
      <vt:lpstr>Change in Immune response</vt:lpstr>
      <vt:lpstr> Methods to Minimize the Metabolic Response</vt:lpstr>
      <vt:lpstr>Abdominal Injury Patterns</vt:lpstr>
      <vt:lpstr>Abdominal Trauma</vt:lpstr>
      <vt:lpstr>Evaluation</vt:lpstr>
      <vt:lpstr>Evaluation</vt:lpstr>
      <vt:lpstr>Assessment:  Physical Exam</vt:lpstr>
      <vt:lpstr>Physical Examination </vt:lpstr>
      <vt:lpstr>Clinical Examination </vt:lpstr>
      <vt:lpstr>Adjuncts:  Intubation</vt:lpstr>
      <vt:lpstr>Adjuncts:  Intubation</vt:lpstr>
      <vt:lpstr>Choice of Investigation</vt:lpstr>
      <vt:lpstr>A. Diagnostic Peritoneal Lavage (DPL)</vt:lpstr>
      <vt:lpstr>Diagnostic Peritoneal Lavage</vt:lpstr>
      <vt:lpstr>B. CT Scanning: </vt:lpstr>
      <vt:lpstr>C. Focused Abdominal Sonography for Trauma (FAST):</vt:lpstr>
      <vt:lpstr>PowerPoint Presentation</vt:lpstr>
      <vt:lpstr>Special Studies in Blunt Trauma</vt:lpstr>
      <vt:lpstr>Timing of Investigations: </vt:lpstr>
      <vt:lpstr>Timing of Investigations: </vt:lpstr>
      <vt:lpstr>BLUNT TRAUMA: Principals of Management</vt:lpstr>
      <vt:lpstr>Penetrating Trauma: Principals of Management</vt:lpstr>
      <vt:lpstr>Exploratory Laparotomy</vt:lpstr>
      <vt:lpstr>Indications for Celiotomy:</vt:lpstr>
      <vt:lpstr>Indications for Celiotomy Plain X-ray</vt:lpstr>
      <vt:lpstr>Indications for Celiotomy Special Studies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Trauma</dc:title>
  <dc:creator>Daniel Ojuka</dc:creator>
  <cp:lastModifiedBy>Daniel Ojuka</cp:lastModifiedBy>
  <cp:revision>5</cp:revision>
  <dcterms:created xsi:type="dcterms:W3CDTF">2014-11-19T04:20:53Z</dcterms:created>
  <dcterms:modified xsi:type="dcterms:W3CDTF">2014-11-19T04:48:26Z</dcterms:modified>
</cp:coreProperties>
</file>