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31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17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45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7.xml" ContentType="application/vnd.openxmlformats-officedocument.presentationml.slide+xml"/>
  <Override PartName="/ppt/slides/slide51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3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7.xml" ContentType="application/vnd.openxmlformats-officedocument.presentationml.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43.xml" ContentType="application/vnd.openxmlformats-officedocument.presentationml.slide+xml"/>
  <Override PartName="/ppt/slides/slide46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5.xml" ContentType="application/vnd.openxmlformats-officedocument.presentationml.slide+xml"/>
  <Override PartName="/ppt/slides/slide49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40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63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</p:sldIdLst>
  <p:sldSz cx="9144000" cy="6858000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/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38" Type="http://schemas.openxmlformats.org/officeDocument/2006/relationships/slide" Target="slides/slide37.xml"/><Relationship Id="rId37" Type="http://schemas.openxmlformats.org/officeDocument/2006/relationships/slide" Target="slides/slide36.xml"/><Relationship Id="rId36" Type="http://schemas.openxmlformats.org/officeDocument/2006/relationships/slide" Target="slides/slide35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48" Type="http://schemas.openxmlformats.org/officeDocument/2006/relationships/slide" Target="slides/slide47.xml"/><Relationship Id="rId47" Type="http://schemas.openxmlformats.org/officeDocument/2006/relationships/slide" Target="slides/slide46.xml"/><Relationship Id="rId49" Type="http://schemas.openxmlformats.org/officeDocument/2006/relationships/slide" Target="slides/slide48.xml"/><Relationship Id="rId2" Type="http://schemas.openxmlformats.org/officeDocument/2006/relationships/slide" Target="slides/slide1.xml"/><Relationship Id="rId40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41" Type="http://schemas.openxmlformats.org/officeDocument/2006/relationships/slide" Target="slides/slide40.xml"/><Relationship Id="rId4" Type="http://schemas.openxmlformats.org/officeDocument/2006/relationships/slide" Target="slides/slide3.xml"/><Relationship Id="rId42" Type="http://schemas.openxmlformats.org/officeDocument/2006/relationships/slide" Target="slides/slide41.xml"/><Relationship Id="rId3" Type="http://schemas.openxmlformats.org/officeDocument/2006/relationships/slide" Target="slides/slide2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54" Type="http://schemas.openxmlformats.org/officeDocument/2006/relationships/theme" Target="theme/theme1.xml"/><Relationship Id="rId53" Type="http://schemas.openxmlformats.org/officeDocument/2006/relationships/presProps" Target="presProps.xml"/><Relationship Id="rId52" Type="http://schemas.openxmlformats.org/officeDocument/2006/relationships/slide" Target="slides/slide51.xml"/><Relationship Id="rId51" Type="http://schemas.openxmlformats.org/officeDocument/2006/relationships/slide" Target="slides/slide50.xml"/><Relationship Id="rId50" Type="http://schemas.openxmlformats.org/officeDocument/2006/relationships/slide" Target="slides/slide49.xml"/><Relationship Id="rId29" Type="http://schemas.openxmlformats.org/officeDocument/2006/relationships/slide" Target="slides/slide28.xml"/><Relationship Id="rId26" Type="http://schemas.openxmlformats.org/officeDocument/2006/relationships/slide" Target="slides/slide25.xml"/><Relationship Id="rId25" Type="http://schemas.openxmlformats.org/officeDocument/2006/relationships/slide" Target="slides/slide24.xml"/><Relationship Id="rId28" Type="http://schemas.openxmlformats.org/officeDocument/2006/relationships/slide" Target="slides/slide27.xml"/><Relationship Id="rId27" Type="http://schemas.openxmlformats.org/officeDocument/2006/relationships/slide" Target="slides/slide26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0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4038600" cy="2185987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>
            <a:off x="4648200" y="1600200"/>
            <a:ext cx="4038600" cy="2185987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"/>
          <p:cNvSpPr txBox="1"/>
          <p:nvPr>
            <p:ph type="body" idx="3"/>
          </p:nvPr>
        </p:nvSpPr>
        <p:spPr>
          <a:xfrm>
            <a:off x="457200" y="3938587"/>
            <a:ext cx="4038600" cy="218757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"/>
          <p:cNvSpPr txBox="1"/>
          <p:nvPr>
            <p:ph type="body" idx="4"/>
          </p:nvPr>
        </p:nvSpPr>
        <p:spPr>
          <a:xfrm>
            <a:off x="4648200" y="3938587"/>
            <a:ext cx="4038600" cy="218757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8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9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/>
          <a:noFill/>
        </p:spPr>
        <p:txBody>
          <a:bodyPr wrap="square" anchor="t"/>
          <a:lstStyle>
            <a:lvl1pPr lvl="0" algn="l">
              <a:defRPr sz="4000" b="1"/>
            </a:lvl1pPr>
          </a:lstStyle>
          <a:p>
            <a:pPr lvl="0" algn="l"/>
            <a:r>
              <a:rPr sz="4000" b="1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722312" y="2906712"/>
            <a:ext cx="7772400" cy="1498600"/>
          </a:xfrm>
          <a:prstGeom prst="rect"/>
          <a:noFill/>
        </p:spPr>
        <p:txBody>
          <a:bodyPr wrap="square" anchor="b"/>
          <a:lstStyle>
            <a:lvl1pPr lvl="0"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marL="0" indent="0">
              <a:buNone/>
            </a:pPr>
            <a:r>
              <a:rPr sz="2000">
                <a:solidFill>
                  <a:schemeClr val="tx1">
                    <a:tint val="75000"/>
                  </a:schemeClr>
                </a:solidFill>
              </a:rPr>
              <a:t>Click to edit Master text styles</a:t>
            </a:r>
          </a:p>
        </p:txBody>
      </p:sp>
      <p:sp>
        <p:nvSpPr>
          <p:cNvPr id="4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1792287" y="4800600"/>
            <a:ext cx="5486400" cy="566737"/>
          </a:xfrm>
          <a:prstGeom prst="rect"/>
          <a:noFill/>
        </p:spPr>
        <p:txBody>
          <a:bodyPr wrap="square" anchor="b"/>
          <a:lstStyle>
            <a:lvl1pPr lvl="0" algn="l">
              <a:defRPr sz="2000" b="1"/>
            </a:lvl1pPr>
          </a:lstStyle>
          <a:p>
            <a:pPr lvl="0" algn="l"/>
            <a:r>
              <a:rPr sz="2000" b="1"/>
              <a:t>Click to edit Master title style</a:t>
            </a:r>
          </a:p>
        </p:txBody>
      </p:sp>
      <p:sp>
        <p:nvSpPr>
          <p:cNvPr id="3" name=""/>
          <p:cNvSpPr txBox="1"/>
          <p:nvPr>
            <p:ph type="obj" idx="1"/>
          </p:nvPr>
        </p:nvSpPr>
        <p:spPr>
          <a:xfrm>
            <a:off x="1792287" y="612775"/>
            <a:ext cx="5486400" cy="4114800"/>
          </a:xfrm>
          <a:prstGeom prst="rect"/>
          <a:noFill/>
        </p:spPr>
        <p:txBody>
          <a:bodyPr wrap="square"/>
          <a:lstStyle>
            <a:lvl1pPr lvl="0" marL="0" indent="0">
              <a:buNone/>
              <a:defRPr sz="3200"/>
            </a:lvl1pPr>
          </a:lstStyle>
          <a:p/>
        </p:txBody>
      </p:sp>
      <p:sp>
        <p:nvSpPr>
          <p:cNvPr id="4" name=""/>
          <p:cNvSpPr txBox="1"/>
          <p:nvPr>
            <p:ph type="body" idx="2"/>
          </p:nvPr>
        </p:nvSpPr>
        <p:spPr>
          <a:xfrm>
            <a:off x="1792287" y="5367337"/>
            <a:ext cx="5486400" cy="803275"/>
          </a:xfrm>
          <a:prstGeom prst="rect"/>
          <a:noFill/>
        </p:spPr>
        <p:txBody>
          <a:bodyPr wrap="square"/>
          <a:lstStyle>
            <a:lvl1pPr lvl="0" marL="0" indent="0">
              <a:buNone/>
              <a:defRPr sz="1400"/>
            </a:lvl1pPr>
          </a:lstStyle>
          <a:p>
            <a:pPr lvl="0" marL="0" indent="0">
              <a:buNone/>
            </a:pPr>
            <a:r>
              <a:rPr sz="1400"/>
              <a:t>Click to edit Master text styles</a:t>
            </a:r>
          </a:p>
        </p:txBody>
      </p:sp>
      <p:sp>
        <p:nvSpPr>
          <p:cNvPr id="5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535112"/>
            <a:ext cx="4040187" cy="638175"/>
          </a:xfrm>
          <a:prstGeom prst="rect"/>
          <a:noFill/>
        </p:spPr>
        <p:txBody>
          <a:bodyPr wrap="square" anchor="b"/>
          <a:lstStyle>
            <a:lvl1pPr lvl="0" marL="0" indent="0">
              <a:buNone/>
              <a:defRPr sz="2400" b="1"/>
            </a:lvl1pPr>
          </a:lstStyle>
          <a:p>
            <a:pPr lvl="0" marL="0" indent="0">
              <a:buNone/>
            </a:pPr>
            <a:r>
              <a:rPr sz="2400" b="1"/>
              <a:t>Click to edit Master text styles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/>
          <a:noFill/>
        </p:spPr>
        <p:txBody>
          <a:bodyPr wrap="square"/>
          <a:lstStyle>
            <a:lvl1pPr lvl="0">
              <a:defRPr sz="2400"/>
            </a:lvl1pPr>
          </a:lstStyle>
          <a:p>
            <a:pPr lvl="0"/>
            <a:r>
              <a:rPr sz="2400"/>
              <a:t>Click to edit Master text styles</a:t>
            </a:r>
          </a:p>
          <a:p>
            <a:pPr lvl="1"/>
            <a:r>
              <a:rPr sz="2000"/>
              <a:t>Second level</a:t>
            </a:r>
          </a:p>
          <a:p>
            <a:pPr lvl="2"/>
            <a:r>
              <a:rPr sz="1800"/>
              <a:t>Third level</a:t>
            </a:r>
          </a:p>
          <a:p>
            <a:pPr lvl="3"/>
            <a:r>
              <a:rPr sz="1600"/>
              <a:t>Fourth level</a:t>
            </a:r>
          </a:p>
          <a:p>
            <a:pPr lvl="4"/>
            <a:r>
              <a:rPr sz="1600"/>
              <a:t>Fifth level</a:t>
            </a:r>
          </a:p>
        </p:txBody>
      </p:sp>
      <p:sp>
        <p:nvSpPr>
          <p:cNvPr id="5" name=""/>
          <p:cNvSpPr txBox="1"/>
          <p:nvPr>
            <p:ph type="body" idx="3"/>
          </p:nvPr>
        </p:nvSpPr>
        <p:spPr>
          <a:xfrm>
            <a:off x="4645025" y="1535112"/>
            <a:ext cx="4041775" cy="638175"/>
          </a:xfrm>
          <a:prstGeom prst="rect"/>
          <a:noFill/>
        </p:spPr>
        <p:txBody>
          <a:bodyPr wrap="square" anchor="b"/>
          <a:lstStyle>
            <a:lvl1pPr lvl="0" marL="0" indent="0">
              <a:buNone/>
              <a:defRPr sz="2400" b="1"/>
            </a:lvl1pPr>
          </a:lstStyle>
          <a:p>
            <a:pPr lvl="0" marL="0" indent="0">
              <a:buNone/>
            </a:pPr>
            <a:r>
              <a:rPr sz="2400" b="1"/>
              <a:t>Click to edit Master text styles</a:t>
            </a:r>
          </a:p>
        </p:txBody>
      </p:sp>
      <p:sp>
        <p:nvSpPr>
          <p:cNvPr id="6" name=""/>
          <p:cNvSpPr txBox="1"/>
          <p:nvPr>
            <p:ph type="body" idx="4"/>
          </p:nvPr>
        </p:nvSpPr>
        <p:spPr>
          <a:xfrm>
            <a:off x="4645025" y="2174875"/>
            <a:ext cx="4041775" cy="3951287"/>
          </a:xfrm>
          <a:prstGeom prst="rect"/>
          <a:noFill/>
        </p:spPr>
        <p:txBody>
          <a:bodyPr wrap="square"/>
          <a:lstStyle>
            <a:lvl1pPr lvl="0">
              <a:defRPr sz="2400"/>
            </a:lvl1pPr>
          </a:lstStyle>
          <a:p>
            <a:pPr lvl="0"/>
            <a:r>
              <a:rPr sz="2400"/>
              <a:t>Click to edit Master text styles</a:t>
            </a:r>
          </a:p>
          <a:p>
            <a:pPr lvl="1"/>
            <a:r>
              <a:rPr sz="2000"/>
              <a:t>Second level</a:t>
            </a:r>
          </a:p>
          <a:p>
            <a:pPr lvl="2"/>
            <a:r>
              <a:rPr sz="1800"/>
              <a:t>Third level</a:t>
            </a:r>
          </a:p>
          <a:p>
            <a:pPr lvl="3"/>
            <a:r>
              <a:rPr sz="1600"/>
              <a:t>Fourth level</a:t>
            </a:r>
          </a:p>
          <a:p>
            <a:pPr lvl="4"/>
            <a:r>
              <a:rPr sz="1600"/>
              <a:t>Fifth level</a:t>
            </a:r>
          </a:p>
        </p:txBody>
      </p:sp>
      <p:sp>
        <p:nvSpPr>
          <p:cNvPr id="7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8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9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3050"/>
            <a:ext cx="3008312" cy="1162050"/>
          </a:xfrm>
          <a:prstGeom prst="rect"/>
          <a:noFill/>
        </p:spPr>
        <p:txBody>
          <a:bodyPr wrap="square" anchor="b"/>
          <a:lstStyle>
            <a:lvl1pPr lvl="0" algn="l">
              <a:defRPr sz="2000" b="1"/>
            </a:lvl1pPr>
          </a:lstStyle>
          <a:p>
            <a:pPr lvl="0" algn="l"/>
            <a:r>
              <a:rPr sz="2000" b="1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/>
          <a:noFill/>
        </p:spPr>
        <p:txBody>
          <a:bodyPr wrap="square"/>
          <a:lstStyle>
            <a:lvl1pPr lvl="0">
              <a:defRPr sz="3200"/>
            </a:lvl1pPr>
          </a:lstStyle>
          <a:p>
            <a:pPr lvl="0"/>
            <a:r>
              <a:rPr sz="3200"/>
              <a:t>Click to edit Master text styles</a:t>
            </a:r>
          </a:p>
          <a:p>
            <a:pPr lvl="1"/>
            <a:r>
              <a:rPr sz="2800"/>
              <a:t>Second level</a:t>
            </a:r>
          </a:p>
          <a:p>
            <a:pPr lvl="2"/>
            <a:r>
              <a:rPr sz="2400"/>
              <a:t>Third level</a:t>
            </a:r>
          </a:p>
          <a:p>
            <a:pPr lvl="3"/>
            <a:r>
              <a:rPr sz="2000"/>
              <a:t>Fourth level</a:t>
            </a:r>
          </a:p>
          <a:p>
            <a:pPr lvl="4"/>
            <a:r>
              <a:rPr sz="2000"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>
            <a:off x="457200" y="1435100"/>
            <a:ext cx="3008312" cy="4691062"/>
          </a:xfrm>
          <a:prstGeom prst="rect"/>
          <a:noFill/>
        </p:spPr>
        <p:txBody>
          <a:bodyPr wrap="square"/>
          <a:lstStyle>
            <a:lvl1pPr lvl="0" marL="0" indent="0">
              <a:buNone/>
              <a:defRPr sz="1400"/>
            </a:lvl1pPr>
          </a:lstStyle>
          <a:p>
            <a:pPr lvl="0" marL="0" indent="0">
              <a:buNone/>
            </a:pPr>
            <a:r>
              <a:rPr sz="1400"/>
              <a:t>Click to edit Master text styles</a:t>
            </a:r>
          </a:p>
        </p:txBody>
      </p:sp>
      <p:sp>
        <p:nvSpPr>
          <p:cNvPr id="5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>
            <a:off x="4648200" y="1600200"/>
            <a:ext cx="4038600" cy="2185987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"/>
          <p:cNvSpPr txBox="1"/>
          <p:nvPr>
            <p:ph type="body" idx="3"/>
          </p:nvPr>
        </p:nvSpPr>
        <p:spPr>
          <a:xfrm>
            <a:off x="4648200" y="3938587"/>
            <a:ext cx="4038600" cy="218757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8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1066800" y="304800"/>
            <a:ext cx="7543800" cy="14319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1066800" y="1981200"/>
            <a:ext cx="3695700" cy="41148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>
            <a:off x="4914900" y="1981200"/>
            <a:ext cx="3695700" cy="41148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/>
          <a:noFill/>
        </p:spPr>
        <p:txBody>
          <a:bodyPr wrap="square"/>
          <a:lstStyle>
            <a:lvl1pPr lvl="0">
              <a:defRPr sz="44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/>
          <a:noFill/>
        </p:spPr>
        <p:txBody>
          <a:bodyPr wrap="square"/>
          <a:lstStyle>
            <a:lvl1pPr lvl="0" algn="ctr"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 marL="0" indent="0">
              <a:buNone/>
            </a:pPr>
            <a:r>
              <a:rPr>
                <a:solidFill>
                  <a:schemeClr val="tx1">
                    <a:tint val="75000"/>
                  </a:schemeClr>
                </a:solidFill>
              </a:rPr>
              <a:t>Click to edit Master subtitle style</a:t>
            </a:r>
          </a:p>
        </p:txBody>
      </p:sp>
      <p:sp>
        <p:nvSpPr>
          <p:cNvPr id="4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1066800" y="304800"/>
            <a:ext cx="7543800" cy="14319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1066800" y="1981200"/>
            <a:ext cx="3695700" cy="41148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media" idx="2"/>
          </p:nvPr>
        </p:nvSpPr>
        <p:spPr>
          <a:xfrm>
            <a:off x="4914900" y="1981200"/>
            <a:ext cx="3695700" cy="41148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/>
          <a:noFill/>
        </p:spPr>
        <p:txBody>
          <a:bodyPr wrap="square"/>
          <a:lstStyle>
            <a:lvl1pPr lvl="0">
              <a:defRPr sz="2800"/>
            </a:lvl1pPr>
          </a:lstStyle>
          <a:p>
            <a:pPr lvl="0"/>
            <a:r>
              <a:rPr sz="2800"/>
              <a:t>Click to edit Master text styles</a:t>
            </a:r>
          </a:p>
          <a:p>
            <a:pPr lvl="1"/>
            <a:r>
              <a:rPr sz="2400"/>
              <a:t>Second level</a:t>
            </a:r>
          </a:p>
          <a:p>
            <a:pPr lvl="2"/>
            <a:r>
              <a:rPr sz="2000"/>
              <a:t>Third level</a:t>
            </a:r>
          </a:p>
          <a:p>
            <a:pPr lvl="3"/>
            <a:r>
              <a:rPr sz="1800"/>
              <a:t>Fourth level</a:t>
            </a:r>
          </a:p>
          <a:p>
            <a:pPr lvl="4"/>
            <a:r>
              <a:rPr sz="1800"/>
              <a:t>Fifth level</a:t>
            </a:r>
          </a:p>
        </p:txBody>
      </p:sp>
      <p:sp>
        <p:nvSpPr>
          <p:cNvPr id="4" name=""/>
          <p:cNvSpPr txBox="1"/>
          <p:nvPr>
            <p:ph type="body" idx="2"/>
          </p:nvPr>
        </p:nvSpPr>
        <p:spPr>
          <a:xfrm>
            <a:off x="4648200" y="1600200"/>
            <a:ext cx="4038600" cy="4525962"/>
          </a:xfrm>
          <a:prstGeom prst="rect"/>
          <a:noFill/>
        </p:spPr>
        <p:txBody>
          <a:bodyPr wrap="square"/>
          <a:lstStyle>
            <a:lvl1pPr lvl="0">
              <a:defRPr sz="2800"/>
            </a:lvl1pPr>
          </a:lstStyle>
          <a:p>
            <a:pPr lvl="0"/>
            <a:r>
              <a:rPr sz="2800"/>
              <a:t>Click to edit Master text styles</a:t>
            </a:r>
          </a:p>
          <a:p>
            <a:pPr lvl="1"/>
            <a:r>
              <a:rPr sz="2400"/>
              <a:t>Second level</a:t>
            </a:r>
          </a:p>
          <a:p>
            <a:pPr lvl="2"/>
            <a:r>
              <a:rPr sz="2000"/>
              <a:t>Third level</a:t>
            </a:r>
          </a:p>
          <a:p>
            <a:pPr lvl="3"/>
            <a:r>
              <a:rPr sz="1800"/>
              <a:t>Fourth level</a:t>
            </a:r>
          </a:p>
          <a:p>
            <a:pPr lvl="4"/>
            <a:r>
              <a:rPr sz="1800"/>
              <a:t>Fifth level</a:t>
            </a:r>
          </a:p>
        </p:txBody>
      </p:sp>
      <p:sp>
        <p:nvSpPr>
          <p:cNvPr id="5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6629400" y="274637"/>
            <a:ext cx="2057400" cy="58515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274637"/>
            <a:ext cx="6019800" cy="58515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sldLayout>
</file>

<file path=ppt/slideMasters/_rels/slideMaster1.xml.rels><?xml version="1.0" encoding="UTF-8" standalone="yes"?>
<Relationships xmlns="http://schemas.openxmlformats.org/package/2006/relationships"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3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 lIns="91440" tIns="45720" rIns="91440" bIns="45720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"/>
          <p:cNvSpPr txBox="1"/>
          <p:nvPr>
            <p:ph type="dt" idx="2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/>
          <a:noFill/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accent2="accent2" accent3="accent3" accent4="accent4" accent5="accent5" accent6="accent6" hlink="hlink" tx2="dk2" tx1="dk1" bg2="lt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lvl="0" algn="ctr">
        <a:buNone/>
        <a:defRPr sz="4400">
          <a:solidFill>
            <a:schemeClr val="tx1"/>
          </a:solidFill>
          <a:latin typeface="Calibri"/>
        </a:defRPr>
      </a:lvl1pPr>
    </p:titleStyle>
    <p:bodyStyle>
      <a:lvl1pPr lvl="0" algn="l" marL="342900" indent="-342900">
        <a:spcBef>
          <a:spcPct val="20000"/>
        </a:spcBef>
        <a:buFont typeface="Arial"/>
        <a:buChar char="•"/>
        <a:defRPr sz="3200">
          <a:solidFill>
            <a:schemeClr val="tx1"/>
          </a:solidFill>
          <a:latin typeface="Calibri"/>
        </a:defRPr>
      </a:lvl1pPr>
      <a:lvl2pPr lvl="0" algn="l" marL="742950" indent="-285750">
        <a:spcBef>
          <a:spcPct val="20000"/>
        </a:spcBef>
        <a:buFont typeface="Arial"/>
        <a:buChar char="–"/>
        <a:defRPr sz="2800">
          <a:solidFill>
            <a:schemeClr val="tx1"/>
          </a:solidFill>
          <a:latin typeface="Calibri"/>
        </a:defRPr>
      </a:lvl2pPr>
      <a:lvl3pPr lvl="0" algn="l" marL="1143000" indent="-228600">
        <a:spcBef>
          <a:spcPct val="200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3pPr>
      <a:lvl4pPr lvl="0" algn="l" marL="1600200" indent="-228600">
        <a:spcBef>
          <a:spcPct val="20000"/>
        </a:spcBef>
        <a:buFont typeface="Arial"/>
        <a:buChar char="–"/>
        <a:defRPr sz="2000">
          <a:solidFill>
            <a:schemeClr val="tx1"/>
          </a:solidFill>
          <a:latin typeface="Calibri"/>
        </a:defRPr>
      </a:lvl4pPr>
      <a:lvl5pPr lvl="0" algn="l" marL="2057400" indent="-228600">
        <a:spcBef>
          <a:spcPct val="20000"/>
        </a:spcBef>
        <a:buFont typeface="Arial"/>
        <a:buChar char="»"/>
        <a:defRPr sz="2000">
          <a:solidFill>
            <a:schemeClr val="tx1"/>
          </a:solidFill>
          <a:latin typeface="Calibri"/>
        </a:defRPr>
      </a:lvl5pPr>
      <a:lvl6pPr lvl="0" algn="l" marL="2514600" indent="-228600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6pPr>
      <a:lvl7pPr lvl="0" algn="l" marL="2971800" indent="-228600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7pPr>
      <a:lvl8pPr lvl="0" algn="l" marL="3429000" indent="-228600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8pPr>
      <a:lvl9pPr lvl="0" algn="l" marL="3886200" indent="-228600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9pPr>
    </p:bodyStyle>
    <p:otherStyle>
      <a:lvl1pPr lvl="0" algn="l" marL="0">
        <a:defRPr sz="1800">
          <a:solidFill>
            <a:schemeClr val="tx1"/>
          </a:solidFill>
          <a:latin typeface="Calibri"/>
        </a:defRPr>
      </a:lvl1pPr>
      <a:lvl2pPr lvl="0" algn="l" marL="457200">
        <a:defRPr sz="1800">
          <a:solidFill>
            <a:schemeClr val="tx1"/>
          </a:solidFill>
          <a:latin typeface="Calibri"/>
        </a:defRPr>
      </a:lvl2pPr>
      <a:lvl3pPr lvl="0" algn="l" marL="914400">
        <a:defRPr sz="1800">
          <a:solidFill>
            <a:schemeClr val="tx1"/>
          </a:solidFill>
          <a:latin typeface="Calibri"/>
        </a:defRPr>
      </a:lvl3pPr>
      <a:lvl4pPr lvl="0" algn="l" marL="1371600">
        <a:defRPr sz="1800">
          <a:solidFill>
            <a:schemeClr val="tx1"/>
          </a:solidFill>
          <a:latin typeface="Calibri"/>
        </a:defRPr>
      </a:lvl4pPr>
      <a:lvl5pPr lvl="0" algn="l" marL="1828800">
        <a:defRPr sz="1800">
          <a:solidFill>
            <a:schemeClr val="tx1"/>
          </a:solidFill>
          <a:latin typeface="Calibri"/>
        </a:defRPr>
      </a:lvl5pPr>
      <a:lvl6pPr lvl="0" algn="l" marL="2286000">
        <a:defRPr sz="1800">
          <a:solidFill>
            <a:schemeClr val="tx1"/>
          </a:solidFill>
          <a:latin typeface="Calibri"/>
        </a:defRPr>
      </a:lvl6pPr>
      <a:lvl7pPr lvl="0" algn="l" marL="2743200">
        <a:defRPr sz="1800">
          <a:solidFill>
            <a:schemeClr val="tx1"/>
          </a:solidFill>
          <a:latin typeface="Calibri"/>
        </a:defRPr>
      </a:lvl7pPr>
      <a:lvl8pPr lvl="0" algn="l" marL="3200400">
        <a:defRPr sz="1800">
          <a:solidFill>
            <a:schemeClr val="tx1"/>
          </a:solidFill>
          <a:latin typeface="Calibri"/>
        </a:defRPr>
      </a:lvl8pPr>
      <a:lvl9pPr lvl="0" algn="l" marL="3657600">
        <a:defRPr sz="18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3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3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5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3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5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5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pn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5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/>
          <a:noFill/>
        </p:spPr>
        <p:txBody>
          <a:bodyPr wrap="square"/>
          <a:lstStyle>
            <a:lvl1pPr lvl="0">
              <a:defRPr sz="44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/>
              <a:t>Introduction to cardiothoracic and vascular surgery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Africa</a:t>
            </a:r>
          </a:p>
        </p:txBody>
      </p:sp>
      <p:pic>
        <p:nvPicPr>
          <p:cNvPr id="3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55662" y="1284287"/>
            <a:ext cx="7072313" cy="5000625"/>
          </a:xfrm>
          <a:prstGeom prst="rect"/>
          <a:noFill/>
        </p:spPr>
      </p:pic>
    </p:spTree>
  </p:cSld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"/>
          <p:cNvGrpSpPr/>
          <p:nvPr/>
        </p:nvGrpSpPr>
        <p:grpSpPr>
          <a:xfrm>
            <a:off x="0" y="0"/>
            <a:ext cx="9144000" cy="6838950"/>
            <a:chOff x="0" y="0"/>
            <a:chExt cx="5760" cy="4308"/>
          </a:xfrm>
        </p:grpSpPr>
        <p:sp>
          <p:nvSpPr>
            <p:cNvPr id="3" name=""/>
            <p:cNvSpPr txBox="1"/>
            <p:nvPr/>
          </p:nvSpPr>
          <p:spPr>
            <a:xfrm>
              <a:off x="0" y="0"/>
              <a:ext cx="1400" cy="483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 u="sng">
                  <a:latin typeface="Times New Roman"/>
                </a:rPr>
                <a:t>Country </a:t>
              </a:r>
            </a:p>
          </p:txBody>
        </p:sp>
        <p:sp>
          <p:nvSpPr>
            <p:cNvPr id="4" name=""/>
            <p:cNvSpPr/>
            <p:nvPr/>
          </p:nvSpPr>
          <p:spPr>
            <a:xfrm>
              <a:off x="0" y="0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" name=""/>
            <p:cNvSpPr/>
            <p:nvPr/>
          </p:nvSpPr>
          <p:spPr>
            <a:xfrm>
              <a:off x="1400" y="0"/>
              <a:ext cx="0" cy="483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" name=""/>
            <p:cNvSpPr/>
            <p:nvPr/>
          </p:nvSpPr>
          <p:spPr>
            <a:xfrm>
              <a:off x="0" y="48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" name=""/>
            <p:cNvSpPr/>
            <p:nvPr/>
          </p:nvSpPr>
          <p:spPr>
            <a:xfrm>
              <a:off x="0" y="0"/>
              <a:ext cx="0" cy="483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" name=""/>
            <p:cNvSpPr txBox="1"/>
            <p:nvPr/>
          </p:nvSpPr>
          <p:spPr>
            <a:xfrm>
              <a:off x="1400" y="0"/>
              <a:ext cx="1064" cy="483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 u="sng">
                  <a:latin typeface="Times New Roman"/>
                </a:rPr>
                <a:t>Surgeries year </a:t>
              </a:r>
            </a:p>
          </p:txBody>
        </p:sp>
        <p:sp>
          <p:nvSpPr>
            <p:cNvPr id="9" name=""/>
            <p:cNvSpPr/>
            <p:nvPr/>
          </p:nvSpPr>
          <p:spPr>
            <a:xfrm>
              <a:off x="1400" y="0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" name=""/>
            <p:cNvSpPr/>
            <p:nvPr/>
          </p:nvSpPr>
          <p:spPr>
            <a:xfrm>
              <a:off x="2464" y="0"/>
              <a:ext cx="0" cy="483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" name=""/>
            <p:cNvSpPr/>
            <p:nvPr/>
          </p:nvSpPr>
          <p:spPr>
            <a:xfrm>
              <a:off x="1400" y="48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" name=""/>
            <p:cNvSpPr/>
            <p:nvPr/>
          </p:nvSpPr>
          <p:spPr>
            <a:xfrm>
              <a:off x="1400" y="0"/>
              <a:ext cx="0" cy="483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" name=""/>
            <p:cNvSpPr txBox="1"/>
            <p:nvPr/>
          </p:nvSpPr>
          <p:spPr>
            <a:xfrm>
              <a:off x="2464" y="0"/>
              <a:ext cx="1318" cy="483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 u="sng">
                  <a:latin typeface="Times New Roman"/>
                </a:rPr>
                <a:t>Population </a:t>
              </a:r>
            </a:p>
          </p:txBody>
        </p:sp>
        <p:sp>
          <p:nvSpPr>
            <p:cNvPr id="14" name=""/>
            <p:cNvSpPr/>
            <p:nvPr/>
          </p:nvSpPr>
          <p:spPr>
            <a:xfrm>
              <a:off x="2464" y="0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" name=""/>
            <p:cNvSpPr/>
            <p:nvPr/>
          </p:nvSpPr>
          <p:spPr>
            <a:xfrm>
              <a:off x="3782" y="0"/>
              <a:ext cx="0" cy="483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" name=""/>
            <p:cNvSpPr/>
            <p:nvPr/>
          </p:nvSpPr>
          <p:spPr>
            <a:xfrm>
              <a:off x="2464" y="48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" name=""/>
            <p:cNvSpPr/>
            <p:nvPr/>
          </p:nvSpPr>
          <p:spPr>
            <a:xfrm>
              <a:off x="2464" y="0"/>
              <a:ext cx="0" cy="483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" name=""/>
            <p:cNvSpPr txBox="1"/>
            <p:nvPr/>
          </p:nvSpPr>
          <p:spPr>
            <a:xfrm>
              <a:off x="3782" y="0"/>
              <a:ext cx="1976" cy="483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 u="sng">
                  <a:latin typeface="Times New Roman"/>
                </a:rPr>
                <a:t>surgeries/1,000,000 pop </a:t>
              </a:r>
            </a:p>
          </p:txBody>
        </p:sp>
        <p:sp>
          <p:nvSpPr>
            <p:cNvPr id="19" name=""/>
            <p:cNvSpPr/>
            <p:nvPr/>
          </p:nvSpPr>
          <p:spPr>
            <a:xfrm>
              <a:off x="3782" y="0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" name=""/>
            <p:cNvSpPr/>
            <p:nvPr/>
          </p:nvSpPr>
          <p:spPr>
            <a:xfrm>
              <a:off x="5758" y="0"/>
              <a:ext cx="0" cy="483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" name=""/>
            <p:cNvSpPr/>
            <p:nvPr/>
          </p:nvSpPr>
          <p:spPr>
            <a:xfrm>
              <a:off x="3782" y="48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" name=""/>
            <p:cNvSpPr/>
            <p:nvPr/>
          </p:nvSpPr>
          <p:spPr>
            <a:xfrm>
              <a:off x="3782" y="0"/>
              <a:ext cx="0" cy="483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" name=""/>
            <p:cNvSpPr txBox="1"/>
            <p:nvPr/>
          </p:nvSpPr>
          <p:spPr>
            <a:xfrm>
              <a:off x="0" y="483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/>
          </p:txBody>
        </p:sp>
        <p:sp>
          <p:nvSpPr>
            <p:cNvPr id="24" name=""/>
            <p:cNvSpPr/>
            <p:nvPr/>
          </p:nvSpPr>
          <p:spPr>
            <a:xfrm>
              <a:off x="0" y="48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" name=""/>
            <p:cNvSpPr/>
            <p:nvPr/>
          </p:nvSpPr>
          <p:spPr>
            <a:xfrm>
              <a:off x="1400" y="48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" name=""/>
            <p:cNvSpPr/>
            <p:nvPr/>
          </p:nvSpPr>
          <p:spPr>
            <a:xfrm>
              <a:off x="0" y="73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" name=""/>
            <p:cNvSpPr/>
            <p:nvPr/>
          </p:nvSpPr>
          <p:spPr>
            <a:xfrm>
              <a:off x="0" y="48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" name=""/>
            <p:cNvSpPr txBox="1"/>
            <p:nvPr/>
          </p:nvSpPr>
          <p:spPr>
            <a:xfrm>
              <a:off x="1400" y="483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/>
          </p:txBody>
        </p:sp>
        <p:sp>
          <p:nvSpPr>
            <p:cNvPr id="29" name=""/>
            <p:cNvSpPr/>
            <p:nvPr/>
          </p:nvSpPr>
          <p:spPr>
            <a:xfrm>
              <a:off x="1400" y="48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" name=""/>
            <p:cNvSpPr/>
            <p:nvPr/>
          </p:nvSpPr>
          <p:spPr>
            <a:xfrm>
              <a:off x="2464" y="48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" name=""/>
            <p:cNvSpPr/>
            <p:nvPr/>
          </p:nvSpPr>
          <p:spPr>
            <a:xfrm>
              <a:off x="1400" y="73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2" name=""/>
            <p:cNvSpPr/>
            <p:nvPr/>
          </p:nvSpPr>
          <p:spPr>
            <a:xfrm>
              <a:off x="1400" y="48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3" name=""/>
            <p:cNvSpPr txBox="1"/>
            <p:nvPr/>
          </p:nvSpPr>
          <p:spPr>
            <a:xfrm>
              <a:off x="2464" y="483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/>
          </p:txBody>
        </p:sp>
        <p:sp>
          <p:nvSpPr>
            <p:cNvPr id="34" name=""/>
            <p:cNvSpPr/>
            <p:nvPr/>
          </p:nvSpPr>
          <p:spPr>
            <a:xfrm>
              <a:off x="2464" y="48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5" name=""/>
            <p:cNvSpPr/>
            <p:nvPr/>
          </p:nvSpPr>
          <p:spPr>
            <a:xfrm>
              <a:off x="3782" y="48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6" name=""/>
            <p:cNvSpPr/>
            <p:nvPr/>
          </p:nvSpPr>
          <p:spPr>
            <a:xfrm>
              <a:off x="2464" y="73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7" name=""/>
            <p:cNvSpPr/>
            <p:nvPr/>
          </p:nvSpPr>
          <p:spPr>
            <a:xfrm>
              <a:off x="2464" y="48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8" name=""/>
            <p:cNvSpPr txBox="1"/>
            <p:nvPr/>
          </p:nvSpPr>
          <p:spPr>
            <a:xfrm>
              <a:off x="3782" y="483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/>
          </p:txBody>
        </p:sp>
        <p:sp>
          <p:nvSpPr>
            <p:cNvPr id="39" name=""/>
            <p:cNvSpPr/>
            <p:nvPr/>
          </p:nvSpPr>
          <p:spPr>
            <a:xfrm>
              <a:off x="3782" y="48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0" name=""/>
            <p:cNvSpPr/>
            <p:nvPr/>
          </p:nvSpPr>
          <p:spPr>
            <a:xfrm>
              <a:off x="5758" y="48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1" name=""/>
            <p:cNvSpPr/>
            <p:nvPr/>
          </p:nvSpPr>
          <p:spPr>
            <a:xfrm>
              <a:off x="3782" y="73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2" name=""/>
            <p:cNvSpPr/>
            <p:nvPr/>
          </p:nvSpPr>
          <p:spPr>
            <a:xfrm>
              <a:off x="3782" y="48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3" name=""/>
            <p:cNvSpPr txBox="1"/>
            <p:nvPr/>
          </p:nvSpPr>
          <p:spPr>
            <a:xfrm>
              <a:off x="0" y="738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Nigeria </a:t>
              </a:r>
            </a:p>
          </p:txBody>
        </p:sp>
        <p:sp>
          <p:nvSpPr>
            <p:cNvPr id="44" name=""/>
            <p:cNvSpPr/>
            <p:nvPr/>
          </p:nvSpPr>
          <p:spPr>
            <a:xfrm>
              <a:off x="0" y="73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5" name=""/>
            <p:cNvSpPr/>
            <p:nvPr/>
          </p:nvSpPr>
          <p:spPr>
            <a:xfrm>
              <a:off x="1400" y="73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6" name=""/>
            <p:cNvSpPr/>
            <p:nvPr/>
          </p:nvSpPr>
          <p:spPr>
            <a:xfrm>
              <a:off x="0" y="99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7" name=""/>
            <p:cNvSpPr/>
            <p:nvPr/>
          </p:nvSpPr>
          <p:spPr>
            <a:xfrm>
              <a:off x="0" y="73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8" name=""/>
            <p:cNvSpPr txBox="1"/>
            <p:nvPr/>
          </p:nvSpPr>
          <p:spPr>
            <a:xfrm>
              <a:off x="1400" y="738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5 </a:t>
              </a:r>
            </a:p>
          </p:txBody>
        </p:sp>
        <p:sp>
          <p:nvSpPr>
            <p:cNvPr id="49" name=""/>
            <p:cNvSpPr/>
            <p:nvPr/>
          </p:nvSpPr>
          <p:spPr>
            <a:xfrm>
              <a:off x="1400" y="73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0" name=""/>
            <p:cNvSpPr/>
            <p:nvPr/>
          </p:nvSpPr>
          <p:spPr>
            <a:xfrm>
              <a:off x="2464" y="73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1" name=""/>
            <p:cNvSpPr/>
            <p:nvPr/>
          </p:nvSpPr>
          <p:spPr>
            <a:xfrm>
              <a:off x="1400" y="99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2" name=""/>
            <p:cNvSpPr/>
            <p:nvPr/>
          </p:nvSpPr>
          <p:spPr>
            <a:xfrm>
              <a:off x="1400" y="73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3" name=""/>
            <p:cNvSpPr txBox="1"/>
            <p:nvPr/>
          </p:nvSpPr>
          <p:spPr>
            <a:xfrm>
              <a:off x="2464" y="738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114,700,000 </a:t>
              </a:r>
            </a:p>
          </p:txBody>
        </p:sp>
        <p:sp>
          <p:nvSpPr>
            <p:cNvPr id="54" name=""/>
            <p:cNvSpPr/>
            <p:nvPr/>
          </p:nvSpPr>
          <p:spPr>
            <a:xfrm>
              <a:off x="2464" y="73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5" name=""/>
            <p:cNvSpPr/>
            <p:nvPr/>
          </p:nvSpPr>
          <p:spPr>
            <a:xfrm>
              <a:off x="3782" y="73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6" name=""/>
            <p:cNvSpPr/>
            <p:nvPr/>
          </p:nvSpPr>
          <p:spPr>
            <a:xfrm>
              <a:off x="2464" y="99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7" name=""/>
            <p:cNvSpPr/>
            <p:nvPr/>
          </p:nvSpPr>
          <p:spPr>
            <a:xfrm>
              <a:off x="2464" y="73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8" name=""/>
            <p:cNvSpPr txBox="1"/>
            <p:nvPr/>
          </p:nvSpPr>
          <p:spPr>
            <a:xfrm>
              <a:off x="3782" y="738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0.0 </a:t>
              </a:r>
            </a:p>
          </p:txBody>
        </p:sp>
        <p:sp>
          <p:nvSpPr>
            <p:cNvPr id="59" name=""/>
            <p:cNvSpPr/>
            <p:nvPr/>
          </p:nvSpPr>
          <p:spPr>
            <a:xfrm>
              <a:off x="3782" y="73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0" name=""/>
            <p:cNvSpPr/>
            <p:nvPr/>
          </p:nvSpPr>
          <p:spPr>
            <a:xfrm>
              <a:off x="5758" y="73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1" name=""/>
            <p:cNvSpPr/>
            <p:nvPr/>
          </p:nvSpPr>
          <p:spPr>
            <a:xfrm>
              <a:off x="3782" y="99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2" name=""/>
            <p:cNvSpPr/>
            <p:nvPr/>
          </p:nvSpPr>
          <p:spPr>
            <a:xfrm>
              <a:off x="3782" y="73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3" name=""/>
            <p:cNvSpPr txBox="1"/>
            <p:nvPr/>
          </p:nvSpPr>
          <p:spPr>
            <a:xfrm>
              <a:off x="0" y="993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Ethiopia </a:t>
              </a:r>
            </a:p>
          </p:txBody>
        </p:sp>
        <p:sp>
          <p:nvSpPr>
            <p:cNvPr id="64" name=""/>
            <p:cNvSpPr/>
            <p:nvPr/>
          </p:nvSpPr>
          <p:spPr>
            <a:xfrm>
              <a:off x="0" y="99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5" name=""/>
            <p:cNvSpPr/>
            <p:nvPr/>
          </p:nvSpPr>
          <p:spPr>
            <a:xfrm>
              <a:off x="1400" y="99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6" name=""/>
            <p:cNvSpPr/>
            <p:nvPr/>
          </p:nvSpPr>
          <p:spPr>
            <a:xfrm>
              <a:off x="0" y="124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7" name=""/>
            <p:cNvSpPr/>
            <p:nvPr/>
          </p:nvSpPr>
          <p:spPr>
            <a:xfrm>
              <a:off x="0" y="99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8" name=""/>
            <p:cNvSpPr txBox="1"/>
            <p:nvPr/>
          </p:nvSpPr>
          <p:spPr>
            <a:xfrm>
              <a:off x="1400" y="993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40 </a:t>
              </a:r>
            </a:p>
          </p:txBody>
        </p:sp>
        <p:sp>
          <p:nvSpPr>
            <p:cNvPr id="69" name=""/>
            <p:cNvSpPr/>
            <p:nvPr/>
          </p:nvSpPr>
          <p:spPr>
            <a:xfrm>
              <a:off x="1400" y="99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0" name=""/>
            <p:cNvSpPr/>
            <p:nvPr/>
          </p:nvSpPr>
          <p:spPr>
            <a:xfrm>
              <a:off x="2464" y="99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1" name=""/>
            <p:cNvSpPr/>
            <p:nvPr/>
          </p:nvSpPr>
          <p:spPr>
            <a:xfrm>
              <a:off x="1400" y="124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2" name=""/>
            <p:cNvSpPr/>
            <p:nvPr/>
          </p:nvSpPr>
          <p:spPr>
            <a:xfrm>
              <a:off x="1400" y="99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3" name=""/>
            <p:cNvSpPr txBox="1"/>
            <p:nvPr/>
          </p:nvSpPr>
          <p:spPr>
            <a:xfrm>
              <a:off x="2464" y="993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65,600,000 </a:t>
              </a:r>
            </a:p>
          </p:txBody>
        </p:sp>
        <p:sp>
          <p:nvSpPr>
            <p:cNvPr id="74" name=""/>
            <p:cNvSpPr/>
            <p:nvPr/>
          </p:nvSpPr>
          <p:spPr>
            <a:xfrm>
              <a:off x="2464" y="99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5" name=""/>
            <p:cNvSpPr/>
            <p:nvPr/>
          </p:nvSpPr>
          <p:spPr>
            <a:xfrm>
              <a:off x="3782" y="99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6" name=""/>
            <p:cNvSpPr/>
            <p:nvPr/>
          </p:nvSpPr>
          <p:spPr>
            <a:xfrm>
              <a:off x="2464" y="124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7" name=""/>
            <p:cNvSpPr/>
            <p:nvPr/>
          </p:nvSpPr>
          <p:spPr>
            <a:xfrm>
              <a:off x="2464" y="99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8" name=""/>
            <p:cNvSpPr txBox="1"/>
            <p:nvPr/>
          </p:nvSpPr>
          <p:spPr>
            <a:xfrm>
              <a:off x="3782" y="993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0.6 </a:t>
              </a:r>
            </a:p>
          </p:txBody>
        </p:sp>
        <p:sp>
          <p:nvSpPr>
            <p:cNvPr id="79" name=""/>
            <p:cNvSpPr/>
            <p:nvPr/>
          </p:nvSpPr>
          <p:spPr>
            <a:xfrm>
              <a:off x="3782" y="99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0" name=""/>
            <p:cNvSpPr/>
            <p:nvPr/>
          </p:nvSpPr>
          <p:spPr>
            <a:xfrm>
              <a:off x="5758" y="99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1" name=""/>
            <p:cNvSpPr/>
            <p:nvPr/>
          </p:nvSpPr>
          <p:spPr>
            <a:xfrm>
              <a:off x="3782" y="124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2" name=""/>
            <p:cNvSpPr/>
            <p:nvPr/>
          </p:nvSpPr>
          <p:spPr>
            <a:xfrm>
              <a:off x="3782" y="99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3" name=""/>
            <p:cNvSpPr txBox="1"/>
            <p:nvPr/>
          </p:nvSpPr>
          <p:spPr>
            <a:xfrm>
              <a:off x="0" y="1248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Namibia </a:t>
              </a:r>
            </a:p>
          </p:txBody>
        </p:sp>
        <p:sp>
          <p:nvSpPr>
            <p:cNvPr id="84" name=""/>
            <p:cNvSpPr/>
            <p:nvPr/>
          </p:nvSpPr>
          <p:spPr>
            <a:xfrm>
              <a:off x="0" y="124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5" name=""/>
            <p:cNvSpPr/>
            <p:nvPr/>
          </p:nvSpPr>
          <p:spPr>
            <a:xfrm>
              <a:off x="1400" y="124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6" name=""/>
            <p:cNvSpPr/>
            <p:nvPr/>
          </p:nvSpPr>
          <p:spPr>
            <a:xfrm>
              <a:off x="0" y="150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7" name=""/>
            <p:cNvSpPr/>
            <p:nvPr/>
          </p:nvSpPr>
          <p:spPr>
            <a:xfrm>
              <a:off x="0" y="124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8" name=""/>
            <p:cNvSpPr txBox="1"/>
            <p:nvPr/>
          </p:nvSpPr>
          <p:spPr>
            <a:xfrm>
              <a:off x="1400" y="1248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9 </a:t>
              </a:r>
            </a:p>
          </p:txBody>
        </p:sp>
        <p:sp>
          <p:nvSpPr>
            <p:cNvPr id="89" name=""/>
            <p:cNvSpPr/>
            <p:nvPr/>
          </p:nvSpPr>
          <p:spPr>
            <a:xfrm>
              <a:off x="1400" y="124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0" name=""/>
            <p:cNvSpPr/>
            <p:nvPr/>
          </p:nvSpPr>
          <p:spPr>
            <a:xfrm>
              <a:off x="2464" y="124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1" name=""/>
            <p:cNvSpPr/>
            <p:nvPr/>
          </p:nvSpPr>
          <p:spPr>
            <a:xfrm>
              <a:off x="1400" y="150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2" name=""/>
            <p:cNvSpPr/>
            <p:nvPr/>
          </p:nvSpPr>
          <p:spPr>
            <a:xfrm>
              <a:off x="1400" y="124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3" name=""/>
            <p:cNvSpPr txBox="1"/>
            <p:nvPr/>
          </p:nvSpPr>
          <p:spPr>
            <a:xfrm>
              <a:off x="2464" y="1248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1,900,000 </a:t>
              </a:r>
            </a:p>
          </p:txBody>
        </p:sp>
        <p:sp>
          <p:nvSpPr>
            <p:cNvPr id="94" name=""/>
            <p:cNvSpPr/>
            <p:nvPr/>
          </p:nvSpPr>
          <p:spPr>
            <a:xfrm>
              <a:off x="2464" y="124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5" name=""/>
            <p:cNvSpPr/>
            <p:nvPr/>
          </p:nvSpPr>
          <p:spPr>
            <a:xfrm>
              <a:off x="3782" y="124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6" name=""/>
            <p:cNvSpPr/>
            <p:nvPr/>
          </p:nvSpPr>
          <p:spPr>
            <a:xfrm>
              <a:off x="2464" y="150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7" name=""/>
            <p:cNvSpPr/>
            <p:nvPr/>
          </p:nvSpPr>
          <p:spPr>
            <a:xfrm>
              <a:off x="2464" y="124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8" name=""/>
            <p:cNvSpPr txBox="1"/>
            <p:nvPr/>
          </p:nvSpPr>
          <p:spPr>
            <a:xfrm>
              <a:off x="3782" y="1248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4.7 </a:t>
              </a:r>
            </a:p>
          </p:txBody>
        </p:sp>
        <p:sp>
          <p:nvSpPr>
            <p:cNvPr id="99" name=""/>
            <p:cNvSpPr/>
            <p:nvPr/>
          </p:nvSpPr>
          <p:spPr>
            <a:xfrm>
              <a:off x="3782" y="124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0" name=""/>
            <p:cNvSpPr/>
            <p:nvPr/>
          </p:nvSpPr>
          <p:spPr>
            <a:xfrm>
              <a:off x="5758" y="124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1" name=""/>
            <p:cNvSpPr/>
            <p:nvPr/>
          </p:nvSpPr>
          <p:spPr>
            <a:xfrm>
              <a:off x="3782" y="150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2" name=""/>
            <p:cNvSpPr/>
            <p:nvPr/>
          </p:nvSpPr>
          <p:spPr>
            <a:xfrm>
              <a:off x="3782" y="124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3" name=""/>
            <p:cNvSpPr txBox="1"/>
            <p:nvPr/>
          </p:nvSpPr>
          <p:spPr>
            <a:xfrm>
              <a:off x="0" y="1503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Mozambique </a:t>
              </a:r>
            </a:p>
          </p:txBody>
        </p:sp>
        <p:sp>
          <p:nvSpPr>
            <p:cNvPr id="104" name=""/>
            <p:cNvSpPr/>
            <p:nvPr/>
          </p:nvSpPr>
          <p:spPr>
            <a:xfrm>
              <a:off x="0" y="150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5" name=""/>
            <p:cNvSpPr/>
            <p:nvPr/>
          </p:nvSpPr>
          <p:spPr>
            <a:xfrm>
              <a:off x="1400" y="150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6" name=""/>
            <p:cNvSpPr/>
            <p:nvPr/>
          </p:nvSpPr>
          <p:spPr>
            <a:xfrm>
              <a:off x="0" y="175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7" name=""/>
            <p:cNvSpPr/>
            <p:nvPr/>
          </p:nvSpPr>
          <p:spPr>
            <a:xfrm>
              <a:off x="0" y="150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8" name=""/>
            <p:cNvSpPr txBox="1"/>
            <p:nvPr/>
          </p:nvSpPr>
          <p:spPr>
            <a:xfrm>
              <a:off x="1400" y="1503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90 </a:t>
              </a:r>
            </a:p>
          </p:txBody>
        </p:sp>
        <p:sp>
          <p:nvSpPr>
            <p:cNvPr id="109" name=""/>
            <p:cNvSpPr/>
            <p:nvPr/>
          </p:nvSpPr>
          <p:spPr>
            <a:xfrm>
              <a:off x="1400" y="150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0" name=""/>
            <p:cNvSpPr/>
            <p:nvPr/>
          </p:nvSpPr>
          <p:spPr>
            <a:xfrm>
              <a:off x="2464" y="150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1" name=""/>
            <p:cNvSpPr/>
            <p:nvPr/>
          </p:nvSpPr>
          <p:spPr>
            <a:xfrm>
              <a:off x="1400" y="175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2" name=""/>
            <p:cNvSpPr/>
            <p:nvPr/>
          </p:nvSpPr>
          <p:spPr>
            <a:xfrm>
              <a:off x="1400" y="150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3" name=""/>
            <p:cNvSpPr txBox="1"/>
            <p:nvPr/>
          </p:nvSpPr>
          <p:spPr>
            <a:xfrm>
              <a:off x="2464" y="1503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17,900,000 </a:t>
              </a:r>
            </a:p>
          </p:txBody>
        </p:sp>
        <p:sp>
          <p:nvSpPr>
            <p:cNvPr id="114" name=""/>
            <p:cNvSpPr/>
            <p:nvPr/>
          </p:nvSpPr>
          <p:spPr>
            <a:xfrm>
              <a:off x="2464" y="150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5" name=""/>
            <p:cNvSpPr/>
            <p:nvPr/>
          </p:nvSpPr>
          <p:spPr>
            <a:xfrm>
              <a:off x="3782" y="150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6" name=""/>
            <p:cNvSpPr/>
            <p:nvPr/>
          </p:nvSpPr>
          <p:spPr>
            <a:xfrm>
              <a:off x="2464" y="175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7" name=""/>
            <p:cNvSpPr/>
            <p:nvPr/>
          </p:nvSpPr>
          <p:spPr>
            <a:xfrm>
              <a:off x="2464" y="150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8" name=""/>
            <p:cNvSpPr txBox="1"/>
            <p:nvPr/>
          </p:nvSpPr>
          <p:spPr>
            <a:xfrm>
              <a:off x="3782" y="1503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5.0 </a:t>
              </a:r>
            </a:p>
          </p:txBody>
        </p:sp>
        <p:sp>
          <p:nvSpPr>
            <p:cNvPr id="119" name=""/>
            <p:cNvSpPr/>
            <p:nvPr/>
          </p:nvSpPr>
          <p:spPr>
            <a:xfrm>
              <a:off x="3782" y="150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0" name=""/>
            <p:cNvSpPr/>
            <p:nvPr/>
          </p:nvSpPr>
          <p:spPr>
            <a:xfrm>
              <a:off x="5758" y="150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1" name=""/>
            <p:cNvSpPr/>
            <p:nvPr/>
          </p:nvSpPr>
          <p:spPr>
            <a:xfrm>
              <a:off x="3782" y="175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2" name=""/>
            <p:cNvSpPr/>
            <p:nvPr/>
          </p:nvSpPr>
          <p:spPr>
            <a:xfrm>
              <a:off x="3782" y="150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3" name=""/>
            <p:cNvSpPr txBox="1"/>
            <p:nvPr/>
          </p:nvSpPr>
          <p:spPr>
            <a:xfrm>
              <a:off x="0" y="1758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Rwanda </a:t>
              </a:r>
            </a:p>
          </p:txBody>
        </p:sp>
        <p:sp>
          <p:nvSpPr>
            <p:cNvPr id="124" name=""/>
            <p:cNvSpPr/>
            <p:nvPr/>
          </p:nvSpPr>
          <p:spPr>
            <a:xfrm>
              <a:off x="0" y="175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5" name=""/>
            <p:cNvSpPr/>
            <p:nvPr/>
          </p:nvSpPr>
          <p:spPr>
            <a:xfrm>
              <a:off x="1400" y="175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6" name=""/>
            <p:cNvSpPr/>
            <p:nvPr/>
          </p:nvSpPr>
          <p:spPr>
            <a:xfrm>
              <a:off x="0" y="201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7" name=""/>
            <p:cNvSpPr/>
            <p:nvPr/>
          </p:nvSpPr>
          <p:spPr>
            <a:xfrm>
              <a:off x="0" y="175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8" name=""/>
            <p:cNvSpPr txBox="1"/>
            <p:nvPr/>
          </p:nvSpPr>
          <p:spPr>
            <a:xfrm>
              <a:off x="1400" y="1758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40 </a:t>
              </a:r>
            </a:p>
          </p:txBody>
        </p:sp>
        <p:sp>
          <p:nvSpPr>
            <p:cNvPr id="129" name=""/>
            <p:cNvSpPr/>
            <p:nvPr/>
          </p:nvSpPr>
          <p:spPr>
            <a:xfrm>
              <a:off x="1400" y="175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0" name=""/>
            <p:cNvSpPr/>
            <p:nvPr/>
          </p:nvSpPr>
          <p:spPr>
            <a:xfrm>
              <a:off x="2464" y="175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1" name=""/>
            <p:cNvSpPr/>
            <p:nvPr/>
          </p:nvSpPr>
          <p:spPr>
            <a:xfrm>
              <a:off x="1400" y="201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2" name=""/>
            <p:cNvSpPr/>
            <p:nvPr/>
          </p:nvSpPr>
          <p:spPr>
            <a:xfrm>
              <a:off x="1400" y="175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3" name=""/>
            <p:cNvSpPr txBox="1"/>
            <p:nvPr/>
          </p:nvSpPr>
          <p:spPr>
            <a:xfrm>
              <a:off x="2464" y="1758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7,700,000 </a:t>
              </a:r>
            </a:p>
          </p:txBody>
        </p:sp>
        <p:sp>
          <p:nvSpPr>
            <p:cNvPr id="134" name=""/>
            <p:cNvSpPr/>
            <p:nvPr/>
          </p:nvSpPr>
          <p:spPr>
            <a:xfrm>
              <a:off x="2464" y="175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5" name=""/>
            <p:cNvSpPr/>
            <p:nvPr/>
          </p:nvSpPr>
          <p:spPr>
            <a:xfrm>
              <a:off x="3782" y="175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6" name=""/>
            <p:cNvSpPr/>
            <p:nvPr/>
          </p:nvSpPr>
          <p:spPr>
            <a:xfrm>
              <a:off x="2464" y="201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7" name=""/>
            <p:cNvSpPr/>
            <p:nvPr/>
          </p:nvSpPr>
          <p:spPr>
            <a:xfrm>
              <a:off x="2464" y="175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8" name=""/>
            <p:cNvSpPr txBox="1"/>
            <p:nvPr/>
          </p:nvSpPr>
          <p:spPr>
            <a:xfrm>
              <a:off x="3782" y="1758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5.2 </a:t>
              </a:r>
            </a:p>
          </p:txBody>
        </p:sp>
        <p:sp>
          <p:nvSpPr>
            <p:cNvPr id="139" name=""/>
            <p:cNvSpPr/>
            <p:nvPr/>
          </p:nvSpPr>
          <p:spPr>
            <a:xfrm>
              <a:off x="3782" y="175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0" name=""/>
            <p:cNvSpPr/>
            <p:nvPr/>
          </p:nvSpPr>
          <p:spPr>
            <a:xfrm>
              <a:off x="5758" y="175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1" name=""/>
            <p:cNvSpPr/>
            <p:nvPr/>
          </p:nvSpPr>
          <p:spPr>
            <a:xfrm>
              <a:off x="3782" y="201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2" name=""/>
            <p:cNvSpPr/>
            <p:nvPr/>
          </p:nvSpPr>
          <p:spPr>
            <a:xfrm>
              <a:off x="3782" y="175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3" name=""/>
            <p:cNvSpPr txBox="1"/>
            <p:nvPr/>
          </p:nvSpPr>
          <p:spPr>
            <a:xfrm>
              <a:off x="0" y="2013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Maturities</a:t>
              </a:r>
            </a:p>
          </p:txBody>
        </p:sp>
        <p:sp>
          <p:nvSpPr>
            <p:cNvPr id="144" name=""/>
            <p:cNvSpPr/>
            <p:nvPr/>
          </p:nvSpPr>
          <p:spPr>
            <a:xfrm>
              <a:off x="0" y="201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5" name=""/>
            <p:cNvSpPr/>
            <p:nvPr/>
          </p:nvSpPr>
          <p:spPr>
            <a:xfrm>
              <a:off x="1400" y="201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6" name=""/>
            <p:cNvSpPr/>
            <p:nvPr/>
          </p:nvSpPr>
          <p:spPr>
            <a:xfrm>
              <a:off x="0" y="226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7" name=""/>
            <p:cNvSpPr/>
            <p:nvPr/>
          </p:nvSpPr>
          <p:spPr>
            <a:xfrm>
              <a:off x="0" y="201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8" name=""/>
            <p:cNvSpPr txBox="1"/>
            <p:nvPr/>
          </p:nvSpPr>
          <p:spPr>
            <a:xfrm>
              <a:off x="1400" y="2013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500</a:t>
              </a:r>
            </a:p>
          </p:txBody>
        </p:sp>
        <p:sp>
          <p:nvSpPr>
            <p:cNvPr id="149" name=""/>
            <p:cNvSpPr/>
            <p:nvPr/>
          </p:nvSpPr>
          <p:spPr>
            <a:xfrm>
              <a:off x="1400" y="201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0" name=""/>
            <p:cNvSpPr/>
            <p:nvPr/>
          </p:nvSpPr>
          <p:spPr>
            <a:xfrm>
              <a:off x="2464" y="201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1" name=""/>
            <p:cNvSpPr/>
            <p:nvPr/>
          </p:nvSpPr>
          <p:spPr>
            <a:xfrm>
              <a:off x="1400" y="226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2" name=""/>
            <p:cNvSpPr/>
            <p:nvPr/>
          </p:nvSpPr>
          <p:spPr>
            <a:xfrm>
              <a:off x="1400" y="201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3" name=""/>
            <p:cNvSpPr txBox="1"/>
            <p:nvPr/>
          </p:nvSpPr>
          <p:spPr>
            <a:xfrm>
              <a:off x="2464" y="2013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1,300,000</a:t>
              </a:r>
            </a:p>
          </p:txBody>
        </p:sp>
        <p:sp>
          <p:nvSpPr>
            <p:cNvPr id="154" name=""/>
            <p:cNvSpPr/>
            <p:nvPr/>
          </p:nvSpPr>
          <p:spPr>
            <a:xfrm>
              <a:off x="2464" y="201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5" name=""/>
            <p:cNvSpPr/>
            <p:nvPr/>
          </p:nvSpPr>
          <p:spPr>
            <a:xfrm>
              <a:off x="3782" y="201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6" name=""/>
            <p:cNvSpPr/>
            <p:nvPr/>
          </p:nvSpPr>
          <p:spPr>
            <a:xfrm>
              <a:off x="2464" y="226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7" name=""/>
            <p:cNvSpPr/>
            <p:nvPr/>
          </p:nvSpPr>
          <p:spPr>
            <a:xfrm>
              <a:off x="2464" y="201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8" name=""/>
            <p:cNvSpPr txBox="1"/>
            <p:nvPr/>
          </p:nvSpPr>
          <p:spPr>
            <a:xfrm>
              <a:off x="3782" y="2013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384</a:t>
              </a:r>
            </a:p>
          </p:txBody>
        </p:sp>
        <p:sp>
          <p:nvSpPr>
            <p:cNvPr id="159" name=""/>
            <p:cNvSpPr/>
            <p:nvPr/>
          </p:nvSpPr>
          <p:spPr>
            <a:xfrm>
              <a:off x="3782" y="201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0" name=""/>
            <p:cNvSpPr/>
            <p:nvPr/>
          </p:nvSpPr>
          <p:spPr>
            <a:xfrm>
              <a:off x="5758" y="201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1" name=""/>
            <p:cNvSpPr/>
            <p:nvPr/>
          </p:nvSpPr>
          <p:spPr>
            <a:xfrm>
              <a:off x="3782" y="226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2" name=""/>
            <p:cNvSpPr/>
            <p:nvPr/>
          </p:nvSpPr>
          <p:spPr>
            <a:xfrm>
              <a:off x="3782" y="201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3" name=""/>
            <p:cNvSpPr txBox="1"/>
            <p:nvPr/>
          </p:nvSpPr>
          <p:spPr>
            <a:xfrm>
              <a:off x="0" y="2268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Cameroon </a:t>
              </a:r>
            </a:p>
          </p:txBody>
        </p:sp>
        <p:sp>
          <p:nvSpPr>
            <p:cNvPr id="164" name=""/>
            <p:cNvSpPr/>
            <p:nvPr/>
          </p:nvSpPr>
          <p:spPr>
            <a:xfrm>
              <a:off x="0" y="226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5" name=""/>
            <p:cNvSpPr/>
            <p:nvPr/>
          </p:nvSpPr>
          <p:spPr>
            <a:xfrm>
              <a:off x="1400" y="226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6" name=""/>
            <p:cNvSpPr/>
            <p:nvPr/>
          </p:nvSpPr>
          <p:spPr>
            <a:xfrm>
              <a:off x="0" y="252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7" name=""/>
            <p:cNvSpPr/>
            <p:nvPr/>
          </p:nvSpPr>
          <p:spPr>
            <a:xfrm>
              <a:off x="0" y="226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8" name=""/>
            <p:cNvSpPr txBox="1"/>
            <p:nvPr/>
          </p:nvSpPr>
          <p:spPr>
            <a:xfrm>
              <a:off x="1400" y="2268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83 </a:t>
              </a:r>
            </a:p>
          </p:txBody>
        </p:sp>
        <p:sp>
          <p:nvSpPr>
            <p:cNvPr id="169" name=""/>
            <p:cNvSpPr/>
            <p:nvPr/>
          </p:nvSpPr>
          <p:spPr>
            <a:xfrm>
              <a:off x="1400" y="226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0" name=""/>
            <p:cNvSpPr/>
            <p:nvPr/>
          </p:nvSpPr>
          <p:spPr>
            <a:xfrm>
              <a:off x="2464" y="226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1" name=""/>
            <p:cNvSpPr/>
            <p:nvPr/>
          </p:nvSpPr>
          <p:spPr>
            <a:xfrm>
              <a:off x="1400" y="252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2" name=""/>
            <p:cNvSpPr/>
            <p:nvPr/>
          </p:nvSpPr>
          <p:spPr>
            <a:xfrm>
              <a:off x="1400" y="226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3" name=""/>
            <p:cNvSpPr txBox="1"/>
            <p:nvPr/>
          </p:nvSpPr>
          <p:spPr>
            <a:xfrm>
              <a:off x="2464" y="2268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15,100,000 </a:t>
              </a:r>
            </a:p>
          </p:txBody>
        </p:sp>
        <p:sp>
          <p:nvSpPr>
            <p:cNvPr id="174" name=""/>
            <p:cNvSpPr/>
            <p:nvPr/>
          </p:nvSpPr>
          <p:spPr>
            <a:xfrm>
              <a:off x="2464" y="226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5" name=""/>
            <p:cNvSpPr/>
            <p:nvPr/>
          </p:nvSpPr>
          <p:spPr>
            <a:xfrm>
              <a:off x="3782" y="226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6" name=""/>
            <p:cNvSpPr/>
            <p:nvPr/>
          </p:nvSpPr>
          <p:spPr>
            <a:xfrm>
              <a:off x="2464" y="252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7" name=""/>
            <p:cNvSpPr/>
            <p:nvPr/>
          </p:nvSpPr>
          <p:spPr>
            <a:xfrm>
              <a:off x="2464" y="226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8" name=""/>
            <p:cNvSpPr txBox="1"/>
            <p:nvPr/>
          </p:nvSpPr>
          <p:spPr>
            <a:xfrm>
              <a:off x="3782" y="2268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5.5 </a:t>
              </a:r>
            </a:p>
          </p:txBody>
        </p:sp>
        <p:sp>
          <p:nvSpPr>
            <p:cNvPr id="179" name=""/>
            <p:cNvSpPr/>
            <p:nvPr/>
          </p:nvSpPr>
          <p:spPr>
            <a:xfrm>
              <a:off x="3782" y="226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0" name=""/>
            <p:cNvSpPr/>
            <p:nvPr/>
          </p:nvSpPr>
          <p:spPr>
            <a:xfrm>
              <a:off x="5758" y="226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1" name=""/>
            <p:cNvSpPr/>
            <p:nvPr/>
          </p:nvSpPr>
          <p:spPr>
            <a:xfrm>
              <a:off x="3782" y="252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2" name=""/>
            <p:cNvSpPr/>
            <p:nvPr/>
          </p:nvSpPr>
          <p:spPr>
            <a:xfrm>
              <a:off x="3782" y="226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3" name=""/>
            <p:cNvSpPr txBox="1"/>
            <p:nvPr/>
          </p:nvSpPr>
          <p:spPr>
            <a:xfrm>
              <a:off x="0" y="2523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Ghana </a:t>
              </a:r>
            </a:p>
          </p:txBody>
        </p:sp>
        <p:sp>
          <p:nvSpPr>
            <p:cNvPr id="184" name=""/>
            <p:cNvSpPr/>
            <p:nvPr/>
          </p:nvSpPr>
          <p:spPr>
            <a:xfrm>
              <a:off x="0" y="252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5" name=""/>
            <p:cNvSpPr/>
            <p:nvPr/>
          </p:nvSpPr>
          <p:spPr>
            <a:xfrm>
              <a:off x="1400" y="252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6" name=""/>
            <p:cNvSpPr/>
            <p:nvPr/>
          </p:nvSpPr>
          <p:spPr>
            <a:xfrm>
              <a:off x="0" y="277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7" name=""/>
            <p:cNvSpPr/>
            <p:nvPr/>
          </p:nvSpPr>
          <p:spPr>
            <a:xfrm>
              <a:off x="0" y="252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8" name=""/>
            <p:cNvSpPr txBox="1"/>
            <p:nvPr/>
          </p:nvSpPr>
          <p:spPr>
            <a:xfrm>
              <a:off x="1400" y="2523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120 </a:t>
              </a:r>
            </a:p>
          </p:txBody>
        </p:sp>
        <p:sp>
          <p:nvSpPr>
            <p:cNvPr id="189" name=""/>
            <p:cNvSpPr/>
            <p:nvPr/>
          </p:nvSpPr>
          <p:spPr>
            <a:xfrm>
              <a:off x="1400" y="252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0" name=""/>
            <p:cNvSpPr/>
            <p:nvPr/>
          </p:nvSpPr>
          <p:spPr>
            <a:xfrm>
              <a:off x="2464" y="252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1" name=""/>
            <p:cNvSpPr/>
            <p:nvPr/>
          </p:nvSpPr>
          <p:spPr>
            <a:xfrm>
              <a:off x="1400" y="277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2" name=""/>
            <p:cNvSpPr/>
            <p:nvPr/>
          </p:nvSpPr>
          <p:spPr>
            <a:xfrm>
              <a:off x="1400" y="252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3" name=""/>
            <p:cNvSpPr txBox="1"/>
            <p:nvPr/>
          </p:nvSpPr>
          <p:spPr>
            <a:xfrm>
              <a:off x="2464" y="2523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19,600,000 </a:t>
              </a:r>
            </a:p>
          </p:txBody>
        </p:sp>
        <p:sp>
          <p:nvSpPr>
            <p:cNvPr id="194" name=""/>
            <p:cNvSpPr/>
            <p:nvPr/>
          </p:nvSpPr>
          <p:spPr>
            <a:xfrm>
              <a:off x="2464" y="252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5" name=""/>
            <p:cNvSpPr/>
            <p:nvPr/>
          </p:nvSpPr>
          <p:spPr>
            <a:xfrm>
              <a:off x="3782" y="252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6" name=""/>
            <p:cNvSpPr/>
            <p:nvPr/>
          </p:nvSpPr>
          <p:spPr>
            <a:xfrm>
              <a:off x="2464" y="277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7" name=""/>
            <p:cNvSpPr/>
            <p:nvPr/>
          </p:nvSpPr>
          <p:spPr>
            <a:xfrm>
              <a:off x="2464" y="252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8" name=""/>
            <p:cNvSpPr txBox="1"/>
            <p:nvPr/>
          </p:nvSpPr>
          <p:spPr>
            <a:xfrm>
              <a:off x="3782" y="2523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6.1 </a:t>
              </a:r>
            </a:p>
          </p:txBody>
        </p:sp>
        <p:sp>
          <p:nvSpPr>
            <p:cNvPr id="199" name=""/>
            <p:cNvSpPr/>
            <p:nvPr/>
          </p:nvSpPr>
          <p:spPr>
            <a:xfrm>
              <a:off x="3782" y="252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0" name=""/>
            <p:cNvSpPr/>
            <p:nvPr/>
          </p:nvSpPr>
          <p:spPr>
            <a:xfrm>
              <a:off x="5758" y="252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1" name=""/>
            <p:cNvSpPr/>
            <p:nvPr/>
          </p:nvSpPr>
          <p:spPr>
            <a:xfrm>
              <a:off x="3782" y="277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2" name=""/>
            <p:cNvSpPr/>
            <p:nvPr/>
          </p:nvSpPr>
          <p:spPr>
            <a:xfrm>
              <a:off x="3782" y="252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3" name=""/>
            <p:cNvSpPr txBox="1"/>
            <p:nvPr/>
          </p:nvSpPr>
          <p:spPr>
            <a:xfrm>
              <a:off x="0" y="2778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 marL="457200" indent="-457200">
                <a:lnSpc>
                  <a:spcPct val="115000"/>
                </a:lnSpc>
                <a:buFont typeface="Calibri"/>
                <a:buAutoNum type="arabicPeriod"/>
              </a:pPr>
              <a:r>
                <a:rPr sz="2000" b="1">
                  <a:latin typeface="Times New Roman"/>
                </a:rPr>
                <a:t>Cote D'Ivoire </a:t>
              </a:r>
            </a:p>
          </p:txBody>
        </p:sp>
        <p:sp>
          <p:nvSpPr>
            <p:cNvPr id="204" name=""/>
            <p:cNvSpPr/>
            <p:nvPr/>
          </p:nvSpPr>
          <p:spPr>
            <a:xfrm>
              <a:off x="0" y="277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5" name=""/>
            <p:cNvSpPr/>
            <p:nvPr/>
          </p:nvSpPr>
          <p:spPr>
            <a:xfrm>
              <a:off x="1400" y="277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6" name=""/>
            <p:cNvSpPr/>
            <p:nvPr/>
          </p:nvSpPr>
          <p:spPr>
            <a:xfrm>
              <a:off x="0" y="303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7" name=""/>
            <p:cNvSpPr/>
            <p:nvPr/>
          </p:nvSpPr>
          <p:spPr>
            <a:xfrm>
              <a:off x="0" y="277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8" name=""/>
            <p:cNvSpPr txBox="1"/>
            <p:nvPr/>
          </p:nvSpPr>
          <p:spPr>
            <a:xfrm>
              <a:off x="1400" y="2778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112 </a:t>
              </a:r>
            </a:p>
          </p:txBody>
        </p:sp>
        <p:sp>
          <p:nvSpPr>
            <p:cNvPr id="209" name=""/>
            <p:cNvSpPr/>
            <p:nvPr/>
          </p:nvSpPr>
          <p:spPr>
            <a:xfrm>
              <a:off x="1400" y="277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0" name=""/>
            <p:cNvSpPr/>
            <p:nvPr/>
          </p:nvSpPr>
          <p:spPr>
            <a:xfrm>
              <a:off x="2464" y="277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1" name=""/>
            <p:cNvSpPr/>
            <p:nvPr/>
          </p:nvSpPr>
          <p:spPr>
            <a:xfrm>
              <a:off x="1400" y="303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2" name=""/>
            <p:cNvSpPr/>
            <p:nvPr/>
          </p:nvSpPr>
          <p:spPr>
            <a:xfrm>
              <a:off x="1400" y="277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3" name=""/>
            <p:cNvSpPr txBox="1"/>
            <p:nvPr/>
          </p:nvSpPr>
          <p:spPr>
            <a:xfrm>
              <a:off x="2464" y="2778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15,800,000 </a:t>
              </a:r>
            </a:p>
          </p:txBody>
        </p:sp>
        <p:sp>
          <p:nvSpPr>
            <p:cNvPr id="214" name=""/>
            <p:cNvSpPr/>
            <p:nvPr/>
          </p:nvSpPr>
          <p:spPr>
            <a:xfrm>
              <a:off x="2464" y="277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5" name=""/>
            <p:cNvSpPr/>
            <p:nvPr/>
          </p:nvSpPr>
          <p:spPr>
            <a:xfrm>
              <a:off x="3782" y="277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6" name=""/>
            <p:cNvSpPr/>
            <p:nvPr/>
          </p:nvSpPr>
          <p:spPr>
            <a:xfrm>
              <a:off x="2464" y="303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7" name=""/>
            <p:cNvSpPr/>
            <p:nvPr/>
          </p:nvSpPr>
          <p:spPr>
            <a:xfrm>
              <a:off x="2464" y="277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8" name=""/>
            <p:cNvSpPr txBox="1"/>
            <p:nvPr/>
          </p:nvSpPr>
          <p:spPr>
            <a:xfrm>
              <a:off x="3782" y="2778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7.1 </a:t>
              </a:r>
            </a:p>
          </p:txBody>
        </p:sp>
        <p:sp>
          <p:nvSpPr>
            <p:cNvPr id="219" name=""/>
            <p:cNvSpPr/>
            <p:nvPr/>
          </p:nvSpPr>
          <p:spPr>
            <a:xfrm>
              <a:off x="3782" y="277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0" name=""/>
            <p:cNvSpPr/>
            <p:nvPr/>
          </p:nvSpPr>
          <p:spPr>
            <a:xfrm>
              <a:off x="5758" y="277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1" name=""/>
            <p:cNvSpPr/>
            <p:nvPr/>
          </p:nvSpPr>
          <p:spPr>
            <a:xfrm>
              <a:off x="3782" y="303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2" name=""/>
            <p:cNvSpPr/>
            <p:nvPr/>
          </p:nvSpPr>
          <p:spPr>
            <a:xfrm>
              <a:off x="3782" y="277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3" name=""/>
            <p:cNvSpPr txBox="1"/>
            <p:nvPr/>
          </p:nvSpPr>
          <p:spPr>
            <a:xfrm>
              <a:off x="0" y="3033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Kenya </a:t>
              </a:r>
            </a:p>
          </p:txBody>
        </p:sp>
        <p:sp>
          <p:nvSpPr>
            <p:cNvPr id="224" name=""/>
            <p:cNvSpPr/>
            <p:nvPr/>
          </p:nvSpPr>
          <p:spPr>
            <a:xfrm>
              <a:off x="0" y="303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5" name=""/>
            <p:cNvSpPr/>
            <p:nvPr/>
          </p:nvSpPr>
          <p:spPr>
            <a:xfrm>
              <a:off x="1400" y="303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6" name=""/>
            <p:cNvSpPr/>
            <p:nvPr/>
          </p:nvSpPr>
          <p:spPr>
            <a:xfrm>
              <a:off x="0" y="328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7" name=""/>
            <p:cNvSpPr/>
            <p:nvPr/>
          </p:nvSpPr>
          <p:spPr>
            <a:xfrm>
              <a:off x="0" y="303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8" name=""/>
            <p:cNvSpPr txBox="1"/>
            <p:nvPr/>
          </p:nvSpPr>
          <p:spPr>
            <a:xfrm>
              <a:off x="1400" y="3033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250 </a:t>
              </a:r>
            </a:p>
          </p:txBody>
        </p:sp>
        <p:sp>
          <p:nvSpPr>
            <p:cNvPr id="229" name=""/>
            <p:cNvSpPr/>
            <p:nvPr/>
          </p:nvSpPr>
          <p:spPr>
            <a:xfrm>
              <a:off x="1400" y="303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0" name=""/>
            <p:cNvSpPr/>
            <p:nvPr/>
          </p:nvSpPr>
          <p:spPr>
            <a:xfrm>
              <a:off x="2464" y="303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1" name=""/>
            <p:cNvSpPr/>
            <p:nvPr/>
          </p:nvSpPr>
          <p:spPr>
            <a:xfrm>
              <a:off x="1400" y="328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2" name=""/>
            <p:cNvSpPr/>
            <p:nvPr/>
          </p:nvSpPr>
          <p:spPr>
            <a:xfrm>
              <a:off x="1400" y="303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3" name=""/>
            <p:cNvSpPr txBox="1"/>
            <p:nvPr/>
          </p:nvSpPr>
          <p:spPr>
            <a:xfrm>
              <a:off x="2464" y="3033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30,500,000 </a:t>
              </a:r>
            </a:p>
          </p:txBody>
        </p:sp>
        <p:sp>
          <p:nvSpPr>
            <p:cNvPr id="234" name=""/>
            <p:cNvSpPr/>
            <p:nvPr/>
          </p:nvSpPr>
          <p:spPr>
            <a:xfrm>
              <a:off x="2464" y="303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5" name=""/>
            <p:cNvSpPr/>
            <p:nvPr/>
          </p:nvSpPr>
          <p:spPr>
            <a:xfrm>
              <a:off x="3782" y="303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6" name=""/>
            <p:cNvSpPr/>
            <p:nvPr/>
          </p:nvSpPr>
          <p:spPr>
            <a:xfrm>
              <a:off x="2464" y="328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7" name=""/>
            <p:cNvSpPr/>
            <p:nvPr/>
          </p:nvSpPr>
          <p:spPr>
            <a:xfrm>
              <a:off x="2464" y="303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8" name=""/>
            <p:cNvSpPr txBox="1"/>
            <p:nvPr/>
          </p:nvSpPr>
          <p:spPr>
            <a:xfrm>
              <a:off x="3782" y="3033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8.2 </a:t>
              </a:r>
            </a:p>
          </p:txBody>
        </p:sp>
        <p:sp>
          <p:nvSpPr>
            <p:cNvPr id="239" name=""/>
            <p:cNvSpPr/>
            <p:nvPr/>
          </p:nvSpPr>
          <p:spPr>
            <a:xfrm>
              <a:off x="3782" y="303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0" name=""/>
            <p:cNvSpPr/>
            <p:nvPr/>
          </p:nvSpPr>
          <p:spPr>
            <a:xfrm>
              <a:off x="5758" y="303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1" name=""/>
            <p:cNvSpPr/>
            <p:nvPr/>
          </p:nvSpPr>
          <p:spPr>
            <a:xfrm>
              <a:off x="3782" y="328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2" name=""/>
            <p:cNvSpPr/>
            <p:nvPr/>
          </p:nvSpPr>
          <p:spPr>
            <a:xfrm>
              <a:off x="3782" y="303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3" name=""/>
            <p:cNvSpPr txBox="1"/>
            <p:nvPr/>
          </p:nvSpPr>
          <p:spPr>
            <a:xfrm>
              <a:off x="0" y="3288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Algeria </a:t>
              </a:r>
            </a:p>
          </p:txBody>
        </p:sp>
        <p:sp>
          <p:nvSpPr>
            <p:cNvPr id="244" name=""/>
            <p:cNvSpPr/>
            <p:nvPr/>
          </p:nvSpPr>
          <p:spPr>
            <a:xfrm>
              <a:off x="0" y="328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5" name=""/>
            <p:cNvSpPr/>
            <p:nvPr/>
          </p:nvSpPr>
          <p:spPr>
            <a:xfrm>
              <a:off x="1400" y="328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6" name=""/>
            <p:cNvSpPr/>
            <p:nvPr/>
          </p:nvSpPr>
          <p:spPr>
            <a:xfrm>
              <a:off x="0" y="354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7" name=""/>
            <p:cNvSpPr/>
            <p:nvPr/>
          </p:nvSpPr>
          <p:spPr>
            <a:xfrm>
              <a:off x="0" y="328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8" name=""/>
            <p:cNvSpPr txBox="1"/>
            <p:nvPr/>
          </p:nvSpPr>
          <p:spPr>
            <a:xfrm>
              <a:off x="1400" y="3288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500 </a:t>
              </a:r>
            </a:p>
          </p:txBody>
        </p:sp>
        <p:sp>
          <p:nvSpPr>
            <p:cNvPr id="249" name=""/>
            <p:cNvSpPr/>
            <p:nvPr/>
          </p:nvSpPr>
          <p:spPr>
            <a:xfrm>
              <a:off x="1400" y="328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0" name=""/>
            <p:cNvSpPr/>
            <p:nvPr/>
          </p:nvSpPr>
          <p:spPr>
            <a:xfrm>
              <a:off x="2464" y="328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1" name=""/>
            <p:cNvSpPr/>
            <p:nvPr/>
          </p:nvSpPr>
          <p:spPr>
            <a:xfrm>
              <a:off x="1400" y="354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2" name=""/>
            <p:cNvSpPr/>
            <p:nvPr/>
          </p:nvSpPr>
          <p:spPr>
            <a:xfrm>
              <a:off x="1400" y="328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3" name=""/>
            <p:cNvSpPr txBox="1"/>
            <p:nvPr/>
          </p:nvSpPr>
          <p:spPr>
            <a:xfrm>
              <a:off x="2464" y="3288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30,200,000 </a:t>
              </a:r>
            </a:p>
          </p:txBody>
        </p:sp>
        <p:sp>
          <p:nvSpPr>
            <p:cNvPr id="254" name=""/>
            <p:cNvSpPr/>
            <p:nvPr/>
          </p:nvSpPr>
          <p:spPr>
            <a:xfrm>
              <a:off x="2464" y="328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5" name=""/>
            <p:cNvSpPr/>
            <p:nvPr/>
          </p:nvSpPr>
          <p:spPr>
            <a:xfrm>
              <a:off x="3782" y="328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6" name=""/>
            <p:cNvSpPr/>
            <p:nvPr/>
          </p:nvSpPr>
          <p:spPr>
            <a:xfrm>
              <a:off x="2464" y="354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7" name=""/>
            <p:cNvSpPr/>
            <p:nvPr/>
          </p:nvSpPr>
          <p:spPr>
            <a:xfrm>
              <a:off x="2464" y="328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8" name=""/>
            <p:cNvSpPr txBox="1"/>
            <p:nvPr/>
          </p:nvSpPr>
          <p:spPr>
            <a:xfrm>
              <a:off x="3782" y="3288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16.6 </a:t>
              </a:r>
            </a:p>
          </p:txBody>
        </p:sp>
        <p:sp>
          <p:nvSpPr>
            <p:cNvPr id="259" name=""/>
            <p:cNvSpPr/>
            <p:nvPr/>
          </p:nvSpPr>
          <p:spPr>
            <a:xfrm>
              <a:off x="3782" y="328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0" name=""/>
            <p:cNvSpPr/>
            <p:nvPr/>
          </p:nvSpPr>
          <p:spPr>
            <a:xfrm>
              <a:off x="5758" y="328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1" name=""/>
            <p:cNvSpPr/>
            <p:nvPr/>
          </p:nvSpPr>
          <p:spPr>
            <a:xfrm>
              <a:off x="3782" y="354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2" name=""/>
            <p:cNvSpPr/>
            <p:nvPr/>
          </p:nvSpPr>
          <p:spPr>
            <a:xfrm>
              <a:off x="3782" y="328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3" name=""/>
            <p:cNvSpPr txBox="1"/>
            <p:nvPr/>
          </p:nvSpPr>
          <p:spPr>
            <a:xfrm>
              <a:off x="0" y="3543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Sudan </a:t>
              </a:r>
            </a:p>
          </p:txBody>
        </p:sp>
        <p:sp>
          <p:nvSpPr>
            <p:cNvPr id="264" name=""/>
            <p:cNvSpPr/>
            <p:nvPr/>
          </p:nvSpPr>
          <p:spPr>
            <a:xfrm>
              <a:off x="0" y="354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5" name=""/>
            <p:cNvSpPr/>
            <p:nvPr/>
          </p:nvSpPr>
          <p:spPr>
            <a:xfrm>
              <a:off x="1400" y="354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6" name=""/>
            <p:cNvSpPr/>
            <p:nvPr/>
          </p:nvSpPr>
          <p:spPr>
            <a:xfrm>
              <a:off x="0" y="379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7" name=""/>
            <p:cNvSpPr/>
            <p:nvPr/>
          </p:nvSpPr>
          <p:spPr>
            <a:xfrm>
              <a:off x="0" y="354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8" name=""/>
            <p:cNvSpPr txBox="1"/>
            <p:nvPr/>
          </p:nvSpPr>
          <p:spPr>
            <a:xfrm>
              <a:off x="1400" y="3543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750 </a:t>
              </a:r>
            </a:p>
          </p:txBody>
        </p:sp>
        <p:sp>
          <p:nvSpPr>
            <p:cNvPr id="269" name=""/>
            <p:cNvSpPr/>
            <p:nvPr/>
          </p:nvSpPr>
          <p:spPr>
            <a:xfrm>
              <a:off x="1400" y="354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0" name=""/>
            <p:cNvSpPr/>
            <p:nvPr/>
          </p:nvSpPr>
          <p:spPr>
            <a:xfrm>
              <a:off x="2464" y="354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1" name=""/>
            <p:cNvSpPr/>
            <p:nvPr/>
          </p:nvSpPr>
          <p:spPr>
            <a:xfrm>
              <a:off x="1400" y="379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2" name=""/>
            <p:cNvSpPr/>
            <p:nvPr/>
          </p:nvSpPr>
          <p:spPr>
            <a:xfrm>
              <a:off x="1400" y="354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3" name=""/>
            <p:cNvSpPr txBox="1"/>
            <p:nvPr/>
          </p:nvSpPr>
          <p:spPr>
            <a:xfrm>
              <a:off x="2464" y="3543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31,400,000 </a:t>
              </a:r>
            </a:p>
          </p:txBody>
        </p:sp>
        <p:sp>
          <p:nvSpPr>
            <p:cNvPr id="274" name=""/>
            <p:cNvSpPr/>
            <p:nvPr/>
          </p:nvSpPr>
          <p:spPr>
            <a:xfrm>
              <a:off x="2464" y="354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5" name=""/>
            <p:cNvSpPr/>
            <p:nvPr/>
          </p:nvSpPr>
          <p:spPr>
            <a:xfrm>
              <a:off x="3782" y="354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6" name=""/>
            <p:cNvSpPr/>
            <p:nvPr/>
          </p:nvSpPr>
          <p:spPr>
            <a:xfrm>
              <a:off x="2464" y="379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7" name=""/>
            <p:cNvSpPr/>
            <p:nvPr/>
          </p:nvSpPr>
          <p:spPr>
            <a:xfrm>
              <a:off x="2464" y="354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8" name=""/>
            <p:cNvSpPr txBox="1"/>
            <p:nvPr/>
          </p:nvSpPr>
          <p:spPr>
            <a:xfrm>
              <a:off x="3782" y="3543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23.9 </a:t>
              </a:r>
            </a:p>
          </p:txBody>
        </p:sp>
        <p:sp>
          <p:nvSpPr>
            <p:cNvPr id="279" name=""/>
            <p:cNvSpPr/>
            <p:nvPr/>
          </p:nvSpPr>
          <p:spPr>
            <a:xfrm>
              <a:off x="3782" y="354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0" name=""/>
            <p:cNvSpPr/>
            <p:nvPr/>
          </p:nvSpPr>
          <p:spPr>
            <a:xfrm>
              <a:off x="5758" y="354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1" name=""/>
            <p:cNvSpPr/>
            <p:nvPr/>
          </p:nvSpPr>
          <p:spPr>
            <a:xfrm>
              <a:off x="3782" y="379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2" name=""/>
            <p:cNvSpPr/>
            <p:nvPr/>
          </p:nvSpPr>
          <p:spPr>
            <a:xfrm>
              <a:off x="3782" y="354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3" name=""/>
            <p:cNvSpPr txBox="1"/>
            <p:nvPr/>
          </p:nvSpPr>
          <p:spPr>
            <a:xfrm>
              <a:off x="0" y="3798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South Africa </a:t>
              </a:r>
            </a:p>
          </p:txBody>
        </p:sp>
        <p:sp>
          <p:nvSpPr>
            <p:cNvPr id="284" name=""/>
            <p:cNvSpPr/>
            <p:nvPr/>
          </p:nvSpPr>
          <p:spPr>
            <a:xfrm>
              <a:off x="0" y="379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5" name=""/>
            <p:cNvSpPr/>
            <p:nvPr/>
          </p:nvSpPr>
          <p:spPr>
            <a:xfrm>
              <a:off x="1400" y="379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6" name=""/>
            <p:cNvSpPr/>
            <p:nvPr/>
          </p:nvSpPr>
          <p:spPr>
            <a:xfrm>
              <a:off x="0" y="405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7" name=""/>
            <p:cNvSpPr/>
            <p:nvPr/>
          </p:nvSpPr>
          <p:spPr>
            <a:xfrm>
              <a:off x="0" y="379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8" name=""/>
            <p:cNvSpPr txBox="1"/>
            <p:nvPr/>
          </p:nvSpPr>
          <p:spPr>
            <a:xfrm>
              <a:off x="1400" y="3798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9,000 </a:t>
              </a:r>
            </a:p>
          </p:txBody>
        </p:sp>
        <p:sp>
          <p:nvSpPr>
            <p:cNvPr id="289" name=""/>
            <p:cNvSpPr/>
            <p:nvPr/>
          </p:nvSpPr>
          <p:spPr>
            <a:xfrm>
              <a:off x="1400" y="379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0" name=""/>
            <p:cNvSpPr/>
            <p:nvPr/>
          </p:nvSpPr>
          <p:spPr>
            <a:xfrm>
              <a:off x="2464" y="379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1" name=""/>
            <p:cNvSpPr/>
            <p:nvPr/>
          </p:nvSpPr>
          <p:spPr>
            <a:xfrm>
              <a:off x="1400" y="405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2" name=""/>
            <p:cNvSpPr/>
            <p:nvPr/>
          </p:nvSpPr>
          <p:spPr>
            <a:xfrm>
              <a:off x="1400" y="379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3" name=""/>
            <p:cNvSpPr txBox="1"/>
            <p:nvPr/>
          </p:nvSpPr>
          <p:spPr>
            <a:xfrm>
              <a:off x="2464" y="3798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44,000,000 </a:t>
              </a:r>
            </a:p>
          </p:txBody>
        </p:sp>
        <p:sp>
          <p:nvSpPr>
            <p:cNvPr id="294" name=""/>
            <p:cNvSpPr/>
            <p:nvPr/>
          </p:nvSpPr>
          <p:spPr>
            <a:xfrm>
              <a:off x="2464" y="379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5" name=""/>
            <p:cNvSpPr/>
            <p:nvPr/>
          </p:nvSpPr>
          <p:spPr>
            <a:xfrm>
              <a:off x="3782" y="379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6" name=""/>
            <p:cNvSpPr/>
            <p:nvPr/>
          </p:nvSpPr>
          <p:spPr>
            <a:xfrm>
              <a:off x="2464" y="405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7" name=""/>
            <p:cNvSpPr/>
            <p:nvPr/>
          </p:nvSpPr>
          <p:spPr>
            <a:xfrm>
              <a:off x="2464" y="379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8" name=""/>
            <p:cNvSpPr txBox="1"/>
            <p:nvPr/>
          </p:nvSpPr>
          <p:spPr>
            <a:xfrm>
              <a:off x="3782" y="3798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204.5 </a:t>
              </a:r>
            </a:p>
          </p:txBody>
        </p:sp>
        <p:sp>
          <p:nvSpPr>
            <p:cNvPr id="299" name=""/>
            <p:cNvSpPr/>
            <p:nvPr/>
          </p:nvSpPr>
          <p:spPr>
            <a:xfrm>
              <a:off x="3782" y="379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0" name=""/>
            <p:cNvSpPr/>
            <p:nvPr/>
          </p:nvSpPr>
          <p:spPr>
            <a:xfrm>
              <a:off x="5758" y="379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1" name=""/>
            <p:cNvSpPr/>
            <p:nvPr/>
          </p:nvSpPr>
          <p:spPr>
            <a:xfrm>
              <a:off x="3782" y="405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2" name=""/>
            <p:cNvSpPr/>
            <p:nvPr/>
          </p:nvSpPr>
          <p:spPr>
            <a:xfrm>
              <a:off x="3782" y="3798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3" name=""/>
            <p:cNvSpPr txBox="1"/>
            <p:nvPr/>
          </p:nvSpPr>
          <p:spPr>
            <a:xfrm>
              <a:off x="0" y="4053"/>
              <a:ext cx="1400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Egypt </a:t>
              </a:r>
            </a:p>
          </p:txBody>
        </p:sp>
        <p:sp>
          <p:nvSpPr>
            <p:cNvPr id="304" name=""/>
            <p:cNvSpPr/>
            <p:nvPr/>
          </p:nvSpPr>
          <p:spPr>
            <a:xfrm>
              <a:off x="0" y="4053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5" name=""/>
            <p:cNvSpPr/>
            <p:nvPr/>
          </p:nvSpPr>
          <p:spPr>
            <a:xfrm>
              <a:off x="1400" y="405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6" name=""/>
            <p:cNvSpPr/>
            <p:nvPr/>
          </p:nvSpPr>
          <p:spPr>
            <a:xfrm>
              <a:off x="0" y="4308"/>
              <a:ext cx="140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7" name=""/>
            <p:cNvSpPr/>
            <p:nvPr/>
          </p:nvSpPr>
          <p:spPr>
            <a:xfrm>
              <a:off x="0" y="405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8" name=""/>
            <p:cNvSpPr txBox="1"/>
            <p:nvPr/>
          </p:nvSpPr>
          <p:spPr>
            <a:xfrm>
              <a:off x="1400" y="4053"/>
              <a:ext cx="1064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20,000 </a:t>
              </a:r>
            </a:p>
          </p:txBody>
        </p:sp>
        <p:sp>
          <p:nvSpPr>
            <p:cNvPr id="309" name=""/>
            <p:cNvSpPr/>
            <p:nvPr/>
          </p:nvSpPr>
          <p:spPr>
            <a:xfrm>
              <a:off x="1400" y="4053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0" name=""/>
            <p:cNvSpPr/>
            <p:nvPr/>
          </p:nvSpPr>
          <p:spPr>
            <a:xfrm>
              <a:off x="2464" y="405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1" name=""/>
            <p:cNvSpPr/>
            <p:nvPr/>
          </p:nvSpPr>
          <p:spPr>
            <a:xfrm>
              <a:off x="1400" y="4308"/>
              <a:ext cx="106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2" name=""/>
            <p:cNvSpPr/>
            <p:nvPr/>
          </p:nvSpPr>
          <p:spPr>
            <a:xfrm>
              <a:off x="1400" y="405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3" name=""/>
            <p:cNvSpPr txBox="1"/>
            <p:nvPr/>
          </p:nvSpPr>
          <p:spPr>
            <a:xfrm>
              <a:off x="2464" y="4053"/>
              <a:ext cx="1318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67,800,000 </a:t>
              </a:r>
            </a:p>
          </p:txBody>
        </p:sp>
        <p:sp>
          <p:nvSpPr>
            <p:cNvPr id="314" name=""/>
            <p:cNvSpPr/>
            <p:nvPr/>
          </p:nvSpPr>
          <p:spPr>
            <a:xfrm>
              <a:off x="2464" y="4053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5" name=""/>
            <p:cNvSpPr/>
            <p:nvPr/>
          </p:nvSpPr>
          <p:spPr>
            <a:xfrm>
              <a:off x="3782" y="405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6" name=""/>
            <p:cNvSpPr/>
            <p:nvPr/>
          </p:nvSpPr>
          <p:spPr>
            <a:xfrm>
              <a:off x="2464" y="4308"/>
              <a:ext cx="1318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7" name=""/>
            <p:cNvSpPr/>
            <p:nvPr/>
          </p:nvSpPr>
          <p:spPr>
            <a:xfrm>
              <a:off x="2464" y="405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8" name=""/>
            <p:cNvSpPr txBox="1"/>
            <p:nvPr/>
          </p:nvSpPr>
          <p:spPr>
            <a:xfrm>
              <a:off x="3782" y="4053"/>
              <a:ext cx="1976" cy="255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295.0 </a:t>
              </a:r>
            </a:p>
          </p:txBody>
        </p:sp>
        <p:sp>
          <p:nvSpPr>
            <p:cNvPr id="319" name=""/>
            <p:cNvSpPr/>
            <p:nvPr/>
          </p:nvSpPr>
          <p:spPr>
            <a:xfrm>
              <a:off x="3782" y="4053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20" name=""/>
            <p:cNvSpPr/>
            <p:nvPr/>
          </p:nvSpPr>
          <p:spPr>
            <a:xfrm>
              <a:off x="5758" y="405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21" name=""/>
            <p:cNvSpPr/>
            <p:nvPr/>
          </p:nvSpPr>
          <p:spPr>
            <a:xfrm>
              <a:off x="3782" y="4308"/>
              <a:ext cx="1976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22" name=""/>
            <p:cNvSpPr/>
            <p:nvPr/>
          </p:nvSpPr>
          <p:spPr>
            <a:xfrm>
              <a:off x="3782" y="4053"/>
              <a:ext cx="0" cy="255"/>
            </a:xfrm>
            <a:prstGeom prst="line"/>
            <a:noFill/>
            <a:ln w="12700">
              <a:solidFill>
                <a:srgbClr val="000000"/>
              </a:solidFill>
            </a:ln>
          </p:spPr>
        </p:sp>
      </p:grpSp>
    </p:spTree>
  </p:cSld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Cardiac Surgery (Africa)</a:t>
            </a:r>
          </a:p>
        </p:txBody>
      </p:sp>
      <p:sp>
        <p:nvSpPr>
          <p:cNvPr id="3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763712" y="1557337"/>
            <a:ext cx="6407150" cy="4533900"/>
          </a:xfrm>
          <a:prstGeom prst="rect"/>
          <a:noFill/>
        </p:spPr>
      </p:pic>
    </p:spTree>
  </p:cSld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grpSp>
        <p:nvGrpSpPr>
          <p:cNvPr id="3" name=""/>
          <p:cNvGrpSpPr/>
          <p:nvPr/>
        </p:nvGrpSpPr>
        <p:grpSpPr>
          <a:xfrm>
            <a:off x="468312" y="0"/>
            <a:ext cx="8424863" cy="5467350"/>
            <a:chOff x="295" y="0"/>
            <a:chExt cx="5307" cy="3444"/>
          </a:xfrm>
        </p:grpSpPr>
        <p:sp>
          <p:nvSpPr>
            <p:cNvPr id="4" name=""/>
            <p:cNvSpPr txBox="1"/>
            <p:nvPr/>
          </p:nvSpPr>
          <p:spPr>
            <a:xfrm>
              <a:off x="295" y="0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 u="sng">
                  <a:latin typeface="Times New Roman"/>
                </a:rPr>
                <a:t>Country </a:t>
              </a:r>
            </a:p>
          </p:txBody>
        </p:sp>
        <p:sp>
          <p:nvSpPr>
            <p:cNvPr id="5" name=""/>
            <p:cNvSpPr/>
            <p:nvPr/>
          </p:nvSpPr>
          <p:spPr>
            <a:xfrm>
              <a:off x="295" y="0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" name=""/>
            <p:cNvSpPr/>
            <p:nvPr/>
          </p:nvSpPr>
          <p:spPr>
            <a:xfrm>
              <a:off x="1585" y="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" name=""/>
            <p:cNvSpPr/>
            <p:nvPr/>
          </p:nvSpPr>
          <p:spPr>
            <a:xfrm>
              <a:off x="295" y="224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" name=""/>
            <p:cNvSpPr/>
            <p:nvPr/>
          </p:nvSpPr>
          <p:spPr>
            <a:xfrm>
              <a:off x="295" y="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" name=""/>
            <p:cNvSpPr txBox="1"/>
            <p:nvPr/>
          </p:nvSpPr>
          <p:spPr>
            <a:xfrm>
              <a:off x="1585" y="0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 u="sng">
                  <a:latin typeface="Times New Roman"/>
                </a:rPr>
                <a:t>Surgeries year </a:t>
              </a:r>
            </a:p>
          </p:txBody>
        </p:sp>
        <p:sp>
          <p:nvSpPr>
            <p:cNvPr id="10" name=""/>
            <p:cNvSpPr/>
            <p:nvPr/>
          </p:nvSpPr>
          <p:spPr>
            <a:xfrm>
              <a:off x="1585" y="0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" name=""/>
            <p:cNvSpPr/>
            <p:nvPr/>
          </p:nvSpPr>
          <p:spPr>
            <a:xfrm>
              <a:off x="2566" y="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" name=""/>
            <p:cNvSpPr/>
            <p:nvPr/>
          </p:nvSpPr>
          <p:spPr>
            <a:xfrm>
              <a:off x="1585" y="224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" name=""/>
            <p:cNvSpPr/>
            <p:nvPr/>
          </p:nvSpPr>
          <p:spPr>
            <a:xfrm>
              <a:off x="1585" y="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" name=""/>
            <p:cNvSpPr txBox="1"/>
            <p:nvPr/>
          </p:nvSpPr>
          <p:spPr>
            <a:xfrm>
              <a:off x="2566" y="0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 u="sng">
                  <a:latin typeface="Times New Roman"/>
                </a:rPr>
                <a:t>Population </a:t>
              </a:r>
            </a:p>
          </p:txBody>
        </p:sp>
        <p:sp>
          <p:nvSpPr>
            <p:cNvPr id="15" name=""/>
            <p:cNvSpPr/>
            <p:nvPr/>
          </p:nvSpPr>
          <p:spPr>
            <a:xfrm>
              <a:off x="2566" y="0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" name=""/>
            <p:cNvSpPr/>
            <p:nvPr/>
          </p:nvSpPr>
          <p:spPr>
            <a:xfrm>
              <a:off x="3780" y="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" name=""/>
            <p:cNvSpPr/>
            <p:nvPr/>
          </p:nvSpPr>
          <p:spPr>
            <a:xfrm>
              <a:off x="2566" y="224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" name=""/>
            <p:cNvSpPr/>
            <p:nvPr/>
          </p:nvSpPr>
          <p:spPr>
            <a:xfrm>
              <a:off x="2566" y="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" name=""/>
            <p:cNvSpPr txBox="1"/>
            <p:nvPr/>
          </p:nvSpPr>
          <p:spPr>
            <a:xfrm>
              <a:off x="3780" y="0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 u="sng">
                  <a:latin typeface="Times New Roman"/>
                </a:rPr>
                <a:t>surgeries/1,000,000 pop </a:t>
              </a:r>
            </a:p>
          </p:txBody>
        </p:sp>
        <p:sp>
          <p:nvSpPr>
            <p:cNvPr id="20" name=""/>
            <p:cNvSpPr/>
            <p:nvPr/>
          </p:nvSpPr>
          <p:spPr>
            <a:xfrm>
              <a:off x="3780" y="0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" name=""/>
            <p:cNvSpPr/>
            <p:nvPr/>
          </p:nvSpPr>
          <p:spPr>
            <a:xfrm>
              <a:off x="5601" y="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" name=""/>
            <p:cNvSpPr/>
            <p:nvPr/>
          </p:nvSpPr>
          <p:spPr>
            <a:xfrm>
              <a:off x="3780" y="224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" name=""/>
            <p:cNvSpPr/>
            <p:nvPr/>
          </p:nvSpPr>
          <p:spPr>
            <a:xfrm>
              <a:off x="3780" y="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" name=""/>
            <p:cNvSpPr txBox="1"/>
            <p:nvPr/>
          </p:nvSpPr>
          <p:spPr>
            <a:xfrm>
              <a:off x="295" y="224"/>
              <a:ext cx="1290" cy="8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/>
          </p:txBody>
        </p:sp>
        <p:sp>
          <p:nvSpPr>
            <p:cNvPr id="25" name=""/>
            <p:cNvSpPr/>
            <p:nvPr/>
          </p:nvSpPr>
          <p:spPr>
            <a:xfrm>
              <a:off x="295" y="224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" name=""/>
            <p:cNvSpPr/>
            <p:nvPr/>
          </p:nvSpPr>
          <p:spPr>
            <a:xfrm>
              <a:off x="1585" y="224"/>
              <a:ext cx="0" cy="8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" name=""/>
            <p:cNvSpPr/>
            <p:nvPr/>
          </p:nvSpPr>
          <p:spPr>
            <a:xfrm>
              <a:off x="295" y="308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" name=""/>
            <p:cNvSpPr/>
            <p:nvPr/>
          </p:nvSpPr>
          <p:spPr>
            <a:xfrm>
              <a:off x="295" y="224"/>
              <a:ext cx="0" cy="8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" name=""/>
            <p:cNvSpPr txBox="1"/>
            <p:nvPr/>
          </p:nvSpPr>
          <p:spPr>
            <a:xfrm>
              <a:off x="1585" y="224"/>
              <a:ext cx="981" cy="8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/>
          </p:txBody>
        </p:sp>
        <p:sp>
          <p:nvSpPr>
            <p:cNvPr id="30" name=""/>
            <p:cNvSpPr/>
            <p:nvPr/>
          </p:nvSpPr>
          <p:spPr>
            <a:xfrm>
              <a:off x="1585" y="224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" name=""/>
            <p:cNvSpPr/>
            <p:nvPr/>
          </p:nvSpPr>
          <p:spPr>
            <a:xfrm>
              <a:off x="2566" y="224"/>
              <a:ext cx="0" cy="8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2" name=""/>
            <p:cNvSpPr/>
            <p:nvPr/>
          </p:nvSpPr>
          <p:spPr>
            <a:xfrm>
              <a:off x="1585" y="308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3" name=""/>
            <p:cNvSpPr/>
            <p:nvPr/>
          </p:nvSpPr>
          <p:spPr>
            <a:xfrm>
              <a:off x="1585" y="224"/>
              <a:ext cx="0" cy="8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4" name=""/>
            <p:cNvSpPr txBox="1"/>
            <p:nvPr/>
          </p:nvSpPr>
          <p:spPr>
            <a:xfrm>
              <a:off x="2566" y="224"/>
              <a:ext cx="1214" cy="8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/>
          </p:txBody>
        </p:sp>
        <p:sp>
          <p:nvSpPr>
            <p:cNvPr id="35" name=""/>
            <p:cNvSpPr/>
            <p:nvPr/>
          </p:nvSpPr>
          <p:spPr>
            <a:xfrm>
              <a:off x="2566" y="224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6" name=""/>
            <p:cNvSpPr/>
            <p:nvPr/>
          </p:nvSpPr>
          <p:spPr>
            <a:xfrm>
              <a:off x="3780" y="224"/>
              <a:ext cx="0" cy="8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7" name=""/>
            <p:cNvSpPr/>
            <p:nvPr/>
          </p:nvSpPr>
          <p:spPr>
            <a:xfrm>
              <a:off x="2566" y="308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8" name=""/>
            <p:cNvSpPr/>
            <p:nvPr/>
          </p:nvSpPr>
          <p:spPr>
            <a:xfrm>
              <a:off x="2566" y="224"/>
              <a:ext cx="0" cy="8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9" name=""/>
            <p:cNvSpPr txBox="1"/>
            <p:nvPr/>
          </p:nvSpPr>
          <p:spPr>
            <a:xfrm>
              <a:off x="3780" y="224"/>
              <a:ext cx="1821" cy="8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/>
          </p:txBody>
        </p:sp>
        <p:sp>
          <p:nvSpPr>
            <p:cNvPr id="40" name=""/>
            <p:cNvSpPr/>
            <p:nvPr/>
          </p:nvSpPr>
          <p:spPr>
            <a:xfrm>
              <a:off x="3780" y="224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1" name=""/>
            <p:cNvSpPr/>
            <p:nvPr/>
          </p:nvSpPr>
          <p:spPr>
            <a:xfrm>
              <a:off x="5601" y="224"/>
              <a:ext cx="0" cy="8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2" name=""/>
            <p:cNvSpPr/>
            <p:nvPr/>
          </p:nvSpPr>
          <p:spPr>
            <a:xfrm>
              <a:off x="3780" y="308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3" name=""/>
            <p:cNvSpPr/>
            <p:nvPr/>
          </p:nvSpPr>
          <p:spPr>
            <a:xfrm>
              <a:off x="3780" y="224"/>
              <a:ext cx="0" cy="8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4" name=""/>
            <p:cNvSpPr txBox="1"/>
            <p:nvPr/>
          </p:nvSpPr>
          <p:spPr>
            <a:xfrm>
              <a:off x="295" y="308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Nigeria </a:t>
              </a:r>
            </a:p>
          </p:txBody>
        </p:sp>
        <p:sp>
          <p:nvSpPr>
            <p:cNvPr id="45" name=""/>
            <p:cNvSpPr/>
            <p:nvPr/>
          </p:nvSpPr>
          <p:spPr>
            <a:xfrm>
              <a:off x="295" y="308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6" name=""/>
            <p:cNvSpPr/>
            <p:nvPr/>
          </p:nvSpPr>
          <p:spPr>
            <a:xfrm>
              <a:off x="1585" y="30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7" name=""/>
            <p:cNvSpPr/>
            <p:nvPr/>
          </p:nvSpPr>
          <p:spPr>
            <a:xfrm>
              <a:off x="295" y="532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8" name=""/>
            <p:cNvSpPr/>
            <p:nvPr/>
          </p:nvSpPr>
          <p:spPr>
            <a:xfrm>
              <a:off x="295" y="30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49" name=""/>
            <p:cNvSpPr txBox="1"/>
            <p:nvPr/>
          </p:nvSpPr>
          <p:spPr>
            <a:xfrm>
              <a:off x="1585" y="308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5 </a:t>
              </a:r>
            </a:p>
          </p:txBody>
        </p:sp>
        <p:sp>
          <p:nvSpPr>
            <p:cNvPr id="50" name=""/>
            <p:cNvSpPr/>
            <p:nvPr/>
          </p:nvSpPr>
          <p:spPr>
            <a:xfrm>
              <a:off x="1585" y="308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1" name=""/>
            <p:cNvSpPr/>
            <p:nvPr/>
          </p:nvSpPr>
          <p:spPr>
            <a:xfrm>
              <a:off x="2566" y="30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2" name=""/>
            <p:cNvSpPr/>
            <p:nvPr/>
          </p:nvSpPr>
          <p:spPr>
            <a:xfrm>
              <a:off x="1585" y="532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3" name=""/>
            <p:cNvSpPr/>
            <p:nvPr/>
          </p:nvSpPr>
          <p:spPr>
            <a:xfrm>
              <a:off x="1585" y="30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4" name=""/>
            <p:cNvSpPr txBox="1"/>
            <p:nvPr/>
          </p:nvSpPr>
          <p:spPr>
            <a:xfrm>
              <a:off x="2566" y="308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114,700,000 </a:t>
              </a:r>
            </a:p>
          </p:txBody>
        </p:sp>
        <p:sp>
          <p:nvSpPr>
            <p:cNvPr id="55" name=""/>
            <p:cNvSpPr/>
            <p:nvPr/>
          </p:nvSpPr>
          <p:spPr>
            <a:xfrm>
              <a:off x="2566" y="308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6" name=""/>
            <p:cNvSpPr/>
            <p:nvPr/>
          </p:nvSpPr>
          <p:spPr>
            <a:xfrm>
              <a:off x="3780" y="30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7" name=""/>
            <p:cNvSpPr/>
            <p:nvPr/>
          </p:nvSpPr>
          <p:spPr>
            <a:xfrm>
              <a:off x="2566" y="532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8" name=""/>
            <p:cNvSpPr/>
            <p:nvPr/>
          </p:nvSpPr>
          <p:spPr>
            <a:xfrm>
              <a:off x="2566" y="30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59" name=""/>
            <p:cNvSpPr txBox="1"/>
            <p:nvPr/>
          </p:nvSpPr>
          <p:spPr>
            <a:xfrm>
              <a:off x="3780" y="308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0.0 </a:t>
              </a:r>
            </a:p>
          </p:txBody>
        </p:sp>
        <p:sp>
          <p:nvSpPr>
            <p:cNvPr id="60" name=""/>
            <p:cNvSpPr/>
            <p:nvPr/>
          </p:nvSpPr>
          <p:spPr>
            <a:xfrm>
              <a:off x="3780" y="308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1" name=""/>
            <p:cNvSpPr/>
            <p:nvPr/>
          </p:nvSpPr>
          <p:spPr>
            <a:xfrm>
              <a:off x="5601" y="30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2" name=""/>
            <p:cNvSpPr/>
            <p:nvPr/>
          </p:nvSpPr>
          <p:spPr>
            <a:xfrm>
              <a:off x="3780" y="532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3" name=""/>
            <p:cNvSpPr/>
            <p:nvPr/>
          </p:nvSpPr>
          <p:spPr>
            <a:xfrm>
              <a:off x="3780" y="30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4" name=""/>
            <p:cNvSpPr txBox="1"/>
            <p:nvPr/>
          </p:nvSpPr>
          <p:spPr>
            <a:xfrm>
              <a:off x="295" y="532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Ethiopia </a:t>
              </a:r>
            </a:p>
          </p:txBody>
        </p:sp>
        <p:sp>
          <p:nvSpPr>
            <p:cNvPr id="65" name=""/>
            <p:cNvSpPr/>
            <p:nvPr/>
          </p:nvSpPr>
          <p:spPr>
            <a:xfrm>
              <a:off x="295" y="532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6" name=""/>
            <p:cNvSpPr/>
            <p:nvPr/>
          </p:nvSpPr>
          <p:spPr>
            <a:xfrm>
              <a:off x="1585" y="53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7" name=""/>
            <p:cNvSpPr/>
            <p:nvPr/>
          </p:nvSpPr>
          <p:spPr>
            <a:xfrm>
              <a:off x="295" y="756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8" name=""/>
            <p:cNvSpPr/>
            <p:nvPr/>
          </p:nvSpPr>
          <p:spPr>
            <a:xfrm>
              <a:off x="295" y="53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69" name=""/>
            <p:cNvSpPr txBox="1"/>
            <p:nvPr/>
          </p:nvSpPr>
          <p:spPr>
            <a:xfrm>
              <a:off x="1585" y="532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40 </a:t>
              </a:r>
            </a:p>
          </p:txBody>
        </p:sp>
        <p:sp>
          <p:nvSpPr>
            <p:cNvPr id="70" name=""/>
            <p:cNvSpPr/>
            <p:nvPr/>
          </p:nvSpPr>
          <p:spPr>
            <a:xfrm>
              <a:off x="1585" y="532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1" name=""/>
            <p:cNvSpPr/>
            <p:nvPr/>
          </p:nvSpPr>
          <p:spPr>
            <a:xfrm>
              <a:off x="2566" y="53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2" name=""/>
            <p:cNvSpPr/>
            <p:nvPr/>
          </p:nvSpPr>
          <p:spPr>
            <a:xfrm>
              <a:off x="1585" y="756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3" name=""/>
            <p:cNvSpPr/>
            <p:nvPr/>
          </p:nvSpPr>
          <p:spPr>
            <a:xfrm>
              <a:off x="1585" y="53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4" name=""/>
            <p:cNvSpPr txBox="1"/>
            <p:nvPr/>
          </p:nvSpPr>
          <p:spPr>
            <a:xfrm>
              <a:off x="2566" y="532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65,600,000 </a:t>
              </a:r>
            </a:p>
          </p:txBody>
        </p:sp>
        <p:sp>
          <p:nvSpPr>
            <p:cNvPr id="75" name=""/>
            <p:cNvSpPr/>
            <p:nvPr/>
          </p:nvSpPr>
          <p:spPr>
            <a:xfrm>
              <a:off x="2566" y="532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6" name=""/>
            <p:cNvSpPr/>
            <p:nvPr/>
          </p:nvSpPr>
          <p:spPr>
            <a:xfrm>
              <a:off x="3780" y="53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7" name=""/>
            <p:cNvSpPr/>
            <p:nvPr/>
          </p:nvSpPr>
          <p:spPr>
            <a:xfrm>
              <a:off x="2566" y="756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8" name=""/>
            <p:cNvSpPr/>
            <p:nvPr/>
          </p:nvSpPr>
          <p:spPr>
            <a:xfrm>
              <a:off x="2566" y="53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79" name=""/>
            <p:cNvSpPr txBox="1"/>
            <p:nvPr/>
          </p:nvSpPr>
          <p:spPr>
            <a:xfrm>
              <a:off x="3780" y="532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0.6 </a:t>
              </a:r>
            </a:p>
          </p:txBody>
        </p:sp>
        <p:sp>
          <p:nvSpPr>
            <p:cNvPr id="80" name=""/>
            <p:cNvSpPr/>
            <p:nvPr/>
          </p:nvSpPr>
          <p:spPr>
            <a:xfrm>
              <a:off x="3780" y="532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1" name=""/>
            <p:cNvSpPr/>
            <p:nvPr/>
          </p:nvSpPr>
          <p:spPr>
            <a:xfrm>
              <a:off x="5601" y="53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2" name=""/>
            <p:cNvSpPr/>
            <p:nvPr/>
          </p:nvSpPr>
          <p:spPr>
            <a:xfrm>
              <a:off x="3780" y="756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3" name=""/>
            <p:cNvSpPr/>
            <p:nvPr/>
          </p:nvSpPr>
          <p:spPr>
            <a:xfrm>
              <a:off x="3780" y="53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4" name=""/>
            <p:cNvSpPr txBox="1"/>
            <p:nvPr/>
          </p:nvSpPr>
          <p:spPr>
            <a:xfrm>
              <a:off x="295" y="756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Namibia </a:t>
              </a:r>
            </a:p>
          </p:txBody>
        </p:sp>
        <p:sp>
          <p:nvSpPr>
            <p:cNvPr id="85" name=""/>
            <p:cNvSpPr/>
            <p:nvPr/>
          </p:nvSpPr>
          <p:spPr>
            <a:xfrm>
              <a:off x="295" y="756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6" name=""/>
            <p:cNvSpPr/>
            <p:nvPr/>
          </p:nvSpPr>
          <p:spPr>
            <a:xfrm>
              <a:off x="1585" y="75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7" name=""/>
            <p:cNvSpPr/>
            <p:nvPr/>
          </p:nvSpPr>
          <p:spPr>
            <a:xfrm>
              <a:off x="295" y="980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8" name=""/>
            <p:cNvSpPr/>
            <p:nvPr/>
          </p:nvSpPr>
          <p:spPr>
            <a:xfrm>
              <a:off x="295" y="75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89" name=""/>
            <p:cNvSpPr txBox="1"/>
            <p:nvPr/>
          </p:nvSpPr>
          <p:spPr>
            <a:xfrm>
              <a:off x="1585" y="756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9 </a:t>
              </a:r>
            </a:p>
          </p:txBody>
        </p:sp>
        <p:sp>
          <p:nvSpPr>
            <p:cNvPr id="90" name=""/>
            <p:cNvSpPr/>
            <p:nvPr/>
          </p:nvSpPr>
          <p:spPr>
            <a:xfrm>
              <a:off x="1585" y="756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1" name=""/>
            <p:cNvSpPr/>
            <p:nvPr/>
          </p:nvSpPr>
          <p:spPr>
            <a:xfrm>
              <a:off x="2566" y="75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2" name=""/>
            <p:cNvSpPr/>
            <p:nvPr/>
          </p:nvSpPr>
          <p:spPr>
            <a:xfrm>
              <a:off x="1585" y="980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3" name=""/>
            <p:cNvSpPr/>
            <p:nvPr/>
          </p:nvSpPr>
          <p:spPr>
            <a:xfrm>
              <a:off x="1585" y="75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4" name=""/>
            <p:cNvSpPr txBox="1"/>
            <p:nvPr/>
          </p:nvSpPr>
          <p:spPr>
            <a:xfrm>
              <a:off x="2566" y="756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1,900,000 </a:t>
              </a:r>
            </a:p>
          </p:txBody>
        </p:sp>
        <p:sp>
          <p:nvSpPr>
            <p:cNvPr id="95" name=""/>
            <p:cNvSpPr/>
            <p:nvPr/>
          </p:nvSpPr>
          <p:spPr>
            <a:xfrm>
              <a:off x="2566" y="756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6" name=""/>
            <p:cNvSpPr/>
            <p:nvPr/>
          </p:nvSpPr>
          <p:spPr>
            <a:xfrm>
              <a:off x="3780" y="75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7" name=""/>
            <p:cNvSpPr/>
            <p:nvPr/>
          </p:nvSpPr>
          <p:spPr>
            <a:xfrm>
              <a:off x="2566" y="980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8" name=""/>
            <p:cNvSpPr/>
            <p:nvPr/>
          </p:nvSpPr>
          <p:spPr>
            <a:xfrm>
              <a:off x="2566" y="75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99" name=""/>
            <p:cNvSpPr txBox="1"/>
            <p:nvPr/>
          </p:nvSpPr>
          <p:spPr>
            <a:xfrm>
              <a:off x="3780" y="756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4.7 </a:t>
              </a:r>
            </a:p>
          </p:txBody>
        </p:sp>
        <p:sp>
          <p:nvSpPr>
            <p:cNvPr id="100" name=""/>
            <p:cNvSpPr/>
            <p:nvPr/>
          </p:nvSpPr>
          <p:spPr>
            <a:xfrm>
              <a:off x="3780" y="756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1" name=""/>
            <p:cNvSpPr/>
            <p:nvPr/>
          </p:nvSpPr>
          <p:spPr>
            <a:xfrm>
              <a:off x="5601" y="75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2" name=""/>
            <p:cNvSpPr/>
            <p:nvPr/>
          </p:nvSpPr>
          <p:spPr>
            <a:xfrm>
              <a:off x="3780" y="980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3" name=""/>
            <p:cNvSpPr/>
            <p:nvPr/>
          </p:nvSpPr>
          <p:spPr>
            <a:xfrm>
              <a:off x="3780" y="75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4" name=""/>
            <p:cNvSpPr txBox="1"/>
            <p:nvPr/>
          </p:nvSpPr>
          <p:spPr>
            <a:xfrm>
              <a:off x="295" y="980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Mozambique </a:t>
              </a:r>
            </a:p>
          </p:txBody>
        </p:sp>
        <p:sp>
          <p:nvSpPr>
            <p:cNvPr id="105" name=""/>
            <p:cNvSpPr/>
            <p:nvPr/>
          </p:nvSpPr>
          <p:spPr>
            <a:xfrm>
              <a:off x="295" y="980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6" name=""/>
            <p:cNvSpPr/>
            <p:nvPr/>
          </p:nvSpPr>
          <p:spPr>
            <a:xfrm>
              <a:off x="1585" y="98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7" name=""/>
            <p:cNvSpPr/>
            <p:nvPr/>
          </p:nvSpPr>
          <p:spPr>
            <a:xfrm>
              <a:off x="295" y="1204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8" name=""/>
            <p:cNvSpPr/>
            <p:nvPr/>
          </p:nvSpPr>
          <p:spPr>
            <a:xfrm>
              <a:off x="295" y="98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09" name=""/>
            <p:cNvSpPr txBox="1"/>
            <p:nvPr/>
          </p:nvSpPr>
          <p:spPr>
            <a:xfrm>
              <a:off x="1585" y="980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90 </a:t>
              </a:r>
            </a:p>
          </p:txBody>
        </p:sp>
        <p:sp>
          <p:nvSpPr>
            <p:cNvPr id="110" name=""/>
            <p:cNvSpPr/>
            <p:nvPr/>
          </p:nvSpPr>
          <p:spPr>
            <a:xfrm>
              <a:off x="1585" y="980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1" name=""/>
            <p:cNvSpPr/>
            <p:nvPr/>
          </p:nvSpPr>
          <p:spPr>
            <a:xfrm>
              <a:off x="2566" y="98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2" name=""/>
            <p:cNvSpPr/>
            <p:nvPr/>
          </p:nvSpPr>
          <p:spPr>
            <a:xfrm>
              <a:off x="1585" y="1204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3" name=""/>
            <p:cNvSpPr/>
            <p:nvPr/>
          </p:nvSpPr>
          <p:spPr>
            <a:xfrm>
              <a:off x="1585" y="98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4" name=""/>
            <p:cNvSpPr txBox="1"/>
            <p:nvPr/>
          </p:nvSpPr>
          <p:spPr>
            <a:xfrm>
              <a:off x="2566" y="980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17,900,000 </a:t>
              </a:r>
            </a:p>
          </p:txBody>
        </p:sp>
        <p:sp>
          <p:nvSpPr>
            <p:cNvPr id="115" name=""/>
            <p:cNvSpPr/>
            <p:nvPr/>
          </p:nvSpPr>
          <p:spPr>
            <a:xfrm>
              <a:off x="2566" y="980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6" name=""/>
            <p:cNvSpPr/>
            <p:nvPr/>
          </p:nvSpPr>
          <p:spPr>
            <a:xfrm>
              <a:off x="3780" y="98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7" name=""/>
            <p:cNvSpPr/>
            <p:nvPr/>
          </p:nvSpPr>
          <p:spPr>
            <a:xfrm>
              <a:off x="2566" y="1204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8" name=""/>
            <p:cNvSpPr/>
            <p:nvPr/>
          </p:nvSpPr>
          <p:spPr>
            <a:xfrm>
              <a:off x="2566" y="98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19" name=""/>
            <p:cNvSpPr txBox="1"/>
            <p:nvPr/>
          </p:nvSpPr>
          <p:spPr>
            <a:xfrm>
              <a:off x="3780" y="980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5.0 </a:t>
              </a:r>
            </a:p>
          </p:txBody>
        </p:sp>
        <p:sp>
          <p:nvSpPr>
            <p:cNvPr id="120" name=""/>
            <p:cNvSpPr/>
            <p:nvPr/>
          </p:nvSpPr>
          <p:spPr>
            <a:xfrm>
              <a:off x="3780" y="980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1" name=""/>
            <p:cNvSpPr/>
            <p:nvPr/>
          </p:nvSpPr>
          <p:spPr>
            <a:xfrm>
              <a:off x="5601" y="98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2" name=""/>
            <p:cNvSpPr/>
            <p:nvPr/>
          </p:nvSpPr>
          <p:spPr>
            <a:xfrm>
              <a:off x="3780" y="1204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3" name=""/>
            <p:cNvSpPr/>
            <p:nvPr/>
          </p:nvSpPr>
          <p:spPr>
            <a:xfrm>
              <a:off x="3780" y="98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4" name=""/>
            <p:cNvSpPr txBox="1"/>
            <p:nvPr/>
          </p:nvSpPr>
          <p:spPr>
            <a:xfrm>
              <a:off x="295" y="1204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Rwanda </a:t>
              </a:r>
            </a:p>
          </p:txBody>
        </p:sp>
        <p:sp>
          <p:nvSpPr>
            <p:cNvPr id="125" name=""/>
            <p:cNvSpPr/>
            <p:nvPr/>
          </p:nvSpPr>
          <p:spPr>
            <a:xfrm>
              <a:off x="295" y="1204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6" name=""/>
            <p:cNvSpPr/>
            <p:nvPr/>
          </p:nvSpPr>
          <p:spPr>
            <a:xfrm>
              <a:off x="1585" y="120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7" name=""/>
            <p:cNvSpPr/>
            <p:nvPr/>
          </p:nvSpPr>
          <p:spPr>
            <a:xfrm>
              <a:off x="295" y="1428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8" name=""/>
            <p:cNvSpPr/>
            <p:nvPr/>
          </p:nvSpPr>
          <p:spPr>
            <a:xfrm>
              <a:off x="295" y="120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29" name=""/>
            <p:cNvSpPr txBox="1"/>
            <p:nvPr/>
          </p:nvSpPr>
          <p:spPr>
            <a:xfrm>
              <a:off x="1585" y="1204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40 </a:t>
              </a:r>
            </a:p>
          </p:txBody>
        </p:sp>
        <p:sp>
          <p:nvSpPr>
            <p:cNvPr id="130" name=""/>
            <p:cNvSpPr/>
            <p:nvPr/>
          </p:nvSpPr>
          <p:spPr>
            <a:xfrm>
              <a:off x="1585" y="1204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1" name=""/>
            <p:cNvSpPr/>
            <p:nvPr/>
          </p:nvSpPr>
          <p:spPr>
            <a:xfrm>
              <a:off x="2566" y="120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2" name=""/>
            <p:cNvSpPr/>
            <p:nvPr/>
          </p:nvSpPr>
          <p:spPr>
            <a:xfrm>
              <a:off x="1585" y="1428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3" name=""/>
            <p:cNvSpPr/>
            <p:nvPr/>
          </p:nvSpPr>
          <p:spPr>
            <a:xfrm>
              <a:off x="1585" y="120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4" name=""/>
            <p:cNvSpPr txBox="1"/>
            <p:nvPr/>
          </p:nvSpPr>
          <p:spPr>
            <a:xfrm>
              <a:off x="2566" y="1204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7,700,000 </a:t>
              </a:r>
            </a:p>
          </p:txBody>
        </p:sp>
        <p:sp>
          <p:nvSpPr>
            <p:cNvPr id="135" name=""/>
            <p:cNvSpPr/>
            <p:nvPr/>
          </p:nvSpPr>
          <p:spPr>
            <a:xfrm>
              <a:off x="2566" y="1204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6" name=""/>
            <p:cNvSpPr/>
            <p:nvPr/>
          </p:nvSpPr>
          <p:spPr>
            <a:xfrm>
              <a:off x="3780" y="120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7" name=""/>
            <p:cNvSpPr/>
            <p:nvPr/>
          </p:nvSpPr>
          <p:spPr>
            <a:xfrm>
              <a:off x="2566" y="1428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8" name=""/>
            <p:cNvSpPr/>
            <p:nvPr/>
          </p:nvSpPr>
          <p:spPr>
            <a:xfrm>
              <a:off x="2566" y="120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39" name=""/>
            <p:cNvSpPr txBox="1"/>
            <p:nvPr/>
          </p:nvSpPr>
          <p:spPr>
            <a:xfrm>
              <a:off x="3780" y="1204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5.2 </a:t>
              </a:r>
            </a:p>
          </p:txBody>
        </p:sp>
        <p:sp>
          <p:nvSpPr>
            <p:cNvPr id="140" name=""/>
            <p:cNvSpPr/>
            <p:nvPr/>
          </p:nvSpPr>
          <p:spPr>
            <a:xfrm>
              <a:off x="3780" y="1204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1" name=""/>
            <p:cNvSpPr/>
            <p:nvPr/>
          </p:nvSpPr>
          <p:spPr>
            <a:xfrm>
              <a:off x="5601" y="120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2" name=""/>
            <p:cNvSpPr/>
            <p:nvPr/>
          </p:nvSpPr>
          <p:spPr>
            <a:xfrm>
              <a:off x="3780" y="1428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3" name=""/>
            <p:cNvSpPr/>
            <p:nvPr/>
          </p:nvSpPr>
          <p:spPr>
            <a:xfrm>
              <a:off x="3780" y="120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4" name=""/>
            <p:cNvSpPr txBox="1"/>
            <p:nvPr/>
          </p:nvSpPr>
          <p:spPr>
            <a:xfrm>
              <a:off x="295" y="1428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Maturities</a:t>
              </a:r>
            </a:p>
          </p:txBody>
        </p:sp>
        <p:sp>
          <p:nvSpPr>
            <p:cNvPr id="145" name=""/>
            <p:cNvSpPr/>
            <p:nvPr/>
          </p:nvSpPr>
          <p:spPr>
            <a:xfrm>
              <a:off x="295" y="1428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6" name=""/>
            <p:cNvSpPr/>
            <p:nvPr/>
          </p:nvSpPr>
          <p:spPr>
            <a:xfrm>
              <a:off x="1585" y="142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7" name=""/>
            <p:cNvSpPr/>
            <p:nvPr/>
          </p:nvSpPr>
          <p:spPr>
            <a:xfrm>
              <a:off x="295" y="1652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8" name=""/>
            <p:cNvSpPr/>
            <p:nvPr/>
          </p:nvSpPr>
          <p:spPr>
            <a:xfrm>
              <a:off x="295" y="142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49" name=""/>
            <p:cNvSpPr txBox="1"/>
            <p:nvPr/>
          </p:nvSpPr>
          <p:spPr>
            <a:xfrm>
              <a:off x="1585" y="1428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500</a:t>
              </a:r>
            </a:p>
          </p:txBody>
        </p:sp>
        <p:sp>
          <p:nvSpPr>
            <p:cNvPr id="150" name=""/>
            <p:cNvSpPr/>
            <p:nvPr/>
          </p:nvSpPr>
          <p:spPr>
            <a:xfrm>
              <a:off x="1585" y="1428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1" name=""/>
            <p:cNvSpPr/>
            <p:nvPr/>
          </p:nvSpPr>
          <p:spPr>
            <a:xfrm>
              <a:off x="2566" y="142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2" name=""/>
            <p:cNvSpPr/>
            <p:nvPr/>
          </p:nvSpPr>
          <p:spPr>
            <a:xfrm>
              <a:off x="1585" y="1652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3" name=""/>
            <p:cNvSpPr/>
            <p:nvPr/>
          </p:nvSpPr>
          <p:spPr>
            <a:xfrm>
              <a:off x="1585" y="142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4" name=""/>
            <p:cNvSpPr txBox="1"/>
            <p:nvPr/>
          </p:nvSpPr>
          <p:spPr>
            <a:xfrm>
              <a:off x="2566" y="1428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1,300,000</a:t>
              </a:r>
            </a:p>
          </p:txBody>
        </p:sp>
        <p:sp>
          <p:nvSpPr>
            <p:cNvPr id="155" name=""/>
            <p:cNvSpPr/>
            <p:nvPr/>
          </p:nvSpPr>
          <p:spPr>
            <a:xfrm>
              <a:off x="2566" y="1428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6" name=""/>
            <p:cNvSpPr/>
            <p:nvPr/>
          </p:nvSpPr>
          <p:spPr>
            <a:xfrm>
              <a:off x="3780" y="142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7" name=""/>
            <p:cNvSpPr/>
            <p:nvPr/>
          </p:nvSpPr>
          <p:spPr>
            <a:xfrm>
              <a:off x="2566" y="1652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8" name=""/>
            <p:cNvSpPr/>
            <p:nvPr/>
          </p:nvSpPr>
          <p:spPr>
            <a:xfrm>
              <a:off x="2566" y="142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59" name=""/>
            <p:cNvSpPr txBox="1"/>
            <p:nvPr/>
          </p:nvSpPr>
          <p:spPr>
            <a:xfrm>
              <a:off x="3780" y="1428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384</a:t>
              </a:r>
            </a:p>
          </p:txBody>
        </p:sp>
        <p:sp>
          <p:nvSpPr>
            <p:cNvPr id="160" name=""/>
            <p:cNvSpPr/>
            <p:nvPr/>
          </p:nvSpPr>
          <p:spPr>
            <a:xfrm>
              <a:off x="3780" y="1428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1" name=""/>
            <p:cNvSpPr/>
            <p:nvPr/>
          </p:nvSpPr>
          <p:spPr>
            <a:xfrm>
              <a:off x="5601" y="142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2" name=""/>
            <p:cNvSpPr/>
            <p:nvPr/>
          </p:nvSpPr>
          <p:spPr>
            <a:xfrm>
              <a:off x="3780" y="1652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3" name=""/>
            <p:cNvSpPr/>
            <p:nvPr/>
          </p:nvSpPr>
          <p:spPr>
            <a:xfrm>
              <a:off x="3780" y="142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4" name=""/>
            <p:cNvSpPr txBox="1"/>
            <p:nvPr/>
          </p:nvSpPr>
          <p:spPr>
            <a:xfrm>
              <a:off x="295" y="1652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Cameroon </a:t>
              </a:r>
            </a:p>
          </p:txBody>
        </p:sp>
        <p:sp>
          <p:nvSpPr>
            <p:cNvPr id="165" name=""/>
            <p:cNvSpPr/>
            <p:nvPr/>
          </p:nvSpPr>
          <p:spPr>
            <a:xfrm>
              <a:off x="295" y="1652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6" name=""/>
            <p:cNvSpPr/>
            <p:nvPr/>
          </p:nvSpPr>
          <p:spPr>
            <a:xfrm>
              <a:off x="1585" y="165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7" name=""/>
            <p:cNvSpPr/>
            <p:nvPr/>
          </p:nvSpPr>
          <p:spPr>
            <a:xfrm>
              <a:off x="295" y="1876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8" name=""/>
            <p:cNvSpPr/>
            <p:nvPr/>
          </p:nvSpPr>
          <p:spPr>
            <a:xfrm>
              <a:off x="295" y="165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69" name=""/>
            <p:cNvSpPr txBox="1"/>
            <p:nvPr/>
          </p:nvSpPr>
          <p:spPr>
            <a:xfrm>
              <a:off x="1585" y="1652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83 </a:t>
              </a:r>
            </a:p>
          </p:txBody>
        </p:sp>
        <p:sp>
          <p:nvSpPr>
            <p:cNvPr id="170" name=""/>
            <p:cNvSpPr/>
            <p:nvPr/>
          </p:nvSpPr>
          <p:spPr>
            <a:xfrm>
              <a:off x="1585" y="1652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1" name=""/>
            <p:cNvSpPr/>
            <p:nvPr/>
          </p:nvSpPr>
          <p:spPr>
            <a:xfrm>
              <a:off x="2566" y="165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2" name=""/>
            <p:cNvSpPr/>
            <p:nvPr/>
          </p:nvSpPr>
          <p:spPr>
            <a:xfrm>
              <a:off x="1585" y="1876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3" name=""/>
            <p:cNvSpPr/>
            <p:nvPr/>
          </p:nvSpPr>
          <p:spPr>
            <a:xfrm>
              <a:off x="1585" y="165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4" name=""/>
            <p:cNvSpPr txBox="1"/>
            <p:nvPr/>
          </p:nvSpPr>
          <p:spPr>
            <a:xfrm>
              <a:off x="2566" y="1652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15,100,000 </a:t>
              </a:r>
            </a:p>
          </p:txBody>
        </p:sp>
        <p:sp>
          <p:nvSpPr>
            <p:cNvPr id="175" name=""/>
            <p:cNvSpPr/>
            <p:nvPr/>
          </p:nvSpPr>
          <p:spPr>
            <a:xfrm>
              <a:off x="2566" y="1652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6" name=""/>
            <p:cNvSpPr/>
            <p:nvPr/>
          </p:nvSpPr>
          <p:spPr>
            <a:xfrm>
              <a:off x="3780" y="165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7" name=""/>
            <p:cNvSpPr/>
            <p:nvPr/>
          </p:nvSpPr>
          <p:spPr>
            <a:xfrm>
              <a:off x="2566" y="1876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8" name=""/>
            <p:cNvSpPr/>
            <p:nvPr/>
          </p:nvSpPr>
          <p:spPr>
            <a:xfrm>
              <a:off x="2566" y="165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79" name=""/>
            <p:cNvSpPr txBox="1"/>
            <p:nvPr/>
          </p:nvSpPr>
          <p:spPr>
            <a:xfrm>
              <a:off x="3780" y="1652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5.5 </a:t>
              </a:r>
            </a:p>
          </p:txBody>
        </p:sp>
        <p:sp>
          <p:nvSpPr>
            <p:cNvPr id="180" name=""/>
            <p:cNvSpPr/>
            <p:nvPr/>
          </p:nvSpPr>
          <p:spPr>
            <a:xfrm>
              <a:off x="3780" y="1652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1" name=""/>
            <p:cNvSpPr/>
            <p:nvPr/>
          </p:nvSpPr>
          <p:spPr>
            <a:xfrm>
              <a:off x="5601" y="165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2" name=""/>
            <p:cNvSpPr/>
            <p:nvPr/>
          </p:nvSpPr>
          <p:spPr>
            <a:xfrm>
              <a:off x="3780" y="1876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3" name=""/>
            <p:cNvSpPr/>
            <p:nvPr/>
          </p:nvSpPr>
          <p:spPr>
            <a:xfrm>
              <a:off x="3780" y="165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4" name=""/>
            <p:cNvSpPr txBox="1"/>
            <p:nvPr/>
          </p:nvSpPr>
          <p:spPr>
            <a:xfrm>
              <a:off x="295" y="1876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Ghana </a:t>
              </a:r>
            </a:p>
          </p:txBody>
        </p:sp>
        <p:sp>
          <p:nvSpPr>
            <p:cNvPr id="185" name=""/>
            <p:cNvSpPr/>
            <p:nvPr/>
          </p:nvSpPr>
          <p:spPr>
            <a:xfrm>
              <a:off x="295" y="1876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6" name=""/>
            <p:cNvSpPr/>
            <p:nvPr/>
          </p:nvSpPr>
          <p:spPr>
            <a:xfrm>
              <a:off x="1585" y="187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7" name=""/>
            <p:cNvSpPr/>
            <p:nvPr/>
          </p:nvSpPr>
          <p:spPr>
            <a:xfrm>
              <a:off x="295" y="2100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8" name=""/>
            <p:cNvSpPr/>
            <p:nvPr/>
          </p:nvSpPr>
          <p:spPr>
            <a:xfrm>
              <a:off x="295" y="187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89" name=""/>
            <p:cNvSpPr txBox="1"/>
            <p:nvPr/>
          </p:nvSpPr>
          <p:spPr>
            <a:xfrm>
              <a:off x="1585" y="1876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120 </a:t>
              </a:r>
            </a:p>
          </p:txBody>
        </p:sp>
        <p:sp>
          <p:nvSpPr>
            <p:cNvPr id="190" name=""/>
            <p:cNvSpPr/>
            <p:nvPr/>
          </p:nvSpPr>
          <p:spPr>
            <a:xfrm>
              <a:off x="1585" y="1876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1" name=""/>
            <p:cNvSpPr/>
            <p:nvPr/>
          </p:nvSpPr>
          <p:spPr>
            <a:xfrm>
              <a:off x="2566" y="187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2" name=""/>
            <p:cNvSpPr/>
            <p:nvPr/>
          </p:nvSpPr>
          <p:spPr>
            <a:xfrm>
              <a:off x="1585" y="2100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3" name=""/>
            <p:cNvSpPr/>
            <p:nvPr/>
          </p:nvSpPr>
          <p:spPr>
            <a:xfrm>
              <a:off x="1585" y="187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4" name=""/>
            <p:cNvSpPr txBox="1"/>
            <p:nvPr/>
          </p:nvSpPr>
          <p:spPr>
            <a:xfrm>
              <a:off x="2566" y="1876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19,600,000 </a:t>
              </a:r>
            </a:p>
          </p:txBody>
        </p:sp>
        <p:sp>
          <p:nvSpPr>
            <p:cNvPr id="195" name=""/>
            <p:cNvSpPr/>
            <p:nvPr/>
          </p:nvSpPr>
          <p:spPr>
            <a:xfrm>
              <a:off x="2566" y="1876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6" name=""/>
            <p:cNvSpPr/>
            <p:nvPr/>
          </p:nvSpPr>
          <p:spPr>
            <a:xfrm>
              <a:off x="3780" y="187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7" name=""/>
            <p:cNvSpPr/>
            <p:nvPr/>
          </p:nvSpPr>
          <p:spPr>
            <a:xfrm>
              <a:off x="2566" y="2100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8" name=""/>
            <p:cNvSpPr/>
            <p:nvPr/>
          </p:nvSpPr>
          <p:spPr>
            <a:xfrm>
              <a:off x="2566" y="187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199" name=""/>
            <p:cNvSpPr txBox="1"/>
            <p:nvPr/>
          </p:nvSpPr>
          <p:spPr>
            <a:xfrm>
              <a:off x="3780" y="1876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6.1 </a:t>
              </a:r>
            </a:p>
          </p:txBody>
        </p:sp>
        <p:sp>
          <p:nvSpPr>
            <p:cNvPr id="200" name=""/>
            <p:cNvSpPr/>
            <p:nvPr/>
          </p:nvSpPr>
          <p:spPr>
            <a:xfrm>
              <a:off x="3780" y="1876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1" name=""/>
            <p:cNvSpPr/>
            <p:nvPr/>
          </p:nvSpPr>
          <p:spPr>
            <a:xfrm>
              <a:off x="5601" y="187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2" name=""/>
            <p:cNvSpPr/>
            <p:nvPr/>
          </p:nvSpPr>
          <p:spPr>
            <a:xfrm>
              <a:off x="3780" y="2100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3" name=""/>
            <p:cNvSpPr/>
            <p:nvPr/>
          </p:nvSpPr>
          <p:spPr>
            <a:xfrm>
              <a:off x="3780" y="187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4" name=""/>
            <p:cNvSpPr txBox="1"/>
            <p:nvPr/>
          </p:nvSpPr>
          <p:spPr>
            <a:xfrm>
              <a:off x="295" y="2100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 marL="457200" indent="-457200">
                <a:lnSpc>
                  <a:spcPct val="115000"/>
                </a:lnSpc>
                <a:buFont typeface="Calibri"/>
                <a:buAutoNum type="arabicPeriod"/>
              </a:pPr>
              <a:r>
                <a:rPr sz="2000" b="1">
                  <a:latin typeface="Times New Roman"/>
                </a:rPr>
                <a:t>Cote D'Ivoire </a:t>
              </a:r>
            </a:p>
          </p:txBody>
        </p:sp>
        <p:sp>
          <p:nvSpPr>
            <p:cNvPr id="205" name=""/>
            <p:cNvSpPr/>
            <p:nvPr/>
          </p:nvSpPr>
          <p:spPr>
            <a:xfrm>
              <a:off x="295" y="2100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6" name=""/>
            <p:cNvSpPr/>
            <p:nvPr/>
          </p:nvSpPr>
          <p:spPr>
            <a:xfrm>
              <a:off x="1585" y="210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7" name=""/>
            <p:cNvSpPr/>
            <p:nvPr/>
          </p:nvSpPr>
          <p:spPr>
            <a:xfrm>
              <a:off x="295" y="2324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8" name=""/>
            <p:cNvSpPr/>
            <p:nvPr/>
          </p:nvSpPr>
          <p:spPr>
            <a:xfrm>
              <a:off x="295" y="210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09" name=""/>
            <p:cNvSpPr txBox="1"/>
            <p:nvPr/>
          </p:nvSpPr>
          <p:spPr>
            <a:xfrm>
              <a:off x="1585" y="2100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112 </a:t>
              </a:r>
            </a:p>
          </p:txBody>
        </p:sp>
        <p:sp>
          <p:nvSpPr>
            <p:cNvPr id="210" name=""/>
            <p:cNvSpPr/>
            <p:nvPr/>
          </p:nvSpPr>
          <p:spPr>
            <a:xfrm>
              <a:off x="1585" y="2100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1" name=""/>
            <p:cNvSpPr/>
            <p:nvPr/>
          </p:nvSpPr>
          <p:spPr>
            <a:xfrm>
              <a:off x="2566" y="210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2" name=""/>
            <p:cNvSpPr/>
            <p:nvPr/>
          </p:nvSpPr>
          <p:spPr>
            <a:xfrm>
              <a:off x="1585" y="2324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3" name=""/>
            <p:cNvSpPr/>
            <p:nvPr/>
          </p:nvSpPr>
          <p:spPr>
            <a:xfrm>
              <a:off x="1585" y="210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4" name=""/>
            <p:cNvSpPr txBox="1"/>
            <p:nvPr/>
          </p:nvSpPr>
          <p:spPr>
            <a:xfrm>
              <a:off x="2566" y="2100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15,800,000 </a:t>
              </a:r>
            </a:p>
          </p:txBody>
        </p:sp>
        <p:sp>
          <p:nvSpPr>
            <p:cNvPr id="215" name=""/>
            <p:cNvSpPr/>
            <p:nvPr/>
          </p:nvSpPr>
          <p:spPr>
            <a:xfrm>
              <a:off x="2566" y="2100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6" name=""/>
            <p:cNvSpPr/>
            <p:nvPr/>
          </p:nvSpPr>
          <p:spPr>
            <a:xfrm>
              <a:off x="3780" y="210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7" name=""/>
            <p:cNvSpPr/>
            <p:nvPr/>
          </p:nvSpPr>
          <p:spPr>
            <a:xfrm>
              <a:off x="2566" y="2324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8" name=""/>
            <p:cNvSpPr/>
            <p:nvPr/>
          </p:nvSpPr>
          <p:spPr>
            <a:xfrm>
              <a:off x="2566" y="210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19" name=""/>
            <p:cNvSpPr txBox="1"/>
            <p:nvPr/>
          </p:nvSpPr>
          <p:spPr>
            <a:xfrm>
              <a:off x="3780" y="2100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7.1 </a:t>
              </a:r>
            </a:p>
          </p:txBody>
        </p:sp>
        <p:sp>
          <p:nvSpPr>
            <p:cNvPr id="220" name=""/>
            <p:cNvSpPr/>
            <p:nvPr/>
          </p:nvSpPr>
          <p:spPr>
            <a:xfrm>
              <a:off x="3780" y="2100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1" name=""/>
            <p:cNvSpPr/>
            <p:nvPr/>
          </p:nvSpPr>
          <p:spPr>
            <a:xfrm>
              <a:off x="5601" y="210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2" name=""/>
            <p:cNvSpPr/>
            <p:nvPr/>
          </p:nvSpPr>
          <p:spPr>
            <a:xfrm>
              <a:off x="3780" y="2324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3" name=""/>
            <p:cNvSpPr/>
            <p:nvPr/>
          </p:nvSpPr>
          <p:spPr>
            <a:xfrm>
              <a:off x="3780" y="210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4" name=""/>
            <p:cNvSpPr txBox="1"/>
            <p:nvPr/>
          </p:nvSpPr>
          <p:spPr>
            <a:xfrm>
              <a:off x="295" y="2324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Kenya </a:t>
              </a:r>
            </a:p>
          </p:txBody>
        </p:sp>
        <p:sp>
          <p:nvSpPr>
            <p:cNvPr id="225" name=""/>
            <p:cNvSpPr/>
            <p:nvPr/>
          </p:nvSpPr>
          <p:spPr>
            <a:xfrm>
              <a:off x="295" y="2324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6" name=""/>
            <p:cNvSpPr/>
            <p:nvPr/>
          </p:nvSpPr>
          <p:spPr>
            <a:xfrm>
              <a:off x="1585" y="232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7" name=""/>
            <p:cNvSpPr/>
            <p:nvPr/>
          </p:nvSpPr>
          <p:spPr>
            <a:xfrm>
              <a:off x="295" y="2548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8" name=""/>
            <p:cNvSpPr/>
            <p:nvPr/>
          </p:nvSpPr>
          <p:spPr>
            <a:xfrm>
              <a:off x="295" y="232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29" name=""/>
            <p:cNvSpPr txBox="1"/>
            <p:nvPr/>
          </p:nvSpPr>
          <p:spPr>
            <a:xfrm>
              <a:off x="1585" y="2324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250 </a:t>
              </a:r>
            </a:p>
          </p:txBody>
        </p:sp>
        <p:sp>
          <p:nvSpPr>
            <p:cNvPr id="230" name=""/>
            <p:cNvSpPr/>
            <p:nvPr/>
          </p:nvSpPr>
          <p:spPr>
            <a:xfrm>
              <a:off x="1585" y="2324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1" name=""/>
            <p:cNvSpPr/>
            <p:nvPr/>
          </p:nvSpPr>
          <p:spPr>
            <a:xfrm>
              <a:off x="2566" y="232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2" name=""/>
            <p:cNvSpPr/>
            <p:nvPr/>
          </p:nvSpPr>
          <p:spPr>
            <a:xfrm>
              <a:off x="1585" y="2548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3" name=""/>
            <p:cNvSpPr/>
            <p:nvPr/>
          </p:nvSpPr>
          <p:spPr>
            <a:xfrm>
              <a:off x="1585" y="232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4" name=""/>
            <p:cNvSpPr txBox="1"/>
            <p:nvPr/>
          </p:nvSpPr>
          <p:spPr>
            <a:xfrm>
              <a:off x="2566" y="2324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30,500,000 </a:t>
              </a:r>
            </a:p>
          </p:txBody>
        </p:sp>
        <p:sp>
          <p:nvSpPr>
            <p:cNvPr id="235" name=""/>
            <p:cNvSpPr/>
            <p:nvPr/>
          </p:nvSpPr>
          <p:spPr>
            <a:xfrm>
              <a:off x="2566" y="2324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6" name=""/>
            <p:cNvSpPr/>
            <p:nvPr/>
          </p:nvSpPr>
          <p:spPr>
            <a:xfrm>
              <a:off x="3780" y="232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7" name=""/>
            <p:cNvSpPr/>
            <p:nvPr/>
          </p:nvSpPr>
          <p:spPr>
            <a:xfrm>
              <a:off x="2566" y="2548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8" name=""/>
            <p:cNvSpPr/>
            <p:nvPr/>
          </p:nvSpPr>
          <p:spPr>
            <a:xfrm>
              <a:off x="2566" y="232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39" name=""/>
            <p:cNvSpPr txBox="1"/>
            <p:nvPr/>
          </p:nvSpPr>
          <p:spPr>
            <a:xfrm>
              <a:off x="3780" y="2324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8.2 </a:t>
              </a:r>
            </a:p>
          </p:txBody>
        </p:sp>
        <p:sp>
          <p:nvSpPr>
            <p:cNvPr id="240" name=""/>
            <p:cNvSpPr/>
            <p:nvPr/>
          </p:nvSpPr>
          <p:spPr>
            <a:xfrm>
              <a:off x="3780" y="2324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1" name=""/>
            <p:cNvSpPr/>
            <p:nvPr/>
          </p:nvSpPr>
          <p:spPr>
            <a:xfrm>
              <a:off x="5601" y="232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2" name=""/>
            <p:cNvSpPr/>
            <p:nvPr/>
          </p:nvSpPr>
          <p:spPr>
            <a:xfrm>
              <a:off x="3780" y="2548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3" name=""/>
            <p:cNvSpPr/>
            <p:nvPr/>
          </p:nvSpPr>
          <p:spPr>
            <a:xfrm>
              <a:off x="3780" y="2324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4" name=""/>
            <p:cNvSpPr txBox="1"/>
            <p:nvPr/>
          </p:nvSpPr>
          <p:spPr>
            <a:xfrm>
              <a:off x="295" y="2548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Algeria </a:t>
              </a:r>
            </a:p>
          </p:txBody>
        </p:sp>
        <p:sp>
          <p:nvSpPr>
            <p:cNvPr id="245" name=""/>
            <p:cNvSpPr/>
            <p:nvPr/>
          </p:nvSpPr>
          <p:spPr>
            <a:xfrm>
              <a:off x="295" y="2548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6" name=""/>
            <p:cNvSpPr/>
            <p:nvPr/>
          </p:nvSpPr>
          <p:spPr>
            <a:xfrm>
              <a:off x="1585" y="254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7" name=""/>
            <p:cNvSpPr/>
            <p:nvPr/>
          </p:nvSpPr>
          <p:spPr>
            <a:xfrm>
              <a:off x="295" y="2772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8" name=""/>
            <p:cNvSpPr/>
            <p:nvPr/>
          </p:nvSpPr>
          <p:spPr>
            <a:xfrm>
              <a:off x="295" y="254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49" name=""/>
            <p:cNvSpPr txBox="1"/>
            <p:nvPr/>
          </p:nvSpPr>
          <p:spPr>
            <a:xfrm>
              <a:off x="1585" y="2548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500 </a:t>
              </a:r>
            </a:p>
          </p:txBody>
        </p:sp>
        <p:sp>
          <p:nvSpPr>
            <p:cNvPr id="250" name=""/>
            <p:cNvSpPr/>
            <p:nvPr/>
          </p:nvSpPr>
          <p:spPr>
            <a:xfrm>
              <a:off x="1585" y="2548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1" name=""/>
            <p:cNvSpPr/>
            <p:nvPr/>
          </p:nvSpPr>
          <p:spPr>
            <a:xfrm>
              <a:off x="2566" y="254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2" name=""/>
            <p:cNvSpPr/>
            <p:nvPr/>
          </p:nvSpPr>
          <p:spPr>
            <a:xfrm>
              <a:off x="1585" y="2772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3" name=""/>
            <p:cNvSpPr/>
            <p:nvPr/>
          </p:nvSpPr>
          <p:spPr>
            <a:xfrm>
              <a:off x="1585" y="254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4" name=""/>
            <p:cNvSpPr txBox="1"/>
            <p:nvPr/>
          </p:nvSpPr>
          <p:spPr>
            <a:xfrm>
              <a:off x="2566" y="2548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30,200,000 </a:t>
              </a:r>
            </a:p>
          </p:txBody>
        </p:sp>
        <p:sp>
          <p:nvSpPr>
            <p:cNvPr id="255" name=""/>
            <p:cNvSpPr/>
            <p:nvPr/>
          </p:nvSpPr>
          <p:spPr>
            <a:xfrm>
              <a:off x="2566" y="2548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6" name=""/>
            <p:cNvSpPr/>
            <p:nvPr/>
          </p:nvSpPr>
          <p:spPr>
            <a:xfrm>
              <a:off x="3780" y="254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7" name=""/>
            <p:cNvSpPr/>
            <p:nvPr/>
          </p:nvSpPr>
          <p:spPr>
            <a:xfrm>
              <a:off x="2566" y="2772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8" name=""/>
            <p:cNvSpPr/>
            <p:nvPr/>
          </p:nvSpPr>
          <p:spPr>
            <a:xfrm>
              <a:off x="2566" y="254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59" name=""/>
            <p:cNvSpPr txBox="1"/>
            <p:nvPr/>
          </p:nvSpPr>
          <p:spPr>
            <a:xfrm>
              <a:off x="3780" y="2548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16.6 </a:t>
              </a:r>
            </a:p>
          </p:txBody>
        </p:sp>
        <p:sp>
          <p:nvSpPr>
            <p:cNvPr id="260" name=""/>
            <p:cNvSpPr/>
            <p:nvPr/>
          </p:nvSpPr>
          <p:spPr>
            <a:xfrm>
              <a:off x="3780" y="2548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1" name=""/>
            <p:cNvSpPr/>
            <p:nvPr/>
          </p:nvSpPr>
          <p:spPr>
            <a:xfrm>
              <a:off x="5601" y="254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2" name=""/>
            <p:cNvSpPr/>
            <p:nvPr/>
          </p:nvSpPr>
          <p:spPr>
            <a:xfrm>
              <a:off x="3780" y="2772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3" name=""/>
            <p:cNvSpPr/>
            <p:nvPr/>
          </p:nvSpPr>
          <p:spPr>
            <a:xfrm>
              <a:off x="3780" y="2548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4" name=""/>
            <p:cNvSpPr txBox="1"/>
            <p:nvPr/>
          </p:nvSpPr>
          <p:spPr>
            <a:xfrm>
              <a:off x="295" y="2772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Sudan </a:t>
              </a:r>
            </a:p>
          </p:txBody>
        </p:sp>
        <p:sp>
          <p:nvSpPr>
            <p:cNvPr id="265" name=""/>
            <p:cNvSpPr/>
            <p:nvPr/>
          </p:nvSpPr>
          <p:spPr>
            <a:xfrm>
              <a:off x="295" y="2772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6" name=""/>
            <p:cNvSpPr/>
            <p:nvPr/>
          </p:nvSpPr>
          <p:spPr>
            <a:xfrm>
              <a:off x="1585" y="277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7" name=""/>
            <p:cNvSpPr/>
            <p:nvPr/>
          </p:nvSpPr>
          <p:spPr>
            <a:xfrm>
              <a:off x="295" y="2996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8" name=""/>
            <p:cNvSpPr/>
            <p:nvPr/>
          </p:nvSpPr>
          <p:spPr>
            <a:xfrm>
              <a:off x="295" y="277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69" name=""/>
            <p:cNvSpPr txBox="1"/>
            <p:nvPr/>
          </p:nvSpPr>
          <p:spPr>
            <a:xfrm>
              <a:off x="1585" y="2772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750 </a:t>
              </a:r>
            </a:p>
          </p:txBody>
        </p:sp>
        <p:sp>
          <p:nvSpPr>
            <p:cNvPr id="270" name=""/>
            <p:cNvSpPr/>
            <p:nvPr/>
          </p:nvSpPr>
          <p:spPr>
            <a:xfrm>
              <a:off x="1585" y="2772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1" name=""/>
            <p:cNvSpPr/>
            <p:nvPr/>
          </p:nvSpPr>
          <p:spPr>
            <a:xfrm>
              <a:off x="2566" y="277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2" name=""/>
            <p:cNvSpPr/>
            <p:nvPr/>
          </p:nvSpPr>
          <p:spPr>
            <a:xfrm>
              <a:off x="1585" y="2996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3" name=""/>
            <p:cNvSpPr/>
            <p:nvPr/>
          </p:nvSpPr>
          <p:spPr>
            <a:xfrm>
              <a:off x="1585" y="277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4" name=""/>
            <p:cNvSpPr txBox="1"/>
            <p:nvPr/>
          </p:nvSpPr>
          <p:spPr>
            <a:xfrm>
              <a:off x="2566" y="2772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31,400,000 </a:t>
              </a:r>
            </a:p>
          </p:txBody>
        </p:sp>
        <p:sp>
          <p:nvSpPr>
            <p:cNvPr id="275" name=""/>
            <p:cNvSpPr/>
            <p:nvPr/>
          </p:nvSpPr>
          <p:spPr>
            <a:xfrm>
              <a:off x="2566" y="2772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6" name=""/>
            <p:cNvSpPr/>
            <p:nvPr/>
          </p:nvSpPr>
          <p:spPr>
            <a:xfrm>
              <a:off x="3780" y="277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7" name=""/>
            <p:cNvSpPr/>
            <p:nvPr/>
          </p:nvSpPr>
          <p:spPr>
            <a:xfrm>
              <a:off x="2566" y="2996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8" name=""/>
            <p:cNvSpPr/>
            <p:nvPr/>
          </p:nvSpPr>
          <p:spPr>
            <a:xfrm>
              <a:off x="2566" y="277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79" name=""/>
            <p:cNvSpPr txBox="1"/>
            <p:nvPr/>
          </p:nvSpPr>
          <p:spPr>
            <a:xfrm>
              <a:off x="3780" y="2772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23.9 </a:t>
              </a:r>
            </a:p>
          </p:txBody>
        </p:sp>
        <p:sp>
          <p:nvSpPr>
            <p:cNvPr id="280" name=""/>
            <p:cNvSpPr/>
            <p:nvPr/>
          </p:nvSpPr>
          <p:spPr>
            <a:xfrm>
              <a:off x="3780" y="2772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1" name=""/>
            <p:cNvSpPr/>
            <p:nvPr/>
          </p:nvSpPr>
          <p:spPr>
            <a:xfrm>
              <a:off x="5601" y="277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2" name=""/>
            <p:cNvSpPr/>
            <p:nvPr/>
          </p:nvSpPr>
          <p:spPr>
            <a:xfrm>
              <a:off x="3780" y="2996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3" name=""/>
            <p:cNvSpPr/>
            <p:nvPr/>
          </p:nvSpPr>
          <p:spPr>
            <a:xfrm>
              <a:off x="3780" y="2772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4" name=""/>
            <p:cNvSpPr txBox="1"/>
            <p:nvPr/>
          </p:nvSpPr>
          <p:spPr>
            <a:xfrm>
              <a:off x="295" y="2996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South Africa </a:t>
              </a:r>
            </a:p>
          </p:txBody>
        </p:sp>
        <p:sp>
          <p:nvSpPr>
            <p:cNvPr id="285" name=""/>
            <p:cNvSpPr/>
            <p:nvPr/>
          </p:nvSpPr>
          <p:spPr>
            <a:xfrm>
              <a:off x="295" y="2996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6" name=""/>
            <p:cNvSpPr/>
            <p:nvPr/>
          </p:nvSpPr>
          <p:spPr>
            <a:xfrm>
              <a:off x="1585" y="299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7" name=""/>
            <p:cNvSpPr/>
            <p:nvPr/>
          </p:nvSpPr>
          <p:spPr>
            <a:xfrm>
              <a:off x="295" y="3220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8" name=""/>
            <p:cNvSpPr/>
            <p:nvPr/>
          </p:nvSpPr>
          <p:spPr>
            <a:xfrm>
              <a:off x="295" y="299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89" name=""/>
            <p:cNvSpPr txBox="1"/>
            <p:nvPr/>
          </p:nvSpPr>
          <p:spPr>
            <a:xfrm>
              <a:off x="1585" y="2996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9,000 </a:t>
              </a:r>
            </a:p>
          </p:txBody>
        </p:sp>
        <p:sp>
          <p:nvSpPr>
            <p:cNvPr id="290" name=""/>
            <p:cNvSpPr/>
            <p:nvPr/>
          </p:nvSpPr>
          <p:spPr>
            <a:xfrm>
              <a:off x="1585" y="2996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1" name=""/>
            <p:cNvSpPr/>
            <p:nvPr/>
          </p:nvSpPr>
          <p:spPr>
            <a:xfrm>
              <a:off x="2566" y="299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2" name=""/>
            <p:cNvSpPr/>
            <p:nvPr/>
          </p:nvSpPr>
          <p:spPr>
            <a:xfrm>
              <a:off x="1585" y="3220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3" name=""/>
            <p:cNvSpPr/>
            <p:nvPr/>
          </p:nvSpPr>
          <p:spPr>
            <a:xfrm>
              <a:off x="1585" y="299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4" name=""/>
            <p:cNvSpPr txBox="1"/>
            <p:nvPr/>
          </p:nvSpPr>
          <p:spPr>
            <a:xfrm>
              <a:off x="2566" y="2996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44,000,000 </a:t>
              </a:r>
            </a:p>
          </p:txBody>
        </p:sp>
        <p:sp>
          <p:nvSpPr>
            <p:cNvPr id="295" name=""/>
            <p:cNvSpPr/>
            <p:nvPr/>
          </p:nvSpPr>
          <p:spPr>
            <a:xfrm>
              <a:off x="2566" y="2996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6" name=""/>
            <p:cNvSpPr/>
            <p:nvPr/>
          </p:nvSpPr>
          <p:spPr>
            <a:xfrm>
              <a:off x="3780" y="299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7" name=""/>
            <p:cNvSpPr/>
            <p:nvPr/>
          </p:nvSpPr>
          <p:spPr>
            <a:xfrm>
              <a:off x="2566" y="3220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8" name=""/>
            <p:cNvSpPr/>
            <p:nvPr/>
          </p:nvSpPr>
          <p:spPr>
            <a:xfrm>
              <a:off x="2566" y="299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299" name=""/>
            <p:cNvSpPr txBox="1"/>
            <p:nvPr/>
          </p:nvSpPr>
          <p:spPr>
            <a:xfrm>
              <a:off x="3780" y="2996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204.5 </a:t>
              </a:r>
            </a:p>
          </p:txBody>
        </p:sp>
        <p:sp>
          <p:nvSpPr>
            <p:cNvPr id="300" name=""/>
            <p:cNvSpPr/>
            <p:nvPr/>
          </p:nvSpPr>
          <p:spPr>
            <a:xfrm>
              <a:off x="3780" y="2996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1" name=""/>
            <p:cNvSpPr/>
            <p:nvPr/>
          </p:nvSpPr>
          <p:spPr>
            <a:xfrm>
              <a:off x="5601" y="299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2" name=""/>
            <p:cNvSpPr/>
            <p:nvPr/>
          </p:nvSpPr>
          <p:spPr>
            <a:xfrm>
              <a:off x="3780" y="3220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3" name=""/>
            <p:cNvSpPr/>
            <p:nvPr/>
          </p:nvSpPr>
          <p:spPr>
            <a:xfrm>
              <a:off x="3780" y="2996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4" name=""/>
            <p:cNvSpPr txBox="1"/>
            <p:nvPr/>
          </p:nvSpPr>
          <p:spPr>
            <a:xfrm>
              <a:off x="295" y="3220"/>
              <a:ext cx="1290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Egypt </a:t>
              </a:r>
            </a:p>
          </p:txBody>
        </p:sp>
        <p:sp>
          <p:nvSpPr>
            <p:cNvPr id="305" name=""/>
            <p:cNvSpPr/>
            <p:nvPr/>
          </p:nvSpPr>
          <p:spPr>
            <a:xfrm>
              <a:off x="295" y="3220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6" name=""/>
            <p:cNvSpPr/>
            <p:nvPr/>
          </p:nvSpPr>
          <p:spPr>
            <a:xfrm>
              <a:off x="1585" y="322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7" name=""/>
            <p:cNvSpPr/>
            <p:nvPr/>
          </p:nvSpPr>
          <p:spPr>
            <a:xfrm>
              <a:off x="295" y="3444"/>
              <a:ext cx="1290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8" name=""/>
            <p:cNvSpPr/>
            <p:nvPr/>
          </p:nvSpPr>
          <p:spPr>
            <a:xfrm>
              <a:off x="295" y="322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09" name=""/>
            <p:cNvSpPr txBox="1"/>
            <p:nvPr/>
          </p:nvSpPr>
          <p:spPr>
            <a:xfrm>
              <a:off x="1585" y="3220"/>
              <a:ext cx="98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20,000 </a:t>
              </a:r>
            </a:p>
          </p:txBody>
        </p:sp>
        <p:sp>
          <p:nvSpPr>
            <p:cNvPr id="310" name=""/>
            <p:cNvSpPr/>
            <p:nvPr/>
          </p:nvSpPr>
          <p:spPr>
            <a:xfrm>
              <a:off x="1585" y="3220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1" name=""/>
            <p:cNvSpPr/>
            <p:nvPr/>
          </p:nvSpPr>
          <p:spPr>
            <a:xfrm>
              <a:off x="2566" y="322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2" name=""/>
            <p:cNvSpPr/>
            <p:nvPr/>
          </p:nvSpPr>
          <p:spPr>
            <a:xfrm>
              <a:off x="1585" y="3444"/>
              <a:ext cx="98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3" name=""/>
            <p:cNvSpPr/>
            <p:nvPr/>
          </p:nvSpPr>
          <p:spPr>
            <a:xfrm>
              <a:off x="1585" y="322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4" name=""/>
            <p:cNvSpPr txBox="1"/>
            <p:nvPr/>
          </p:nvSpPr>
          <p:spPr>
            <a:xfrm>
              <a:off x="2566" y="3220"/>
              <a:ext cx="1214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67,800,000 </a:t>
              </a:r>
            </a:p>
          </p:txBody>
        </p:sp>
        <p:sp>
          <p:nvSpPr>
            <p:cNvPr id="315" name=""/>
            <p:cNvSpPr/>
            <p:nvPr/>
          </p:nvSpPr>
          <p:spPr>
            <a:xfrm>
              <a:off x="2566" y="3220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6" name=""/>
            <p:cNvSpPr/>
            <p:nvPr/>
          </p:nvSpPr>
          <p:spPr>
            <a:xfrm>
              <a:off x="3780" y="322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7" name=""/>
            <p:cNvSpPr/>
            <p:nvPr/>
          </p:nvSpPr>
          <p:spPr>
            <a:xfrm>
              <a:off x="2566" y="3444"/>
              <a:ext cx="1214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8" name=""/>
            <p:cNvSpPr/>
            <p:nvPr/>
          </p:nvSpPr>
          <p:spPr>
            <a:xfrm>
              <a:off x="2566" y="322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19" name=""/>
            <p:cNvSpPr txBox="1"/>
            <p:nvPr/>
          </p:nvSpPr>
          <p:spPr>
            <a:xfrm>
              <a:off x="3780" y="3220"/>
              <a:ext cx="1821" cy="224"/>
            </a:xfrm>
            <a:prstGeom prst="rect"/>
            <a:noFill/>
          </p:spPr>
          <p:txBody>
            <a:bodyPr wrap="square" lIns="42911" tIns="21455" rIns="42911" bIns="21455" anchor="b"/>
            <a:lstStyle>
              <a:lvl1pPr lvl="0">
                <a:defRPr/>
              </a:lvl1pPr>
            </a:lstStyle>
            <a:p>
              <a:pPr lvl="0">
                <a:lnSpc>
                  <a:spcPct val="115000"/>
                </a:lnSpc>
              </a:pPr>
              <a:r>
                <a:rPr sz="2000" b="1">
                  <a:latin typeface="Times New Roman"/>
                </a:rPr>
                <a:t>295.0 </a:t>
              </a:r>
            </a:p>
          </p:txBody>
        </p:sp>
        <p:sp>
          <p:nvSpPr>
            <p:cNvPr id="320" name=""/>
            <p:cNvSpPr/>
            <p:nvPr/>
          </p:nvSpPr>
          <p:spPr>
            <a:xfrm>
              <a:off x="3780" y="3220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21" name=""/>
            <p:cNvSpPr/>
            <p:nvPr/>
          </p:nvSpPr>
          <p:spPr>
            <a:xfrm>
              <a:off x="5601" y="322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22" name=""/>
            <p:cNvSpPr/>
            <p:nvPr/>
          </p:nvSpPr>
          <p:spPr>
            <a:xfrm>
              <a:off x="3780" y="3444"/>
              <a:ext cx="1821" cy="0"/>
            </a:xfrm>
            <a:prstGeom prst="line"/>
            <a:noFill/>
            <a:ln w="12700">
              <a:solidFill>
                <a:srgbClr val="000000"/>
              </a:solidFill>
            </a:ln>
          </p:spPr>
        </p:sp>
        <p:sp>
          <p:nvSpPr>
            <p:cNvPr id="323" name=""/>
            <p:cNvSpPr/>
            <p:nvPr/>
          </p:nvSpPr>
          <p:spPr>
            <a:xfrm>
              <a:off x="3780" y="3220"/>
              <a:ext cx="0" cy="224"/>
            </a:xfrm>
            <a:prstGeom prst="line"/>
            <a:noFill/>
            <a:ln w="12700">
              <a:solidFill>
                <a:srgbClr val="000000"/>
              </a:solidFill>
            </a:ln>
          </p:spPr>
        </p:sp>
      </p:grpSp>
      <p:sp>
        <p:nvSpPr>
          <p:cNvPr id="324" name="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lvl="0">
              <a:defRPr/>
            </a:lvl1pPr>
          </a:lstStyle>
          <a:p>
            <a:pPr lvl="0"/>
            <a:br/>
          </a:p>
        </p:txBody>
      </p:sp>
      <p:sp>
        <p:nvSpPr>
          <p:cNvPr id="325" name=""/>
          <p:cNvSpPr/>
          <p:nvPr/>
        </p:nvSpPr>
        <p:spPr>
          <a:xfrm>
            <a:off x="0" y="0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</a:ln>
        </p:spPr>
        <p:txBody>
          <a:bodyPr wrap="none" anchor="ctr"/>
          <a:lstStyle>
            <a:lvl1pPr lvl="0">
              <a:defRPr/>
            </a:lvl1pPr>
          </a:lstStyle>
          <a:p/>
        </p:txBody>
      </p:sp>
      <p:sp>
        <p:nvSpPr>
          <p:cNvPr id="326" name=""/>
          <p:cNvSpPr txBox="1"/>
          <p:nvPr/>
        </p:nvSpPr>
        <p:spPr>
          <a:xfrm>
            <a:off x="7667625" y="2997200"/>
            <a:ext cx="1081087" cy="646112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Figures for 2008</a:t>
            </a:r>
          </a:p>
        </p:txBody>
      </p:sp>
    </p:spTree>
  </p:cSld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/>
          <p:nvPr/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HEART SURGERY IN KENYA</a:t>
            </a:r>
          </a:p>
        </p:txBody>
      </p:sp>
      <p:sp>
        <p:nvSpPr>
          <p:cNvPr id="4" name=""/>
          <p:cNvSpPr/>
          <p:nvPr/>
        </p:nvSpPr>
        <p:spPr>
          <a:xfrm>
            <a:off x="1066800" y="1981200"/>
            <a:ext cx="7543800" cy="4543425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/>
              <a:buChar char="n"/>
            </a:pP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KNH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1973            - Hypothermia</a:t>
            </a:r>
          </a:p>
          <a:p>
            <a:pPr lvl="0"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/>
              <a:buChar char="n"/>
            </a:pP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KNH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1975          	- 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CPB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machine</a:t>
            </a:r>
          </a:p>
          <a:p>
            <a:pPr lvl="0"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/>
              <a:buChar char="n"/>
            </a:pP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NAIROBI HOSP  	- 1993</a:t>
            </a:r>
          </a:p>
          <a:p>
            <a:pPr lvl="0"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/>
              <a:buChar char="n"/>
            </a:pP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              	- 1996</a:t>
            </a:r>
          </a:p>
          <a:p>
            <a:pPr lvl="0" marL="342900" indent="-342900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/>
              <a:buChar char="n"/>
            </a:pP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MOMBASA (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AGK</a:t>
            </a:r>
            <a:r>
              <a: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	- 2003 </a:t>
            </a:r>
          </a:p>
        </p:txBody>
      </p:sp>
    </p:spTree>
  </p:cSld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Principles Of Open Heart Surgery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135000"/>
              </a:lnSpc>
            </a:pPr>
            <a:r>
              <a:rPr/>
              <a:t>Operate on “quiet” heart</a:t>
            </a:r>
          </a:p>
          <a:p>
            <a:pPr lvl="0">
              <a:lnSpc>
                <a:spcPct val="135000"/>
              </a:lnSpc>
            </a:pPr>
            <a:r>
              <a:rPr/>
              <a:t>Reduce metabolism</a:t>
            </a:r>
          </a:p>
          <a:p>
            <a:pPr lvl="1">
              <a:lnSpc>
                <a:spcPct val="135000"/>
              </a:lnSpc>
            </a:pPr>
            <a:r>
              <a:rPr/>
              <a:t>Cardiac arrest</a:t>
            </a:r>
          </a:p>
          <a:p>
            <a:pPr lvl="1">
              <a:lnSpc>
                <a:spcPct val="135000"/>
              </a:lnSpc>
            </a:pPr>
            <a:r>
              <a:rPr/>
              <a:t>Hypothermia</a:t>
            </a:r>
          </a:p>
          <a:p>
            <a:pPr lvl="0">
              <a:lnSpc>
                <a:spcPct val="135000"/>
              </a:lnSpc>
            </a:pPr>
            <a:r>
              <a:rPr/>
              <a:t>Continued supply of nutrients to </a:t>
            </a:r>
            <a:r>
              <a:rPr/>
              <a:t>myocytes</a:t>
            </a:r>
            <a:r>
              <a:rPr/>
              <a:t>.</a:t>
            </a:r>
          </a:p>
        </p:txBody>
      </p:sp>
    </p:spTree>
  </p:cSld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Heart Lung Machine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Components of machine.</a:t>
            </a:r>
          </a:p>
          <a:p>
            <a:pPr lvl="1"/>
            <a:r>
              <a:rPr/>
              <a:t>Mechanical pump</a:t>
            </a:r>
          </a:p>
          <a:p>
            <a:pPr lvl="2"/>
            <a:r>
              <a:rPr/>
              <a:t>Takes over the function of the heart</a:t>
            </a:r>
          </a:p>
          <a:p>
            <a:pPr lvl="1"/>
            <a:r>
              <a:rPr/>
              <a:t>Oxygenator</a:t>
            </a:r>
          </a:p>
          <a:p>
            <a:pPr lvl="2"/>
            <a:r>
              <a:rPr/>
              <a:t>Takes over the function of lungs</a:t>
            </a:r>
          </a:p>
          <a:p>
            <a:pPr lvl="1"/>
            <a:r>
              <a:rPr/>
              <a:t>Heat exchanger</a:t>
            </a:r>
          </a:p>
          <a:p>
            <a:pPr lvl="2"/>
            <a:r>
              <a:rPr/>
              <a:t>Reduce metabolism </a:t>
            </a:r>
          </a:p>
          <a:p>
            <a:pPr lvl="2"/>
            <a:r>
              <a:rPr/>
              <a:t>Warm patient after surgery</a:t>
            </a:r>
          </a:p>
        </p:txBody>
      </p:sp>
      <p:sp>
        <p:nvSpPr>
          <p:cNvPr id="5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331912" y="260350"/>
            <a:ext cx="7010400" cy="5900737"/>
          </a:xfrm>
          <a:prstGeom prst="rect"/>
          <a:noFill/>
          <a:ln>
            <a:noFill/>
          </a:ln>
        </p:spPr>
      </p:pic>
    </p:spTree>
  </p:cSld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HEART LUNG MACHINE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905000" y="2057400"/>
            <a:ext cx="6172200" cy="4114800"/>
          </a:xfrm>
          <a:prstGeom prst="rect"/>
          <a:noFill/>
          <a:ln>
            <a:noFill/>
          </a:ln>
        </p:spPr>
      </p:pic>
      <p:sp>
        <p:nvSpPr>
          <p:cNvPr id="5" name=""/>
          <p:cNvSpPr txBox="1"/>
          <p:nvPr/>
        </p:nvSpPr>
        <p:spPr>
          <a:xfrm>
            <a:off x="5638800" y="6324600"/>
            <a:ext cx="2514600" cy="274637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 sz="1200"/>
              <a:t>Thermoragulator</a:t>
            </a:r>
          </a:p>
        </p:txBody>
      </p:sp>
      <p:sp>
        <p:nvSpPr>
          <p:cNvPr id="6" name=""/>
          <p:cNvSpPr/>
          <p:nvPr/>
        </p:nvSpPr>
        <p:spPr>
          <a:xfrm flipV="1">
            <a:off x="6477000" y="53340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7" name=""/>
          <p:cNvSpPr txBox="1"/>
          <p:nvPr/>
        </p:nvSpPr>
        <p:spPr>
          <a:xfrm>
            <a:off x="2057400" y="6400800"/>
            <a:ext cx="2971800" cy="274637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 sz="1200"/>
              <a:t>Oxygenator and heat exchanger</a:t>
            </a:r>
          </a:p>
        </p:txBody>
      </p:sp>
      <p:sp>
        <p:nvSpPr>
          <p:cNvPr id="8" name=""/>
          <p:cNvSpPr/>
          <p:nvPr/>
        </p:nvSpPr>
        <p:spPr>
          <a:xfrm flipV="1">
            <a:off x="25146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9" name=""/>
          <p:cNvSpPr txBox="1"/>
          <p:nvPr/>
        </p:nvSpPr>
        <p:spPr>
          <a:xfrm>
            <a:off x="533400" y="3124200"/>
            <a:ext cx="1219200" cy="274637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 sz="1200"/>
              <a:t>Pumps</a:t>
            </a:r>
          </a:p>
        </p:txBody>
      </p:sp>
      <p:sp>
        <p:nvSpPr>
          <p:cNvPr id="10" name=""/>
          <p:cNvSpPr/>
          <p:nvPr/>
        </p:nvSpPr>
        <p:spPr>
          <a:xfrm>
            <a:off x="1295400" y="3276600"/>
            <a:ext cx="2133600" cy="45720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11" name=""/>
          <p:cNvSpPr/>
          <p:nvPr/>
        </p:nvSpPr>
        <p:spPr>
          <a:xfrm flipH="1" flipV="1">
            <a:off x="2627312" y="4724400"/>
            <a:ext cx="1079500" cy="1584325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Preoperative preparation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150000"/>
              </a:lnSpc>
            </a:pPr>
            <a:r>
              <a:rPr/>
              <a:t>Investigations</a:t>
            </a:r>
          </a:p>
          <a:p>
            <a:pPr lvl="0">
              <a:lnSpc>
                <a:spcPct val="150000"/>
              </a:lnSpc>
            </a:pPr>
            <a:r>
              <a:rPr/>
              <a:t>Preoperative workup + dental reviews</a:t>
            </a:r>
          </a:p>
          <a:p>
            <a:pPr lvl="0">
              <a:lnSpc>
                <a:spcPct val="150000"/>
              </a:lnSpc>
            </a:pPr>
            <a:r>
              <a:rPr/>
              <a:t>Psychological support</a:t>
            </a:r>
          </a:p>
          <a:p>
            <a:pPr lvl="0">
              <a:lnSpc>
                <a:spcPct val="150000"/>
              </a:lnSpc>
            </a:pPr>
            <a:r>
              <a:rPr/>
              <a:t>Anaesthetic review</a:t>
            </a:r>
          </a:p>
          <a:p>
            <a:pPr lvl="0">
              <a:lnSpc>
                <a:spcPct val="150000"/>
              </a:lnSpc>
            </a:pPr>
            <a:r>
              <a:rPr/>
              <a:t>Medication adjustment as required</a:t>
            </a:r>
          </a:p>
        </p:txBody>
      </p:sp>
      <p:sp>
        <p:nvSpPr>
          <p:cNvPr id="4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/>
          </p:nvPr>
        </p:nvSpPr>
        <p:spPr>
          <a:xfrm>
            <a:off x="2916237" y="6248400"/>
            <a:ext cx="4533900" cy="4572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>
            <a:normAutofit fontScale="90000"/>
          </a:bodyPr>
          <a:lstStyle>
            <a:lvl1pPr lvl="0">
              <a:defRPr/>
            </a:lvl1pPr>
          </a:lstStyle>
          <a:p>
            <a:pPr lvl="0"/>
            <a:r>
              <a:rPr/>
              <a:t>What is</a:t>
            </a:r>
            <a:r>
              <a:rPr/>
              <a:t> cardiothoracic and vascular surgery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1066800" y="304800"/>
            <a:ext cx="7543800" cy="1431925"/>
          </a:xfrm>
          <a:prstGeom prst="rect"/>
          <a:noFill/>
        </p:spPr>
        <p:txBody>
          <a:bodyPr wrap="square">
            <a:normAutofit fontScale="90000"/>
          </a:bodyPr>
          <a:lstStyle>
            <a:lvl1pPr lvl="0">
              <a:defRPr/>
            </a:lvl1pPr>
          </a:lstStyle>
          <a:p>
            <a:pPr lvl="0"/>
            <a:r>
              <a:rPr/>
              <a:t>Connection To Heart Lung Machine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1066800" y="1981200"/>
            <a:ext cx="4225925" cy="41148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120000"/>
              </a:lnSpc>
            </a:pPr>
            <a:r>
              <a:rPr sz="2800"/>
              <a:t>Arterial.</a:t>
            </a:r>
          </a:p>
          <a:p>
            <a:pPr lvl="1">
              <a:lnSpc>
                <a:spcPct val="120000"/>
              </a:lnSpc>
            </a:pPr>
            <a:r>
              <a:rPr sz="2400"/>
              <a:t>Aorta</a:t>
            </a:r>
          </a:p>
          <a:p>
            <a:pPr lvl="0">
              <a:lnSpc>
                <a:spcPct val="120000"/>
              </a:lnSpc>
            </a:pPr>
            <a:r>
              <a:rPr sz="2800"/>
              <a:t> Venous.</a:t>
            </a:r>
          </a:p>
          <a:p>
            <a:pPr lvl="1">
              <a:lnSpc>
                <a:spcPct val="120000"/>
              </a:lnSpc>
            </a:pPr>
            <a:r>
              <a:rPr sz="2400"/>
              <a:t>Inferior vena cava and superior vena cava</a:t>
            </a:r>
          </a:p>
          <a:p>
            <a:pPr lvl="1">
              <a:lnSpc>
                <a:spcPct val="120000"/>
              </a:lnSpc>
            </a:pPr>
            <a:r>
              <a:rPr sz="2400"/>
              <a:t>Right atrium</a:t>
            </a:r>
          </a:p>
          <a:p>
            <a:pPr lvl="1">
              <a:lnSpc>
                <a:spcPct val="120000"/>
              </a:lnSpc>
            </a:pPr>
            <a:r>
              <a:rPr sz="2400"/>
              <a:t>Femoral vein</a:t>
            </a:r>
          </a:p>
        </p:txBody>
      </p:sp>
      <p:pic>
        <p:nvPicPr>
          <p:cNvPr id="5" name="">
            <a:hlinkClick action="ppaction://media"/>
          </p:cNvPr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580062" y="2420937"/>
            <a:ext cx="3048000" cy="2286000"/>
          </a:xfrm>
          <a:prstGeom prst="rect"/>
          <a:noFill/>
        </p:spPr>
      </p:pic>
      <p:sp>
        <p:nvSpPr>
          <p:cNvPr id="6" name=""/>
          <p:cNvSpPr txBox="1"/>
          <p:nvPr/>
        </p:nvSpPr>
        <p:spPr>
          <a:xfrm>
            <a:off x="5724525" y="4868862"/>
            <a:ext cx="2808287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Venous cannulation</a:t>
            </a:r>
          </a:p>
        </p:txBody>
      </p:sp>
    </p:spTree>
  </p:cSld>
  <p:timing>
    <p:tnLst>
      <p:par>
        <p:cTn id="1" nodeType="tmRoot" dur="indefinite" restart="never">
          <p:childTnLst>
            <p:seq concurrent="1" nextAc="seek">
              <p:cTn id="2" nodeType="mainSeq" dur="indefinite">
                <p:childTnLst>
                  <p:par>
                    <p:cTn id="3" fill="hold">
                      <p:stCondLst>
                        <p:cond delay="indefinite"/>
                        <p:cond delay="0" evt="onBegin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ID="1" presetSubtype="0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 concurrent="1" nextAc="seek">
              <p:cTn id="7" nodeType="interactiveSeq" fill="hold" restart="whenNotActive">
                <p:stCondLst>
                  <p:cond delay="0" evt="onClick">
                    <p:tgtEl>
                      <p:spTgt spid="5"/>
                    </p:tgtEl>
                  </p:cond>
                </p:stCondLst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mediacall" presetID="2" presetSubtype="0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Arresting The Heart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Cardioplegia.</a:t>
            </a:r>
          </a:p>
          <a:p>
            <a:pPr lvl="1"/>
            <a:r>
              <a:rPr/>
              <a:t>Potassium as the arresting agent</a:t>
            </a:r>
          </a:p>
          <a:p>
            <a:pPr lvl="1"/>
            <a:r>
              <a:rPr/>
              <a:t>Nutrients</a:t>
            </a:r>
          </a:p>
          <a:p>
            <a:pPr lvl="1"/>
            <a:r>
              <a:rPr/>
              <a:t>Antiarrhythmic</a:t>
            </a:r>
            <a:r>
              <a:rPr/>
              <a:t> agent</a:t>
            </a:r>
          </a:p>
          <a:p>
            <a:pPr lvl="0"/>
            <a:r>
              <a:rPr/>
              <a:t>Hypothermia</a:t>
            </a:r>
          </a:p>
          <a:p>
            <a:pPr lvl="1"/>
            <a:r>
              <a:rPr/>
              <a:t>Both central and local</a:t>
            </a:r>
          </a:p>
          <a:p>
            <a:pPr lvl="1"/>
            <a:r>
              <a:rPr/>
              <a:t>Reduced metabolism</a:t>
            </a:r>
          </a:p>
          <a:p>
            <a:pPr lvl="0"/>
          </a:p>
        </p:txBody>
      </p:sp>
    </p:spTree>
  </p:cSld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>
            <a:normAutofit fontScale="90000"/>
          </a:bodyPr>
          <a:lstStyle>
            <a:lvl1pPr lvl="0">
              <a:defRPr/>
            </a:lvl1pPr>
          </a:lstStyle>
          <a:p>
            <a:pPr lvl="0"/>
            <a:r>
              <a:rPr/>
              <a:t>Complications Of The Heart Lung Machine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/>
              <a:t>Destruction of blood components (mechanical).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/>
              <a:t>Microthrombi</a:t>
            </a:r>
            <a:r>
              <a:rPr/>
              <a:t> formation.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/>
              <a:t>Protein </a:t>
            </a:r>
            <a:r>
              <a:rPr/>
              <a:t>denaturation</a:t>
            </a:r>
            <a:r>
              <a:rPr/>
              <a:t>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/>
              <a:t>Activation of complement system.</a:t>
            </a:r>
          </a:p>
        </p:txBody>
      </p:sp>
    </p:spTree>
  </p:cSld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Valve Surgery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125000"/>
              </a:lnSpc>
            </a:pPr>
            <a:r>
              <a:rPr/>
              <a:t>Valve replacement.</a:t>
            </a:r>
          </a:p>
          <a:p>
            <a:pPr lvl="0">
              <a:lnSpc>
                <a:spcPct val="125000"/>
              </a:lnSpc>
            </a:pPr>
            <a:r>
              <a:rPr/>
              <a:t>Valve repair.</a:t>
            </a:r>
          </a:p>
          <a:p>
            <a:pPr lvl="1">
              <a:lnSpc>
                <a:spcPct val="125000"/>
              </a:lnSpc>
            </a:pPr>
            <a:r>
              <a:rPr/>
              <a:t>Mitral valve</a:t>
            </a:r>
          </a:p>
          <a:p>
            <a:pPr lvl="1">
              <a:lnSpc>
                <a:spcPct val="125000"/>
              </a:lnSpc>
            </a:pPr>
            <a:r>
              <a:rPr/>
              <a:t>Aortic valve</a:t>
            </a:r>
          </a:p>
          <a:p>
            <a:pPr lvl="1">
              <a:lnSpc>
                <a:spcPct val="125000"/>
              </a:lnSpc>
            </a:pPr>
            <a:r>
              <a:rPr/>
              <a:t>Pulmonary valve</a:t>
            </a:r>
          </a:p>
          <a:p>
            <a:pPr lvl="0">
              <a:lnSpc>
                <a:spcPct val="125000"/>
              </a:lnSpc>
            </a:pPr>
            <a:r>
              <a:rPr/>
              <a:t>Valve dilatation now obsolete.</a:t>
            </a:r>
          </a:p>
        </p:txBody>
      </p:sp>
    </p:spTree>
  </p:cSld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>
            <a:normAutofit fontScale="90000"/>
          </a:bodyPr>
          <a:lstStyle>
            <a:lvl1pPr lvl="0">
              <a:defRPr/>
            </a:lvl1pPr>
          </a:lstStyle>
          <a:p>
            <a:pPr lvl="0"/>
            <a:r>
              <a:rPr/>
              <a:t>Types Of Valves</a:t>
            </a:r>
            <a:br/>
            <a:r>
              <a:rPr/>
              <a:t>Mechanical Valves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124075" y="2133600"/>
            <a:ext cx="1604962" cy="1316037"/>
          </a:xfrm>
          <a:prstGeom prst="rect"/>
          <a:noFill/>
          <a:ln>
            <a:noFill/>
          </a:ln>
        </p:spPr>
      </p:pic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00787" y="2060575"/>
            <a:ext cx="1905000" cy="2159000"/>
          </a:xfrm>
          <a:prstGeom prst="rect"/>
          <a:noFill/>
          <a:ln>
            <a:noFill/>
          </a:ln>
        </p:spPr>
      </p:pic>
      <p:sp>
        <p:nvSpPr>
          <p:cNvPr id="6" name=""/>
          <p:cNvSpPr txBox="1"/>
          <p:nvPr/>
        </p:nvSpPr>
        <p:spPr>
          <a:xfrm>
            <a:off x="2124075" y="3573462"/>
            <a:ext cx="1584325" cy="914400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Ball and cage type</a:t>
            </a:r>
          </a:p>
          <a:p>
            <a:pPr lvl="0">
              <a:spcBef>
                <a:spcPct val="50000"/>
              </a:spcBef>
            </a:pPr>
            <a:r>
              <a:rPr sz="1200"/>
              <a:t>Starr-edwards</a:t>
            </a:r>
          </a:p>
        </p:txBody>
      </p:sp>
      <p:sp>
        <p:nvSpPr>
          <p:cNvPr id="7" name=""/>
          <p:cNvSpPr txBox="1"/>
          <p:nvPr/>
        </p:nvSpPr>
        <p:spPr>
          <a:xfrm>
            <a:off x="5940425" y="4365625"/>
            <a:ext cx="2879725" cy="915987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Tilting disc valve or monocusp</a:t>
            </a:r>
          </a:p>
          <a:p>
            <a:pPr lvl="0">
              <a:spcBef>
                <a:spcPct val="50000"/>
              </a:spcBef>
            </a:pPr>
            <a:r>
              <a:rPr sz="1200"/>
              <a:t>Medtronic hall</a:t>
            </a:r>
          </a:p>
        </p:txBody>
      </p:sp>
      <p:pic>
        <p:nvPicPr>
          <p:cNvPr id="8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4876800"/>
            <a:ext cx="2016125" cy="1420812"/>
          </a:xfrm>
          <a:prstGeom prst="rect"/>
          <a:noFill/>
          <a:ln>
            <a:noFill/>
          </a:ln>
        </p:spPr>
      </p:pic>
      <p:sp>
        <p:nvSpPr>
          <p:cNvPr id="9" name=""/>
          <p:cNvSpPr txBox="1"/>
          <p:nvPr/>
        </p:nvSpPr>
        <p:spPr>
          <a:xfrm>
            <a:off x="3635375" y="5734050"/>
            <a:ext cx="2089150" cy="646112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Bileaflet mechanical valve</a:t>
            </a:r>
          </a:p>
        </p:txBody>
      </p:sp>
      <p:sp>
        <p:nvSpPr>
          <p:cNvPr id="10" name=""/>
          <p:cNvSpPr txBox="1"/>
          <p:nvPr/>
        </p:nvSpPr>
        <p:spPr>
          <a:xfrm>
            <a:off x="3708400" y="2205037"/>
            <a:ext cx="1511300" cy="641350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Peripheral flow</a:t>
            </a:r>
          </a:p>
        </p:txBody>
      </p:sp>
      <p:sp>
        <p:nvSpPr>
          <p:cNvPr id="11" name=""/>
          <p:cNvSpPr txBox="1"/>
          <p:nvPr/>
        </p:nvSpPr>
        <p:spPr>
          <a:xfrm>
            <a:off x="5435600" y="5589587"/>
            <a:ext cx="338455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C e n t r a l   f l o w</a:t>
            </a:r>
          </a:p>
        </p:txBody>
      </p:sp>
      <p:sp>
        <p:nvSpPr>
          <p:cNvPr id="12" name=""/>
          <p:cNvSpPr txBox="1"/>
          <p:nvPr>
            <p:ph type="ftr" idx="11"/>
          </p:nvPr>
        </p:nvSpPr>
        <p:spPr>
          <a:xfrm>
            <a:off x="5435600" y="6400800"/>
            <a:ext cx="2895600" cy="4572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/>
          <p:nvPr/>
        </p:nvSpPr>
        <p:spPr>
          <a:xfrm>
            <a:off x="1282700" y="5207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Valves</a:t>
            </a:r>
          </a:p>
        </p:txBody>
      </p:sp>
      <p:sp>
        <p:nvSpPr>
          <p:cNvPr id="4" name=""/>
          <p:cNvSpPr/>
          <p:nvPr/>
        </p:nvSpPr>
        <p:spPr>
          <a:xfrm>
            <a:off x="1282700" y="1916112"/>
            <a:ext cx="3695700" cy="4394200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 marL="342900" indent="-342900">
              <a:lnSpc>
                <a:spcPts val="35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/>
              <a:buChar char="n"/>
            </a:pPr>
            <a:r>
              <a: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Advantages.</a:t>
            </a:r>
          </a:p>
          <a:p>
            <a:pPr lvl="1" marL="742950" indent="-285750">
              <a:lnSpc>
                <a:spcPts val="3500"/>
              </a:lnSpc>
              <a:spcBef>
                <a:spcPct val="20000"/>
              </a:spcBef>
              <a:buClr>
                <a:schemeClr val="tx1"/>
              </a:buClr>
              <a:buChar char="–"/>
            </a:pPr>
            <a:r>
              <a: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require lifelong warfarin</a:t>
            </a:r>
          </a:p>
          <a:p>
            <a:pPr lvl="1" marL="742950" indent="-285750">
              <a:lnSpc>
                <a:spcPts val="3500"/>
              </a:lnSpc>
              <a:spcBef>
                <a:spcPct val="20000"/>
              </a:spcBef>
              <a:buClr>
                <a:schemeClr val="tx1"/>
              </a:buClr>
              <a:buChar char="–"/>
            </a:pPr>
            <a:r>
              <a: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for young females and elderly patients</a:t>
            </a:r>
          </a:p>
          <a:p>
            <a:pPr lvl="1" marL="742950" indent="-285750">
              <a:lnSpc>
                <a:spcPts val="3500"/>
              </a:lnSpc>
              <a:spcBef>
                <a:spcPct val="20000"/>
              </a:spcBef>
              <a:buClr>
                <a:schemeClr val="tx1"/>
              </a:buClr>
              <a:buChar char="–"/>
            </a:pPr>
            <a:r>
              <a: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 not too critical as no warfarin needs</a:t>
            </a:r>
          </a:p>
        </p:txBody>
      </p:sp>
      <p:sp>
        <p:nvSpPr>
          <p:cNvPr id="5" name=""/>
          <p:cNvSpPr/>
          <p:nvPr/>
        </p:nvSpPr>
        <p:spPr>
          <a:xfrm>
            <a:off x="5130800" y="1916112"/>
            <a:ext cx="3695700" cy="4394200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/>
              <a:buChar char="n"/>
            </a:pPr>
            <a:r>
              <a: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Disadvantages.</a:t>
            </a:r>
          </a:p>
          <a:p>
            <a:pPr lvl="1" marL="742950" indent="-285750">
              <a:lnSpc>
                <a:spcPct val="260000"/>
              </a:lnSpc>
              <a:spcBef>
                <a:spcPct val="20000"/>
              </a:spcBef>
              <a:buClr>
                <a:schemeClr val="tx1"/>
              </a:buClr>
              <a:buChar char="–"/>
            </a:pPr>
            <a:r>
              <a: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durable</a:t>
            </a:r>
          </a:p>
          <a:p>
            <a:pPr lvl="1" marL="742950" indent="-285750">
              <a:lnSpc>
                <a:spcPct val="260000"/>
              </a:lnSpc>
              <a:spcBef>
                <a:spcPct val="20000"/>
              </a:spcBef>
              <a:buClr>
                <a:schemeClr val="tx1"/>
              </a:buClr>
              <a:buChar char="–"/>
            </a:pPr>
            <a:r>
              <a: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 after 5 – 10 years required for younger patients</a:t>
            </a:r>
          </a:p>
        </p:txBody>
      </p:sp>
    </p:spTree>
  </p:cSld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1066800" y="304800"/>
            <a:ext cx="7543800" cy="14319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Homografts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1066800" y="1981200"/>
            <a:ext cx="3144837" cy="41148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sz="2400"/>
              <a:t>Cadaver aortic roots.</a:t>
            </a:r>
          </a:p>
          <a:p>
            <a:pPr lvl="0"/>
            <a:r>
              <a:rPr sz="2400"/>
              <a:t>Similar to tissue valves.</a:t>
            </a:r>
          </a:p>
          <a:p>
            <a:pPr lvl="0"/>
            <a:r>
              <a:rPr sz="2400"/>
              <a:t>Long term results good.</a:t>
            </a:r>
          </a:p>
          <a:p>
            <a:pPr lvl="0"/>
            <a:r>
              <a:rPr sz="2400"/>
              <a:t>Very good for elderly and aortic root replacement.</a:t>
            </a:r>
          </a:p>
        </p:txBody>
      </p:sp>
      <p:pic>
        <p:nvPicPr>
          <p:cNvPr id="5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427537" y="2565400"/>
            <a:ext cx="4425950" cy="1543050"/>
          </a:xfrm>
          <a:prstGeom prst="rect"/>
          <a:noFill/>
          <a:ln>
            <a:noFill/>
          </a:ln>
        </p:spPr>
      </p:pic>
      <p:sp>
        <p:nvSpPr>
          <p:cNvPr id="6" name=""/>
          <p:cNvSpPr txBox="1"/>
          <p:nvPr/>
        </p:nvSpPr>
        <p:spPr>
          <a:xfrm>
            <a:off x="6227762" y="4292600"/>
            <a:ext cx="1657350" cy="779462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Aortic </a:t>
            </a:r>
          </a:p>
          <a:p>
            <a:pPr lvl="0">
              <a:spcBef>
                <a:spcPct val="50000"/>
              </a:spcBef>
            </a:pPr>
            <a:r>
              <a:rPr/>
              <a:t>Homograft</a:t>
            </a:r>
          </a:p>
        </p:txBody>
      </p:sp>
      <p:sp>
        <p:nvSpPr>
          <p:cNvPr id="7" name=""/>
          <p:cNvSpPr/>
          <p:nvPr/>
        </p:nvSpPr>
        <p:spPr>
          <a:xfrm flipV="1">
            <a:off x="6659562" y="3860800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Mitral Incompetence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042987" y="1989137"/>
            <a:ext cx="5905500" cy="3937000"/>
          </a:xfrm>
          <a:prstGeom prst="rect"/>
          <a:noFill/>
          <a:ln>
            <a:noFill/>
          </a:ln>
        </p:spPr>
      </p:pic>
      <p:sp>
        <p:nvSpPr>
          <p:cNvPr id="5" name=""/>
          <p:cNvSpPr txBox="1"/>
          <p:nvPr/>
        </p:nvSpPr>
        <p:spPr>
          <a:xfrm>
            <a:off x="7092950" y="2420937"/>
            <a:ext cx="1871662" cy="211137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/>
              <a:t>A wide open mitral orifice resulting in mitral valve  incompetence</a:t>
            </a:r>
          </a:p>
        </p:txBody>
      </p:sp>
      <p:sp>
        <p:nvSpPr>
          <p:cNvPr id="6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Mitral Stenosis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066800" y="2133600"/>
            <a:ext cx="4114800" cy="2743200"/>
          </a:xfrm>
          <a:prstGeom prst="rect"/>
          <a:noFill/>
          <a:ln>
            <a:noFill/>
          </a:ln>
        </p:spPr>
      </p:pic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943600" y="2057400"/>
            <a:ext cx="2362200" cy="1574800"/>
          </a:xfrm>
          <a:prstGeom prst="rect"/>
          <a:noFill/>
          <a:ln>
            <a:noFill/>
          </a:ln>
        </p:spPr>
      </p:pic>
      <p:pic>
        <p:nvPicPr>
          <p:cNvPr id="6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64162" y="4365625"/>
            <a:ext cx="3429000" cy="2286000"/>
          </a:xfrm>
          <a:prstGeom prst="rect"/>
          <a:noFill/>
          <a:ln>
            <a:noFill/>
          </a:ln>
        </p:spPr>
      </p:pic>
      <p:sp>
        <p:nvSpPr>
          <p:cNvPr id="7" name=""/>
          <p:cNvSpPr txBox="1"/>
          <p:nvPr/>
        </p:nvSpPr>
        <p:spPr>
          <a:xfrm>
            <a:off x="6019800" y="3276600"/>
            <a:ext cx="2133600" cy="366712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8" name=""/>
          <p:cNvSpPr txBox="1"/>
          <p:nvPr/>
        </p:nvSpPr>
        <p:spPr>
          <a:xfrm>
            <a:off x="6019800" y="3352800"/>
            <a:ext cx="2133600" cy="274637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 algn="ctr">
              <a:spcBef>
                <a:spcPct val="50000"/>
              </a:spcBef>
            </a:pPr>
            <a:r>
              <a:rPr sz="1200"/>
              <a:t>Excised valve</a:t>
            </a:r>
          </a:p>
        </p:txBody>
      </p:sp>
      <p:sp>
        <p:nvSpPr>
          <p:cNvPr id="9" name=""/>
          <p:cNvSpPr txBox="1"/>
          <p:nvPr/>
        </p:nvSpPr>
        <p:spPr>
          <a:xfrm>
            <a:off x="1143000" y="4953000"/>
            <a:ext cx="3733800" cy="366712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Tight mitral stenosis</a:t>
            </a:r>
          </a:p>
        </p:txBody>
      </p:sp>
      <p:sp>
        <p:nvSpPr>
          <p:cNvPr id="10" name=""/>
          <p:cNvSpPr txBox="1"/>
          <p:nvPr/>
        </p:nvSpPr>
        <p:spPr>
          <a:xfrm>
            <a:off x="5651500" y="6308725"/>
            <a:ext cx="2881312" cy="369887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Valve being sewn in place</a:t>
            </a:r>
          </a:p>
        </p:txBody>
      </p:sp>
    </p:spTree>
  </p:cSld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Valve Repair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1066800" y="1981200"/>
            <a:ext cx="7537450" cy="4256087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Advantage.</a:t>
            </a:r>
          </a:p>
          <a:p>
            <a:pPr lvl="1"/>
            <a:r>
              <a:rPr/>
              <a:t>Natural tissue maintained</a:t>
            </a:r>
          </a:p>
          <a:p>
            <a:pPr lvl="1"/>
            <a:r>
              <a:rPr/>
              <a:t>No anticoagulation needed</a:t>
            </a:r>
          </a:p>
          <a:p>
            <a:pPr lvl="1"/>
            <a:r>
              <a:rPr/>
              <a:t>Allows safe pregnancy</a:t>
            </a:r>
          </a:p>
          <a:p>
            <a:pPr lvl="1"/>
            <a:r>
              <a:rPr/>
              <a:t>Suitable for the elderly patient</a:t>
            </a:r>
          </a:p>
          <a:p>
            <a:pPr lvl="0"/>
            <a:r>
              <a:rPr/>
              <a:t>Disadvantage.</a:t>
            </a:r>
          </a:p>
          <a:p>
            <a:pPr lvl="1"/>
            <a:r>
              <a:rPr/>
              <a:t>Short lasting?</a:t>
            </a:r>
          </a:p>
        </p:txBody>
      </p:sp>
      <p:sp>
        <p:nvSpPr>
          <p:cNvPr id="5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What is a cardiothoracic surgeon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All areas</a:t>
            </a:r>
          </a:p>
          <a:p>
            <a:pPr lvl="0"/>
            <a:r>
              <a:rPr/>
              <a:t>Specific areas</a:t>
            </a:r>
          </a:p>
          <a:p>
            <a:pPr lvl="1"/>
            <a:r>
              <a:rPr/>
              <a:t>Cardiac</a:t>
            </a:r>
          </a:p>
          <a:p>
            <a:pPr lvl="1"/>
            <a:r>
              <a:rPr/>
              <a:t>Thoracic</a:t>
            </a:r>
          </a:p>
          <a:p>
            <a:pPr lvl="1"/>
            <a:r>
              <a:rPr/>
              <a:t>Vascular</a:t>
            </a:r>
          </a:p>
        </p:txBody>
      </p:sp>
    </p:spTree>
  </p:cSld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>
            <a:normAutofit fontScale="90000"/>
          </a:bodyPr>
          <a:lstStyle>
            <a:lvl1pPr lvl="0">
              <a:defRPr/>
            </a:lvl1pPr>
          </a:lstStyle>
          <a:p>
            <a:pPr lvl="0"/>
            <a:r>
              <a:rPr sz="4000"/>
              <a:t>AETIOLOGY AND PROBABILITY OF MITRAL VALVE REPAIR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1066800" y="2276475"/>
            <a:ext cx="7543800" cy="38195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135000"/>
              </a:lnSpc>
            </a:pPr>
            <a:r>
              <a:rPr/>
              <a:t>DEGENERATIVE				80%</a:t>
            </a:r>
          </a:p>
          <a:p>
            <a:pPr lvl="0">
              <a:lnSpc>
                <a:spcPct val="135000"/>
              </a:lnSpc>
            </a:pPr>
            <a:r>
              <a:rPr/>
              <a:t>ISCHAEMIC					70%</a:t>
            </a:r>
          </a:p>
          <a:p>
            <a:pPr lvl="0">
              <a:lnSpc>
                <a:spcPct val="135000"/>
              </a:lnSpc>
            </a:pPr>
            <a:r>
              <a:rPr/>
              <a:t>CONGENITAL				60%</a:t>
            </a:r>
          </a:p>
          <a:p>
            <a:pPr lvl="0">
              <a:lnSpc>
                <a:spcPct val="135000"/>
              </a:lnSpc>
            </a:pPr>
            <a:r>
              <a:rPr/>
              <a:t>RHEUMATIC					50%</a:t>
            </a:r>
          </a:p>
          <a:p>
            <a:pPr lvl="0">
              <a:lnSpc>
                <a:spcPct val="135000"/>
              </a:lnSpc>
            </a:pPr>
            <a:r>
              <a:rPr/>
              <a:t>INFECTIVE					25%</a:t>
            </a:r>
          </a:p>
        </p:txBody>
      </p:sp>
    </p:spTree>
  </p:cSld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Relevant Anatomy 1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979612" y="2420937"/>
            <a:ext cx="5724525" cy="3949700"/>
          </a:xfrm>
          <a:prstGeom prst="rect"/>
          <a:noFill/>
          <a:ln>
            <a:noFill/>
          </a:ln>
        </p:spPr>
      </p:pic>
    </p:spTree>
  </p:cSld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Relevant Anatomy 2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476375" y="1989137"/>
            <a:ext cx="4416425" cy="3406775"/>
          </a:xfrm>
          <a:prstGeom prst="rect"/>
          <a:noFill/>
          <a:ln>
            <a:noFill/>
          </a:ln>
        </p:spPr>
      </p:pic>
      <p:sp>
        <p:nvSpPr>
          <p:cNvPr id="5" name=""/>
          <p:cNvSpPr txBox="1"/>
          <p:nvPr/>
        </p:nvSpPr>
        <p:spPr>
          <a:xfrm>
            <a:off x="1258887" y="5516562"/>
            <a:ext cx="5254625" cy="641350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DISTANCE BETWEEN TRIGON’S REMAINS FIXED THROUGHOUT. USED TO SIZE RING</a:t>
            </a:r>
          </a:p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00787" y="2060575"/>
            <a:ext cx="2590800" cy="1916112"/>
          </a:xfrm>
          <a:prstGeom prst="rect"/>
          <a:noFill/>
          <a:ln>
            <a:noFill/>
          </a:ln>
        </p:spPr>
      </p:pic>
      <p:sp>
        <p:nvSpPr>
          <p:cNvPr id="7" name=""/>
          <p:cNvSpPr txBox="1"/>
          <p:nvPr/>
        </p:nvSpPr>
        <p:spPr>
          <a:xfrm>
            <a:off x="6659562" y="4221162"/>
            <a:ext cx="187325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SIZER IN USE</a:t>
            </a:r>
          </a:p>
        </p:txBody>
      </p:sp>
    </p:spTree>
  </p:cSld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OPEN COMMISSUROTOMY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076825" y="3860800"/>
            <a:ext cx="3521075" cy="2660650"/>
          </a:xfrm>
          <a:prstGeom prst="rect"/>
          <a:noFill/>
          <a:ln>
            <a:noFill/>
          </a:ln>
        </p:spPr>
      </p:pic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87450" y="2060575"/>
            <a:ext cx="3575050" cy="2820987"/>
          </a:xfrm>
          <a:prstGeom prst="rect"/>
          <a:noFill/>
          <a:ln>
            <a:noFill/>
          </a:ln>
        </p:spPr>
      </p:pic>
      <p:sp>
        <p:nvSpPr>
          <p:cNvPr id="6" name=""/>
          <p:cNvSpPr txBox="1"/>
          <p:nvPr/>
        </p:nvSpPr>
        <p:spPr>
          <a:xfrm>
            <a:off x="1187450" y="5084762"/>
            <a:ext cx="3455987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INCISE FUSED COMMISSURES</a:t>
            </a:r>
          </a:p>
        </p:txBody>
      </p:sp>
    </p:spTree>
  </p:cSld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Leaflet Resection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116012" y="1557337"/>
            <a:ext cx="2800350" cy="2317750"/>
          </a:xfrm>
          <a:prstGeom prst="rect"/>
          <a:noFill/>
          <a:ln>
            <a:noFill/>
          </a:ln>
        </p:spPr>
      </p:pic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19700" y="1509712"/>
            <a:ext cx="3359150" cy="2428875"/>
          </a:xfrm>
          <a:prstGeom prst="rect"/>
          <a:noFill/>
          <a:ln>
            <a:noFill/>
          </a:ln>
        </p:spPr>
      </p:pic>
      <p:pic>
        <p:nvPicPr>
          <p:cNvPr id="6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42987" y="4543425"/>
            <a:ext cx="3019425" cy="2314575"/>
          </a:xfrm>
          <a:prstGeom prst="rect"/>
          <a:noFill/>
          <a:ln>
            <a:noFill/>
          </a:ln>
        </p:spPr>
      </p:pic>
      <p:pic>
        <p:nvPicPr>
          <p:cNvPr id="7" name="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435600" y="4279900"/>
            <a:ext cx="3013075" cy="2578100"/>
          </a:xfrm>
          <a:prstGeom prst="rect"/>
          <a:noFill/>
          <a:ln>
            <a:noFill/>
          </a:ln>
        </p:spPr>
      </p:pic>
      <p:sp>
        <p:nvSpPr>
          <p:cNvPr id="8" name=""/>
          <p:cNvSpPr txBox="1"/>
          <p:nvPr/>
        </p:nvSpPr>
        <p:spPr>
          <a:xfrm>
            <a:off x="1258887" y="3357562"/>
            <a:ext cx="574675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" name=""/>
          <p:cNvSpPr txBox="1"/>
          <p:nvPr/>
        </p:nvSpPr>
        <p:spPr>
          <a:xfrm>
            <a:off x="5364162" y="3500437"/>
            <a:ext cx="501650" cy="3651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0" name=""/>
          <p:cNvSpPr txBox="1"/>
          <p:nvPr/>
        </p:nvSpPr>
        <p:spPr>
          <a:xfrm>
            <a:off x="1187450" y="6381750"/>
            <a:ext cx="576262" cy="366712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" name=""/>
          <p:cNvSpPr txBox="1"/>
          <p:nvPr/>
        </p:nvSpPr>
        <p:spPr>
          <a:xfrm>
            <a:off x="5580062" y="6308725"/>
            <a:ext cx="574675" cy="366712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>
                <a:solidFill>
                  <a:schemeClr val="bg1"/>
                </a:solidFill>
              </a:rPr>
              <a:t>D</a:t>
            </a:r>
          </a:p>
        </p:txBody>
      </p:sp>
    </p:spTree>
  </p:cSld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Leaflet Lengthening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555875" y="2133600"/>
            <a:ext cx="4699000" cy="4271962"/>
          </a:xfrm>
          <a:prstGeom prst="rect"/>
          <a:noFill/>
          <a:ln>
            <a:noFill/>
          </a:ln>
        </p:spPr>
      </p:pic>
    </p:spTree>
  </p:cSld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TYPES OF ANNULOPLASTY RINGS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195512" y="1989137"/>
            <a:ext cx="5187950" cy="4594225"/>
          </a:xfrm>
          <a:prstGeom prst="rect"/>
          <a:noFill/>
          <a:ln>
            <a:noFill/>
          </a:ln>
        </p:spPr>
      </p:pic>
    </p:spTree>
  </p:cSld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>
            <a:normAutofit fontScale="90000"/>
          </a:bodyPr>
          <a:lstStyle>
            <a:lvl1pPr lvl="0">
              <a:defRPr/>
            </a:lvl1pPr>
          </a:lstStyle>
          <a:p>
            <a:pPr lvl="0"/>
            <a:r>
              <a:rPr/>
              <a:t>Aortic Valve Surgery</a:t>
            </a:r>
            <a:br/>
            <a:r>
              <a:rPr/>
              <a:t>(Indications)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1066800" y="1981200"/>
            <a:ext cx="3702050" cy="41148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Stenosis.</a:t>
            </a:r>
          </a:p>
          <a:p>
            <a:pPr lvl="1">
              <a:lnSpc>
                <a:spcPct val="125000"/>
              </a:lnSpc>
            </a:pPr>
            <a:r>
              <a:rPr/>
              <a:t>&lt;0.75cm</a:t>
            </a:r>
            <a:r>
              <a:rPr baseline="30000"/>
              <a:t>2</a:t>
            </a:r>
            <a:r>
              <a:rPr/>
              <a:t> (and asymptomatic)</a:t>
            </a:r>
          </a:p>
          <a:p>
            <a:pPr lvl="1">
              <a:lnSpc>
                <a:spcPct val="125000"/>
              </a:lnSpc>
            </a:pPr>
            <a:r>
              <a:rPr/>
              <a:t>&gt;80mmhg gradient across the valve</a:t>
            </a:r>
          </a:p>
          <a:p>
            <a:pPr lvl="1">
              <a:lnSpc>
                <a:spcPct val="125000"/>
              </a:lnSpc>
            </a:pPr>
            <a:r>
              <a:rPr/>
              <a:t>Angina</a:t>
            </a:r>
          </a:p>
          <a:p>
            <a:pPr lvl="1">
              <a:lnSpc>
                <a:spcPct val="125000"/>
              </a:lnSpc>
            </a:pPr>
            <a:r>
              <a:rPr/>
              <a:t>CCF</a:t>
            </a:r>
          </a:p>
          <a:p>
            <a:pPr lvl="1">
              <a:lnSpc>
                <a:spcPct val="125000"/>
              </a:lnSpc>
            </a:pPr>
            <a:r>
              <a:rPr/>
              <a:t>Syncope</a:t>
            </a:r>
          </a:p>
        </p:txBody>
      </p:sp>
      <p:sp>
        <p:nvSpPr>
          <p:cNvPr id="5" name=""/>
          <p:cNvSpPr txBox="1"/>
          <p:nvPr>
            <p:ph type="body" idx="2"/>
          </p:nvPr>
        </p:nvSpPr>
        <p:spPr>
          <a:xfrm>
            <a:off x="4908550" y="1981200"/>
            <a:ext cx="3702050" cy="41148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Regurgitation.</a:t>
            </a:r>
          </a:p>
          <a:p>
            <a:pPr lvl="1">
              <a:lnSpc>
                <a:spcPct val="230000"/>
              </a:lnSpc>
            </a:pPr>
            <a:r>
              <a:rPr/>
              <a:t>Acute </a:t>
            </a:r>
            <a:r>
              <a:rPr/>
              <a:t>AR</a:t>
            </a:r>
            <a:r>
              <a:rPr/>
              <a:t> </a:t>
            </a:r>
            <a:r>
              <a:rPr/>
              <a:t>± </a:t>
            </a:r>
            <a:r>
              <a:rPr/>
              <a:t>CCF</a:t>
            </a:r>
          </a:p>
          <a:p>
            <a:pPr lvl="1">
              <a:lnSpc>
                <a:spcPct val="230000"/>
              </a:lnSpc>
            </a:pPr>
            <a:r>
              <a:rPr/>
              <a:t>Angina or </a:t>
            </a:r>
            <a:r>
              <a:rPr/>
              <a:t>CCF</a:t>
            </a:r>
          </a:p>
          <a:p>
            <a:pPr lvl="1">
              <a:lnSpc>
                <a:spcPct val="230000"/>
              </a:lnSpc>
            </a:pPr>
            <a:r>
              <a:rPr/>
              <a:t>Left ventricular decompensation</a:t>
            </a:r>
          </a:p>
        </p:txBody>
      </p:sp>
    </p:spTree>
  </p:cSld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Tricuspid Valve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280000"/>
              </a:lnSpc>
            </a:pPr>
            <a:r>
              <a:rPr sz="2800"/>
              <a:t>Annuloplasty main procedure associated with mitral lesion.</a:t>
            </a:r>
          </a:p>
          <a:p>
            <a:pPr lvl="0">
              <a:lnSpc>
                <a:spcPct val="280000"/>
              </a:lnSpc>
            </a:pPr>
            <a:r>
              <a:rPr sz="2800"/>
              <a:t>Replacement rarely carried out.</a:t>
            </a:r>
          </a:p>
        </p:txBody>
      </p:sp>
    </p:spTree>
  </p:cSld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1066800" y="304800"/>
            <a:ext cx="7543800" cy="14319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Pulmonary Valve Surgery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1066800" y="1981200"/>
            <a:ext cx="3695700" cy="41148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135000"/>
              </a:lnSpc>
            </a:pPr>
            <a:r>
              <a:rPr sz="2800"/>
              <a:t>Pulmonary stenosis – </a:t>
            </a:r>
            <a:r>
              <a:rPr sz="2800"/>
              <a:t>valvoplasty</a:t>
            </a:r>
            <a:r>
              <a:rPr sz="2800"/>
              <a:t> an option.</a:t>
            </a:r>
          </a:p>
          <a:p>
            <a:pPr lvl="0">
              <a:lnSpc>
                <a:spcPct val="135000"/>
              </a:lnSpc>
            </a:pPr>
            <a:r>
              <a:rPr sz="2800"/>
              <a:t>Valve replacement in very rare situations.</a:t>
            </a:r>
          </a:p>
        </p:txBody>
      </p:sp>
      <p:pic>
        <p:nvPicPr>
          <p:cNvPr id="5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076825" y="2133600"/>
            <a:ext cx="3889375" cy="2592387"/>
          </a:xfrm>
          <a:prstGeom prst="rect"/>
          <a:noFill/>
          <a:ln>
            <a:noFill/>
          </a:ln>
        </p:spPr>
      </p:pic>
      <p:sp>
        <p:nvSpPr>
          <p:cNvPr id="6" name=""/>
          <p:cNvSpPr txBox="1"/>
          <p:nvPr/>
        </p:nvSpPr>
        <p:spPr>
          <a:xfrm>
            <a:off x="6300787" y="5013325"/>
            <a:ext cx="2517775" cy="274637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 sz="1200"/>
              <a:t>Server pulmonary stenosis</a:t>
            </a:r>
          </a:p>
        </p:txBody>
      </p:sp>
      <p:sp>
        <p:nvSpPr>
          <p:cNvPr id="7" name=""/>
          <p:cNvSpPr/>
          <p:nvPr/>
        </p:nvSpPr>
        <p:spPr>
          <a:xfrm flipV="1">
            <a:off x="6948487" y="3933825"/>
            <a:ext cx="142875" cy="107950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txBody>
          <a:bodyPr wrap="square"/>
          <a:lstStyle>
            <a:lvl1pPr lvl="0">
              <a:defRPr/>
            </a:lvl1pPr>
          </a:lstStyle>
          <a:p/>
        </p:txBody>
      </p:sp>
      <p:pic>
        <p:nvPicPr>
          <p:cNvPr id="8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43437" y="5300662"/>
            <a:ext cx="2089150" cy="1390650"/>
          </a:xfrm>
          <a:prstGeom prst="rect"/>
          <a:noFill/>
          <a:ln>
            <a:noFill/>
          </a:ln>
        </p:spPr>
      </p:pic>
      <p:sp>
        <p:nvSpPr>
          <p:cNvPr id="9" name=""/>
          <p:cNvSpPr txBox="1"/>
          <p:nvPr/>
        </p:nvSpPr>
        <p:spPr>
          <a:xfrm>
            <a:off x="7235825" y="6237287"/>
            <a:ext cx="1657350" cy="273050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 sz="1200"/>
              <a:t>Post valvoplasty</a:t>
            </a:r>
          </a:p>
        </p:txBody>
      </p:sp>
      <p:sp>
        <p:nvSpPr>
          <p:cNvPr id="10" name=""/>
          <p:cNvSpPr/>
          <p:nvPr/>
        </p:nvSpPr>
        <p:spPr>
          <a:xfrm flipH="1" flipV="1">
            <a:off x="6156325" y="6021387"/>
            <a:ext cx="863600" cy="358775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Who are the other team members?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Coronary Surgery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059112" y="1557337"/>
            <a:ext cx="3222625" cy="4667250"/>
          </a:xfrm>
          <a:prstGeom prst="rect"/>
          <a:noFill/>
          <a:ln>
            <a:noFill/>
          </a:ln>
        </p:spPr>
      </p:pic>
      <p:sp>
        <p:nvSpPr>
          <p:cNvPr id="5" name=""/>
          <p:cNvSpPr txBox="1"/>
          <p:nvPr>
            <p:ph type="ftr" idx="11"/>
          </p:nvPr>
        </p:nvSpPr>
        <p:spPr>
          <a:xfrm>
            <a:off x="2195512" y="6400800"/>
            <a:ext cx="6946900" cy="4572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Other Surgeries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Trauma of heart and vessels.</a:t>
            </a:r>
          </a:p>
          <a:p>
            <a:pPr lvl="0"/>
            <a:r>
              <a:rPr/>
              <a:t>Neoplasm(s).</a:t>
            </a:r>
          </a:p>
          <a:p>
            <a:pPr lvl="0"/>
            <a:r>
              <a:rPr/>
              <a:t>Conduction defects.</a:t>
            </a:r>
          </a:p>
          <a:p>
            <a:pPr lvl="0"/>
            <a:r>
              <a:rPr/>
              <a:t>Cardiomyopathies</a:t>
            </a:r>
            <a:r>
              <a:rPr/>
              <a:t>?</a:t>
            </a:r>
          </a:p>
          <a:p>
            <a:pPr lvl="0"/>
            <a:r>
              <a:rPr/>
              <a:t>Transplantation</a:t>
            </a:r>
          </a:p>
          <a:p>
            <a:pPr lvl="0"/>
            <a:r>
              <a:rPr/>
              <a:t>Artificial hearts</a:t>
            </a:r>
          </a:p>
        </p:txBody>
      </p:sp>
    </p:spTree>
  </p:cSld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Heart Transplant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1066800" y="1981200"/>
            <a:ext cx="7466012" cy="43275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130000"/>
              </a:lnSpc>
            </a:pPr>
            <a:r>
              <a:rPr/>
              <a:t>End stage disease. </a:t>
            </a:r>
          </a:p>
          <a:p>
            <a:pPr lvl="1">
              <a:lnSpc>
                <a:spcPct val="130000"/>
              </a:lnSpc>
            </a:pPr>
            <a:r>
              <a:rPr/>
              <a:t>Cardiomyopathies</a:t>
            </a:r>
          </a:p>
          <a:p>
            <a:pPr lvl="1">
              <a:lnSpc>
                <a:spcPct val="130000"/>
              </a:lnSpc>
            </a:pPr>
            <a:r>
              <a:rPr/>
              <a:t>Eissenmenger’s</a:t>
            </a:r>
          </a:p>
          <a:p>
            <a:pPr lvl="0">
              <a:lnSpc>
                <a:spcPct val="130000"/>
              </a:lnSpc>
            </a:pPr>
            <a:r>
              <a:rPr/>
              <a:t>Heart transplant only.</a:t>
            </a:r>
          </a:p>
          <a:p>
            <a:pPr lvl="0">
              <a:lnSpc>
                <a:spcPct val="130000"/>
              </a:lnSpc>
            </a:pPr>
            <a:r>
              <a:rPr/>
              <a:t>Combined heart lung transplant.</a:t>
            </a:r>
          </a:p>
        </p:txBody>
      </p:sp>
    </p:spTree>
  </p:cSld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1066800" y="304800"/>
            <a:ext cx="7543800" cy="14319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Types Of Heart Transplants</a:t>
            </a:r>
          </a:p>
        </p:txBody>
      </p:sp>
      <p:sp>
        <p:nvSpPr>
          <p:cNvPr id="3" name=""/>
          <p:cNvSpPr txBox="1"/>
          <p:nvPr>
            <p:ph type="body" idx="2"/>
          </p:nvPr>
        </p:nvSpPr>
        <p:spPr>
          <a:xfrm>
            <a:off x="3924300" y="1773237"/>
            <a:ext cx="5111750" cy="432117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sz="3000"/>
              <a:t>Orthotopic</a:t>
            </a:r>
            <a:r>
              <a:rPr sz="3000"/>
              <a:t> transplantation : Removal of diseased heart and replace with a healthy heart</a:t>
            </a:r>
          </a:p>
          <a:p>
            <a:pPr lvl="0"/>
          </a:p>
          <a:p>
            <a:pPr lvl="0"/>
            <a:r>
              <a:rPr sz="3000"/>
              <a:t>Heterotopic</a:t>
            </a:r>
            <a:r>
              <a:rPr sz="3000"/>
              <a:t> :  New heart piggy backed onto the old heart that is left in place.</a:t>
            </a:r>
          </a:p>
        </p:txBody>
      </p:sp>
      <p:sp>
        <p:nvSpPr>
          <p:cNvPr id="4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50825" y="3284537"/>
            <a:ext cx="3408362" cy="2743200"/>
          </a:xfrm>
          <a:prstGeom prst="rect"/>
          <a:noFill/>
          <a:ln w="9525">
            <a:solidFill>
              <a:schemeClr val="accent1"/>
            </a:solidFill>
          </a:ln>
        </p:spPr>
      </p:pic>
    </p:spTree>
  </p:cSld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>
            <a:normAutofit fontScale="90000"/>
          </a:bodyPr>
          <a:lstStyle>
            <a:lvl1pPr lvl="0">
              <a:defRPr/>
            </a:lvl1pPr>
          </a:lstStyle>
          <a:p>
            <a:pPr lvl="0"/>
            <a:r>
              <a:rPr/>
              <a:t>Heart Transplantation, Why Not in Kenya?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1066800" y="1981200"/>
            <a:ext cx="7543800" cy="48768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250000"/>
              </a:lnSpc>
            </a:pPr>
            <a:r>
              <a:rPr/>
              <a:t>Complex infrastructure not in place.</a:t>
            </a:r>
          </a:p>
          <a:p>
            <a:pPr lvl="0">
              <a:lnSpc>
                <a:spcPct val="250000"/>
              </a:lnSpc>
            </a:pPr>
            <a:r>
              <a:rPr/>
              <a:t>Networking and communications.</a:t>
            </a:r>
          </a:p>
          <a:p>
            <a:pPr lvl="0">
              <a:lnSpc>
                <a:spcPct val="250000"/>
              </a:lnSpc>
            </a:pPr>
            <a:r>
              <a:rPr/>
              <a:t>Legal framework not in place in Kenya.</a:t>
            </a:r>
          </a:p>
        </p:txBody>
      </p:sp>
    </p:spTree>
  </p:cSld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Artificial Hearts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150000"/>
              </a:lnSpc>
            </a:pPr>
            <a:r>
              <a:rPr sz="2600"/>
              <a:t>Shortage of donor hearts</a:t>
            </a:r>
          </a:p>
          <a:p>
            <a:pPr lvl="0">
              <a:lnSpc>
                <a:spcPct val="150000"/>
              </a:lnSpc>
            </a:pPr>
            <a:r>
              <a:rPr sz="2600"/>
              <a:t>Today centripetal pumps (small and portable)</a:t>
            </a:r>
          </a:p>
          <a:p>
            <a:pPr lvl="0">
              <a:lnSpc>
                <a:spcPct val="150000"/>
              </a:lnSpc>
            </a:pPr>
            <a:r>
              <a:rPr sz="2600"/>
              <a:t>Support the left, right or both ventricles.  </a:t>
            </a:r>
            <a:r>
              <a:rPr sz="2600"/>
              <a:t>LVAD</a:t>
            </a:r>
            <a:r>
              <a:rPr sz="2600"/>
              <a:t>, </a:t>
            </a:r>
            <a:r>
              <a:rPr sz="2600"/>
              <a:t>RVAD</a:t>
            </a:r>
            <a:r>
              <a:rPr sz="2600"/>
              <a:t> and </a:t>
            </a:r>
            <a:r>
              <a:rPr sz="2600"/>
              <a:t>BVAD</a:t>
            </a:r>
          </a:p>
          <a:p>
            <a:pPr lvl="0">
              <a:lnSpc>
                <a:spcPct val="150000"/>
              </a:lnSpc>
            </a:pPr>
            <a:r>
              <a:rPr sz="2600"/>
              <a:t>Portable and battery operated</a:t>
            </a:r>
          </a:p>
          <a:p>
            <a:pPr lvl="0">
              <a:lnSpc>
                <a:spcPct val="150000"/>
              </a:lnSpc>
            </a:pPr>
            <a:r>
              <a:rPr sz="2600"/>
              <a:t>No </a:t>
            </a:r>
            <a:r>
              <a:rPr sz="2600"/>
              <a:t>ECG</a:t>
            </a:r>
            <a:r>
              <a:rPr sz="2600"/>
              <a:t> tracing</a:t>
            </a:r>
          </a:p>
        </p:txBody>
      </p:sp>
      <p:sp>
        <p:nvSpPr>
          <p:cNvPr id="4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pic>
        <p:nvPicPr>
          <p:cNvPr id="3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067175" y="333375"/>
            <a:ext cx="3168650" cy="2374900"/>
          </a:xfrm>
          <a:prstGeom prst="rect"/>
          <a:noFill/>
          <a:ln>
            <a:noFill/>
          </a:ln>
        </p:spPr>
      </p:pic>
      <p:sp>
        <p:nvSpPr>
          <p:cNvPr id="4" name=""/>
          <p:cNvSpPr txBox="1"/>
          <p:nvPr/>
        </p:nvSpPr>
        <p:spPr>
          <a:xfrm>
            <a:off x="7380287" y="908050"/>
            <a:ext cx="1511300" cy="9239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Early days large and not mobile</a:t>
            </a:r>
          </a:p>
        </p:txBody>
      </p:sp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2587" y="3357562"/>
            <a:ext cx="2266950" cy="2835275"/>
          </a:xfrm>
          <a:prstGeom prst="rect"/>
          <a:noFill/>
          <a:ln>
            <a:noFill/>
          </a:ln>
        </p:spPr>
      </p:pic>
      <p:sp>
        <p:nvSpPr>
          <p:cNvPr id="6" name=""/>
          <p:cNvSpPr txBox="1"/>
          <p:nvPr/>
        </p:nvSpPr>
        <p:spPr>
          <a:xfrm>
            <a:off x="7667625" y="2924175"/>
            <a:ext cx="865187" cy="369887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LVAD</a:t>
            </a:r>
          </a:p>
        </p:txBody>
      </p:sp>
      <p:pic>
        <p:nvPicPr>
          <p:cNvPr id="7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140200" y="3933825"/>
            <a:ext cx="2447925" cy="2330450"/>
          </a:xfrm>
          <a:prstGeom prst="rect"/>
          <a:noFill/>
          <a:ln>
            <a:noFill/>
          </a:ln>
        </p:spPr>
      </p:pic>
      <p:sp>
        <p:nvSpPr>
          <p:cNvPr id="8" name=""/>
          <p:cNvSpPr txBox="1"/>
          <p:nvPr/>
        </p:nvSpPr>
        <p:spPr>
          <a:xfrm>
            <a:off x="5076825" y="3500437"/>
            <a:ext cx="863600" cy="368300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LVAD</a:t>
            </a:r>
          </a:p>
        </p:txBody>
      </p:sp>
      <p:pic>
        <p:nvPicPr>
          <p:cNvPr id="9" name="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93675" y="2708275"/>
            <a:ext cx="2578100" cy="2573337"/>
          </a:xfrm>
          <a:prstGeom prst="rect"/>
          <a:noFill/>
          <a:ln>
            <a:noFill/>
          </a:ln>
        </p:spPr>
      </p:pic>
      <p:sp>
        <p:nvSpPr>
          <p:cNvPr id="10" name=""/>
          <p:cNvSpPr txBox="1"/>
          <p:nvPr/>
        </p:nvSpPr>
        <p:spPr>
          <a:xfrm>
            <a:off x="684212" y="5373687"/>
            <a:ext cx="1654175" cy="6445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 algn="ctr"/>
            <a:r>
              <a:rPr/>
              <a:t>Total artificial heart</a:t>
            </a:r>
          </a:p>
        </p:txBody>
      </p:sp>
      <p:sp>
        <p:nvSpPr>
          <p:cNvPr id="11" name=""/>
          <p:cNvSpPr txBox="1"/>
          <p:nvPr/>
        </p:nvSpPr>
        <p:spPr>
          <a:xfrm>
            <a:off x="395287" y="333375"/>
            <a:ext cx="3311525" cy="10763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sz="3200"/>
              <a:t>Different types of artificial hearts</a:t>
            </a:r>
          </a:p>
        </p:txBody>
      </p:sp>
    </p:spTree>
  </p:cSld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FUTURE HOLD</a:t>
            </a:r>
          </a:p>
        </p:txBody>
      </p:sp>
      <p:sp>
        <p:nvSpPr>
          <p:cNvPr id="4" name=""/>
          <p:cNvSpPr/>
          <p:nvPr/>
        </p:nvSpPr>
        <p:spPr>
          <a:xfrm>
            <a:off x="900112" y="1844675"/>
            <a:ext cx="3886200" cy="4537075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/>
              <a:buChar char="n"/>
            </a:pPr>
            <a:r>
              <a: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interventional laboratory.</a:t>
            </a:r>
          </a:p>
          <a:p>
            <a:pPr lvl="0"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/>
              <a:buChar char="n"/>
            </a:pPr>
            <a:r>
              <a: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Percutanious</a:t>
            </a:r>
            <a:r>
              <a: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valve replacements.</a:t>
            </a:r>
          </a:p>
          <a:p>
            <a:pPr lvl="1" marL="742950" indent="-285750">
              <a:spcBef>
                <a:spcPct val="20000"/>
              </a:spcBef>
              <a:buClr>
                <a:schemeClr val="tx1"/>
              </a:buClr>
              <a:buChar char="–"/>
            </a:pPr>
            <a:r>
              <a: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valve</a:t>
            </a:r>
          </a:p>
          <a:p>
            <a:pPr lvl="1" marL="742950" indent="-285750">
              <a:spcBef>
                <a:spcPct val="20000"/>
              </a:spcBef>
              <a:buClr>
                <a:schemeClr val="tx1"/>
              </a:buClr>
              <a:buChar char="–"/>
            </a:pPr>
            <a:r>
              <a: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valve</a:t>
            </a:r>
          </a:p>
          <a:p>
            <a:pPr lvl="0"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/>
              <a:buChar char="n"/>
            </a:pPr>
            <a:r>
              <a: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cultures for new valves.</a:t>
            </a:r>
          </a:p>
        </p:txBody>
      </p:sp>
      <p:pic>
        <p:nvPicPr>
          <p:cNvPr id="5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003800" y="1341437"/>
            <a:ext cx="3616325" cy="2149475"/>
          </a:xfrm>
          <a:prstGeom prst="rect"/>
          <a:noFill/>
          <a:ln>
            <a:noFill/>
          </a:ln>
        </p:spPr>
      </p:pic>
      <p:sp>
        <p:nvSpPr>
          <p:cNvPr id="6" name=""/>
          <p:cNvSpPr txBox="1"/>
          <p:nvPr/>
        </p:nvSpPr>
        <p:spPr>
          <a:xfrm>
            <a:off x="5076825" y="3500437"/>
            <a:ext cx="3527425" cy="6445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>
                <a:latin typeface="Arial"/>
              </a:rPr>
              <a:t>Aortic valve mounted on stent for percutaneous insertion</a:t>
            </a:r>
          </a:p>
        </p:txBody>
      </p:sp>
      <p:sp>
        <p:nvSpPr>
          <p:cNvPr id="7" name=""/>
          <p:cNvSpPr txBox="1"/>
          <p:nvPr>
            <p:ph type="ftr" idx="11"/>
          </p:nvPr>
        </p:nvSpPr>
        <p:spPr>
          <a:xfrm>
            <a:off x="3429000" y="6248400"/>
            <a:ext cx="4311650" cy="4572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LATERAL THORACOTOMY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3754437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/>
              <a:t>IDEAL FOR LUNG AND OESOPHAGEAL SURGERY</a:t>
            </a:r>
          </a:p>
          <a:p>
            <a:pPr lvl="0">
              <a:lnSpc>
                <a:spcPct val="90000"/>
              </a:lnSpc>
            </a:pPr>
            <a:r>
              <a:rPr/>
              <a:t>POSTERO-LATERAL THORACOTOMY</a:t>
            </a:r>
          </a:p>
          <a:p>
            <a:pPr lvl="1">
              <a:lnSpc>
                <a:spcPct val="90000"/>
              </a:lnSpc>
            </a:pPr>
            <a:r>
              <a:rPr/>
              <a:t>RIGHT SIDE</a:t>
            </a:r>
          </a:p>
          <a:p>
            <a:pPr lvl="1">
              <a:lnSpc>
                <a:spcPct val="90000"/>
              </a:lnSpc>
            </a:pPr>
            <a:r>
              <a:rPr/>
              <a:t>LEFT SIDE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140200" y="1484312"/>
            <a:ext cx="4175125" cy="3225800"/>
          </a:xfrm>
          <a:prstGeom prst="rect"/>
          <a:noFill/>
        </p:spPr>
      </p:pic>
      <p:sp>
        <p:nvSpPr>
          <p:cNvPr id="5" name=""/>
          <p:cNvSpPr txBox="1"/>
          <p:nvPr/>
        </p:nvSpPr>
        <p:spPr>
          <a:xfrm>
            <a:off x="4211637" y="4941887"/>
            <a:ext cx="4032250" cy="914400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MOST COMMON FOR LUNG AND OTHER MEDIASTERNAL SURGERIES LIMITED TO ONE SIDE</a:t>
            </a:r>
          </a:p>
        </p:txBody>
      </p:sp>
      <p:sp>
        <p:nvSpPr>
          <p:cNvPr id="6" name=""/>
          <p:cNvSpPr/>
          <p:nvPr/>
        </p:nvSpPr>
        <p:spPr>
          <a:xfrm>
            <a:off x="5508625" y="4365625"/>
            <a:ext cx="35877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 wrap="none" anchor="ctr"/>
          <a:lstStyle>
            <a:lvl1pPr lvl="0">
              <a:defRPr/>
            </a:lvl1pPr>
          </a:lstStyle>
          <a:p/>
        </p:txBody>
      </p:sp>
    </p:spTree>
  </p:cSld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>
            <a:normAutofit fontScale="90000"/>
          </a:bodyPr>
          <a:lstStyle>
            <a:lvl1pPr lvl="0">
              <a:defRPr/>
            </a:lvl1pPr>
          </a:lstStyle>
          <a:p>
            <a:pPr lvl="0"/>
            <a:r>
              <a:rPr sz="4000"/>
              <a:t>STERNOTOMY (ANTERIOR THORACOTOMY)</a:t>
            </a:r>
          </a:p>
        </p:txBody>
      </p:sp>
      <p:pic>
        <p:nvPicPr>
          <p:cNvPr id="3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916237" y="1700212"/>
            <a:ext cx="2276475" cy="2184400"/>
          </a:xfrm>
          <a:prstGeom prst="rect"/>
          <a:noFill/>
        </p:spPr>
      </p:pic>
      <p:pic>
        <p:nvPicPr>
          <p:cNvPr id="4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11862" y="1484312"/>
            <a:ext cx="2089150" cy="2187575"/>
          </a:xfrm>
          <a:prstGeom prst="rect"/>
          <a:noFill/>
        </p:spPr>
      </p:pic>
      <p:pic>
        <p:nvPicPr>
          <p:cNvPr id="5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76600" y="4005262"/>
            <a:ext cx="1743075" cy="2187575"/>
          </a:xfrm>
          <a:prstGeom prst="rect"/>
          <a:noFill/>
        </p:spPr>
      </p:pic>
      <p:sp>
        <p:nvSpPr>
          <p:cNvPr id="6" name=""/>
          <p:cNvSpPr txBox="1"/>
          <p:nvPr/>
        </p:nvSpPr>
        <p:spPr>
          <a:xfrm>
            <a:off x="250825" y="1989137"/>
            <a:ext cx="2017712" cy="4076700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/>
              <a:t>SUITED FOR CARDIAC SURGERY</a:t>
            </a:r>
          </a:p>
          <a:p>
            <a:pPr lvl="0">
              <a:spcBef>
                <a:spcPct val="50000"/>
              </a:spcBef>
            </a:pPr>
            <a:r>
              <a:rPr/>
              <a:t>ANTERIOR MEDIASTERNAL MASSES</a:t>
            </a:r>
          </a:p>
          <a:p>
            <a:pPr lvl="0">
              <a:spcBef>
                <a:spcPct val="50000"/>
              </a:spcBef>
            </a:pPr>
            <a:r>
              <a:rPr/>
              <a:t>BILATERAL EXPOSURE OF PLURAE</a:t>
            </a:r>
          </a:p>
          <a:p>
            <a:pPr lvl="0">
              <a:spcBef>
                <a:spcPct val="50000"/>
              </a:spcBef>
            </a:pPr>
            <a:r>
              <a:rPr/>
              <a:t>LIMITERD STERNOTOMY FOR TYMECTOMY</a:t>
            </a:r>
          </a:p>
        </p:txBody>
      </p:sp>
      <p:sp>
        <p:nvSpPr>
          <p:cNvPr id="7" name=""/>
          <p:cNvSpPr txBox="1"/>
          <p:nvPr/>
        </p:nvSpPr>
        <p:spPr>
          <a:xfrm>
            <a:off x="2771775" y="1557337"/>
            <a:ext cx="2881312" cy="457200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spcBef>
                <a:spcPct val="50000"/>
              </a:spcBef>
            </a:pPr>
            <a:r>
              <a:rPr sz="1200"/>
              <a:t>INCISION FROM SUPRASTERNAL NOTCH TO XYPHOID</a:t>
            </a:r>
          </a:p>
        </p:txBody>
      </p:sp>
      <p:sp>
        <p:nvSpPr>
          <p:cNvPr id="8" name=""/>
          <p:cNvSpPr txBox="1"/>
          <p:nvPr/>
        </p:nvSpPr>
        <p:spPr>
          <a:xfrm>
            <a:off x="5940425" y="3284537"/>
            <a:ext cx="2159000" cy="457200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 algn="ctr">
              <a:spcBef>
                <a:spcPct val="50000"/>
              </a:spcBef>
            </a:pPr>
            <a:r>
              <a:rPr sz="1200"/>
              <a:t>STERAL SAW TO INCISE STERNUM</a:t>
            </a:r>
          </a:p>
        </p:txBody>
      </p:sp>
      <p:sp>
        <p:nvSpPr>
          <p:cNvPr id="9" name=""/>
          <p:cNvSpPr txBox="1"/>
          <p:nvPr/>
        </p:nvSpPr>
        <p:spPr>
          <a:xfrm>
            <a:off x="3059112" y="6218237"/>
            <a:ext cx="2159000" cy="457200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 algn="ctr">
              <a:spcBef>
                <a:spcPct val="50000"/>
              </a:spcBef>
            </a:pPr>
            <a:r>
              <a:rPr sz="1200"/>
              <a:t>FINAL VIEW OF ANTERIOR MEDIASTERNUM</a:t>
            </a:r>
          </a:p>
        </p:txBody>
      </p:sp>
      <p:pic>
        <p:nvPicPr>
          <p:cNvPr id="10" name="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867400" y="4014787"/>
            <a:ext cx="2881312" cy="2740025"/>
          </a:xfrm>
          <a:prstGeom prst="rect"/>
          <a:noFill/>
          <a:ln>
            <a:noFill/>
          </a:ln>
        </p:spPr>
      </p:pic>
      <p:sp>
        <p:nvSpPr>
          <p:cNvPr id="11" name=""/>
          <p:cNvSpPr txBox="1"/>
          <p:nvPr/>
        </p:nvSpPr>
        <p:spPr>
          <a:xfrm>
            <a:off x="6011862" y="6308725"/>
            <a:ext cx="2305050" cy="457200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 algn="ctr">
              <a:spcBef>
                <a:spcPct val="50000"/>
              </a:spcBef>
            </a:pPr>
            <a:r>
              <a:rPr sz="1200"/>
              <a:t>EXTENSIONS FOR GREAT VESSEL SURGERY</a:t>
            </a:r>
          </a:p>
        </p:txBody>
      </p:sp>
      <p:sp>
        <p:nvSpPr>
          <p:cNvPr id="12" name=""/>
          <p:cNvSpPr/>
          <p:nvPr/>
        </p:nvSpPr>
        <p:spPr>
          <a:xfrm>
            <a:off x="4067175" y="2492375"/>
            <a:ext cx="0" cy="792162"/>
          </a:xfrm>
          <a:prstGeom prst="line">
            <a:avLst/>
          </a:prstGeom>
          <a:noFill/>
          <a:ln w="41275">
            <a:solidFill>
              <a:schemeClr val="tx1"/>
            </a:solidFill>
          </a:ln>
        </p:spPr>
        <p:txBody>
          <a:bodyPr wrap="square"/>
          <a:lstStyle>
            <a:lvl1pPr lvl="0">
              <a:defRPr/>
            </a:lvl1pPr>
          </a:lstStyle>
          <a:p/>
        </p:txBody>
      </p:sp>
    </p:spTree>
  </p:cSld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What is needed to perform surgery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Team</a:t>
            </a:r>
          </a:p>
          <a:p>
            <a:pPr lvl="0"/>
            <a:r>
              <a:rPr/>
              <a:t>Equipment</a:t>
            </a:r>
          </a:p>
          <a:p>
            <a:pPr lvl="0"/>
            <a:r>
              <a:rPr/>
              <a:t>Supporting infrastructure</a:t>
            </a:r>
          </a:p>
          <a:p>
            <a:pPr lvl="0"/>
            <a:r>
              <a:rPr/>
              <a:t>Patients and community</a:t>
            </a:r>
          </a:p>
        </p:txBody>
      </p:sp>
    </p:spTree>
  </p:cSld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323850" y="277812"/>
            <a:ext cx="4679950" cy="27908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4000">
                <a:solidFill>
                  <a:schemeClr val="tx2"/>
                </a:solidFill>
              </a:rPr>
              <a:t>COMPONENTS OF THE UNDER WATER SEAL DRAINAGE SYSTEM</a:t>
            </a:r>
          </a:p>
        </p:txBody>
      </p:sp>
      <p:sp>
        <p:nvSpPr>
          <p:cNvPr id="3" name=""/>
          <p:cNvSpPr/>
          <p:nvPr/>
        </p:nvSpPr>
        <p:spPr>
          <a:xfrm>
            <a:off x="457200" y="3213100"/>
            <a:ext cx="3609975" cy="3240087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>
              <a:buClr>
                <a:schemeClr val="tx1"/>
              </a:buClr>
              <a:buSzPts val="2800"/>
              <a:buFont typeface="Arial"/>
              <a:buChar char="•"/>
            </a:pPr>
            <a:r>
              <a:rPr sz="2800"/>
              <a:t>CHEST TUBE</a:t>
            </a:r>
          </a:p>
          <a:p>
            <a:pPr lvl="0">
              <a:buClr>
                <a:schemeClr val="tx1"/>
              </a:buClr>
              <a:buSzPts val="2800"/>
              <a:buFont typeface="Arial"/>
              <a:buChar char="•"/>
            </a:pPr>
            <a:r>
              <a:rPr sz="2800"/>
              <a:t>CONNECTING TUBE</a:t>
            </a:r>
          </a:p>
          <a:p>
            <a:pPr lvl="0">
              <a:buClr>
                <a:schemeClr val="tx1"/>
              </a:buClr>
              <a:buSzPts val="2800"/>
              <a:buFont typeface="Arial"/>
              <a:buChar char="•"/>
            </a:pPr>
            <a:r>
              <a:rPr sz="2800"/>
              <a:t>BOTTLE </a:t>
            </a:r>
          </a:p>
          <a:p>
            <a:pPr lvl="0">
              <a:buClr>
                <a:schemeClr val="tx1"/>
              </a:buClr>
              <a:buSzPts val="2800"/>
              <a:buFont typeface="Arial"/>
              <a:buChar char="•"/>
            </a:pPr>
            <a:r>
              <a:rPr sz="2800"/>
              <a:t>FLUID FOR SEAL</a:t>
            </a:r>
          </a:p>
          <a:p>
            <a:pPr lvl="0">
              <a:buClr>
                <a:schemeClr val="tx1"/>
              </a:buClr>
              <a:buSzPts val="2800"/>
              <a:buFont typeface="Arial"/>
              <a:buChar char="•"/>
            </a:pPr>
            <a:r>
              <a:rPr sz="2800"/>
              <a:t>?SUCTION MECHANISM</a:t>
            </a:r>
          </a:p>
        </p:txBody>
      </p:sp>
      <p:pic>
        <p:nvPicPr>
          <p:cNvPr id="4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148262" y="404812"/>
            <a:ext cx="1520825" cy="1555750"/>
          </a:xfrm>
          <a:prstGeom prst="rect"/>
          <a:noFill/>
          <a:ln>
            <a:noFill/>
          </a:ln>
        </p:spPr>
      </p:pic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04050" y="404812"/>
            <a:ext cx="2139950" cy="2517775"/>
          </a:xfrm>
          <a:prstGeom prst="rect"/>
          <a:noFill/>
          <a:ln>
            <a:noFill/>
          </a:ln>
        </p:spPr>
      </p:pic>
      <p:pic>
        <p:nvPicPr>
          <p:cNvPr id="6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84662" y="4005262"/>
            <a:ext cx="2447925" cy="1720850"/>
          </a:xfrm>
          <a:prstGeom prst="rect"/>
          <a:noFill/>
          <a:ln>
            <a:noFill/>
          </a:ln>
        </p:spPr>
      </p:pic>
      <p:pic>
        <p:nvPicPr>
          <p:cNvPr id="7" name="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164387" y="4005262"/>
            <a:ext cx="1625600" cy="1987550"/>
          </a:xfrm>
          <a:prstGeom prst="rect"/>
          <a:noFill/>
          <a:ln>
            <a:noFill/>
          </a:ln>
        </p:spPr>
      </p:pic>
      <p:sp>
        <p:nvSpPr>
          <p:cNvPr id="8" name=""/>
          <p:cNvSpPr txBox="1"/>
          <p:nvPr/>
        </p:nvSpPr>
        <p:spPr>
          <a:xfrm>
            <a:off x="4787900" y="2205037"/>
            <a:ext cx="1871662" cy="146367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>
                <a:latin typeface="Verdana"/>
              </a:rPr>
              <a:t>SINGLE TUBOR EDWARDS BOTTLE SYSTEM</a:t>
            </a:r>
          </a:p>
        </p:txBody>
      </p:sp>
      <p:sp>
        <p:nvSpPr>
          <p:cNvPr id="9" name=""/>
          <p:cNvSpPr txBox="1"/>
          <p:nvPr/>
        </p:nvSpPr>
        <p:spPr>
          <a:xfrm>
            <a:off x="7019925" y="3068637"/>
            <a:ext cx="2124075" cy="914400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>
                <a:latin typeface="Verdana"/>
              </a:rPr>
              <a:t>SEPARATE RESERVOIR AND SEAL</a:t>
            </a:r>
          </a:p>
        </p:txBody>
      </p:sp>
      <p:sp>
        <p:nvSpPr>
          <p:cNvPr id="10" name=""/>
          <p:cNvSpPr txBox="1"/>
          <p:nvPr/>
        </p:nvSpPr>
        <p:spPr>
          <a:xfrm>
            <a:off x="4140200" y="5667375"/>
            <a:ext cx="2736850" cy="1190625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>
                <a:latin typeface="Verdana"/>
              </a:rPr>
              <a:t>THREE BOTTLE SYSTEM WITH CONTROLLED SUCTION</a:t>
            </a:r>
          </a:p>
        </p:txBody>
      </p:sp>
      <p:sp>
        <p:nvSpPr>
          <p:cNvPr id="11" name=""/>
          <p:cNvSpPr txBox="1"/>
          <p:nvPr/>
        </p:nvSpPr>
        <p:spPr>
          <a:xfrm>
            <a:off x="7235825" y="6092825"/>
            <a:ext cx="1908175" cy="641350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>
                <a:latin typeface="Verdana"/>
              </a:rPr>
              <a:t>COMMERCIAL SYSTEM</a:t>
            </a:r>
          </a:p>
        </p:txBody>
      </p:sp>
      <p:sp>
        <p:nvSpPr>
          <p:cNvPr id="12" name=""/>
          <p:cNvSpPr txBox="1"/>
          <p:nvPr/>
        </p:nvSpPr>
        <p:spPr>
          <a:xfrm>
            <a:off x="5181600" y="609600"/>
            <a:ext cx="457200" cy="366712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>
                <a:solidFill>
                  <a:srgbClr val="000000"/>
                </a:solidFill>
                <a:latin typeface="Verdana"/>
              </a:rPr>
              <a:t>A</a:t>
            </a:r>
          </a:p>
        </p:txBody>
      </p:sp>
      <p:sp>
        <p:nvSpPr>
          <p:cNvPr id="13" name=""/>
          <p:cNvSpPr txBox="1"/>
          <p:nvPr/>
        </p:nvSpPr>
        <p:spPr>
          <a:xfrm>
            <a:off x="7010400" y="533400"/>
            <a:ext cx="457200" cy="366712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>
                <a:solidFill>
                  <a:srgbClr val="000000"/>
                </a:solidFill>
                <a:latin typeface="Verdana"/>
              </a:rPr>
              <a:t>B</a:t>
            </a:r>
          </a:p>
        </p:txBody>
      </p:sp>
      <p:sp>
        <p:nvSpPr>
          <p:cNvPr id="14" name=""/>
          <p:cNvSpPr txBox="1"/>
          <p:nvPr/>
        </p:nvSpPr>
        <p:spPr>
          <a:xfrm>
            <a:off x="4343400" y="4191000"/>
            <a:ext cx="381000" cy="366712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>
                <a:solidFill>
                  <a:srgbClr val="000000"/>
                </a:solidFill>
                <a:latin typeface="Verdana"/>
              </a:rPr>
              <a:t>C</a:t>
            </a:r>
          </a:p>
        </p:txBody>
      </p:sp>
      <p:sp>
        <p:nvSpPr>
          <p:cNvPr id="15" name=""/>
          <p:cNvSpPr txBox="1"/>
          <p:nvPr/>
        </p:nvSpPr>
        <p:spPr>
          <a:xfrm>
            <a:off x="8382000" y="4038600"/>
            <a:ext cx="381000" cy="366712"/>
          </a:xfrm>
          <a:prstGeom prst="rect"/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>
                <a:solidFill>
                  <a:srgbClr val="000000"/>
                </a:solidFill>
                <a:latin typeface="Verdana"/>
              </a:rPr>
              <a:t>D</a:t>
            </a:r>
          </a:p>
        </p:txBody>
      </p:sp>
    </p:spTree>
  </p:cSld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/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Future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Valve replacement via </a:t>
            </a:r>
            <a:r>
              <a:rPr/>
              <a:t>percutanious</a:t>
            </a:r>
            <a:r>
              <a:rPr/>
              <a:t> route</a:t>
            </a:r>
          </a:p>
          <a:p>
            <a:pPr lvl="0"/>
            <a:r>
              <a:rPr/>
              <a:t>Endoscopic, off pump coronary artery bypass grafting – 2004</a:t>
            </a:r>
          </a:p>
          <a:p>
            <a:pPr lvl="0"/>
            <a:r>
              <a:rPr/>
              <a:t>Remote robotic surgery</a:t>
            </a:r>
          </a:p>
          <a:p>
            <a:pPr lvl="0"/>
            <a:r>
              <a:rPr/>
              <a:t>?Do it yourself cardiac procedures from </a:t>
            </a:r>
            <a:r>
              <a:rPr/>
              <a:t>Uchumi</a:t>
            </a:r>
            <a:r>
              <a:rPr/>
              <a:t> or </a:t>
            </a:r>
            <a:r>
              <a:rPr/>
              <a:t>Nakumatt</a:t>
            </a:r>
          </a:p>
        </p:txBody>
      </p:sp>
    </p:spTree>
  </p:cSld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What to expect of your rotation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Introduced to patients and how to relate t them</a:t>
            </a:r>
          </a:p>
          <a:p>
            <a:pPr lvl="0"/>
            <a:r>
              <a:rPr/>
              <a:t>Cardiothoracic and vascular environment</a:t>
            </a:r>
          </a:p>
          <a:p>
            <a:pPr lvl="0"/>
            <a:r>
              <a:rPr/>
              <a:t>Common conditions</a:t>
            </a:r>
          </a:p>
        </p:txBody>
      </p:sp>
    </p:spTree>
  </p:cSld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History thoracic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Endotracheal</a:t>
            </a:r>
            <a:r>
              <a:rPr/>
              <a:t> tube main driver</a:t>
            </a:r>
          </a:p>
        </p:txBody>
      </p:sp>
    </p:spTree>
  </p:cSld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History cardiac 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/>
              <a:t>John Gibbon initiated workable concept of open heart surgery.</a:t>
            </a:r>
          </a:p>
          <a:p>
            <a:pPr lvl="0">
              <a:lnSpc>
                <a:spcPct val="90000"/>
              </a:lnSpc>
            </a:pPr>
            <a:r>
              <a:rPr/>
              <a:t>1953 first time extra </a:t>
            </a:r>
            <a:r>
              <a:rPr/>
              <a:t>coporal</a:t>
            </a:r>
            <a:r>
              <a:rPr/>
              <a:t> circulation used with good results. </a:t>
            </a:r>
            <a:r>
              <a:rPr/>
              <a:t>ASD</a:t>
            </a:r>
            <a:r>
              <a:rPr/>
              <a:t>  closure.</a:t>
            </a:r>
          </a:p>
          <a:p>
            <a:pPr lvl="0">
              <a:lnSpc>
                <a:spcPct val="90000"/>
              </a:lnSpc>
            </a:pPr>
            <a:r>
              <a:rPr/>
              <a:t>1955 regular surgery commenced.</a:t>
            </a:r>
          </a:p>
          <a:p>
            <a:pPr lvl="0">
              <a:lnSpc>
                <a:spcPct val="90000"/>
              </a:lnSpc>
            </a:pPr>
            <a:r>
              <a:rPr/>
              <a:t>Lilleheli</a:t>
            </a:r>
            <a:r>
              <a:rPr/>
              <a:t> in 50’s used maternal circulation.  Short lived</a:t>
            </a:r>
            <a:r>
              <a:rPr/>
              <a:t>.</a:t>
            </a:r>
          </a:p>
          <a:p>
            <a:pPr lvl="0">
              <a:lnSpc>
                <a:spcPct val="150000"/>
              </a:lnSpc>
            </a:pPr>
            <a:r>
              <a:rPr/>
              <a:t>First valve 1959</a:t>
            </a:r>
            <a:r>
              <a:rPr/>
              <a:t>*</a:t>
            </a:r>
          </a:p>
        </p:txBody>
      </p:sp>
    </p:spTree>
  </p:cSld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History cardiac 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/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150000"/>
              </a:lnSpc>
            </a:pPr>
            <a:r>
              <a:rPr/>
              <a:t>First </a:t>
            </a:r>
            <a:r>
              <a:rPr/>
              <a:t>reliable valve 1963.</a:t>
            </a:r>
          </a:p>
          <a:p>
            <a:pPr lvl="0">
              <a:lnSpc>
                <a:spcPct val="150000"/>
              </a:lnSpc>
            </a:pPr>
            <a:r>
              <a:rPr/>
              <a:t>First heart transplant December 1968.</a:t>
            </a:r>
          </a:p>
          <a:p>
            <a:pPr lvl="0">
              <a:lnSpc>
                <a:spcPct val="150000"/>
              </a:lnSpc>
            </a:pPr>
            <a:r>
              <a:rPr/>
              <a:t>Heart lung.</a:t>
            </a:r>
          </a:p>
          <a:p>
            <a:pPr lvl="0">
              <a:lnSpc>
                <a:spcPct val="150000"/>
              </a:lnSpc>
            </a:pPr>
            <a:r>
              <a:rPr/>
              <a:t>Further developments.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