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5"/>
  </p:notesMasterIdLst>
  <p:sldIdLst>
    <p:sldId id="256" r:id="rId2"/>
    <p:sldId id="333" r:id="rId3"/>
    <p:sldId id="322" r:id="rId4"/>
    <p:sldId id="329" r:id="rId5"/>
    <p:sldId id="284" r:id="rId6"/>
    <p:sldId id="338" r:id="rId7"/>
    <p:sldId id="339" r:id="rId8"/>
    <p:sldId id="334" r:id="rId9"/>
    <p:sldId id="336" r:id="rId10"/>
    <p:sldId id="311" r:id="rId11"/>
    <p:sldId id="317" r:id="rId12"/>
    <p:sldId id="344" r:id="rId13"/>
    <p:sldId id="328" r:id="rId14"/>
    <p:sldId id="343" r:id="rId15"/>
    <p:sldId id="304" r:id="rId16"/>
    <p:sldId id="335" r:id="rId17"/>
    <p:sldId id="290" r:id="rId18"/>
    <p:sldId id="318" r:id="rId19"/>
    <p:sldId id="320" r:id="rId20"/>
    <p:sldId id="321" r:id="rId21"/>
    <p:sldId id="314" r:id="rId22"/>
    <p:sldId id="285" r:id="rId23"/>
    <p:sldId id="293" r:id="rId24"/>
    <p:sldId id="325" r:id="rId25"/>
    <p:sldId id="323" r:id="rId26"/>
    <p:sldId id="278" r:id="rId27"/>
    <p:sldId id="340" r:id="rId28"/>
    <p:sldId id="341" r:id="rId29"/>
    <p:sldId id="342" r:id="rId30"/>
    <p:sldId id="281" r:id="rId31"/>
    <p:sldId id="309" r:id="rId32"/>
    <p:sldId id="326" r:id="rId33"/>
    <p:sldId id="30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175B9-A9BF-411A-9D46-83C6A99C58FD}" type="datetimeFigureOut">
              <a:rPr lang="en-US" smtClean="0"/>
              <a:t>13-Jun-21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EB3A3-5C8E-4DE5-9C3C-AD28C0A0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5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6FB6-C6F6-45A2-B0F4-C5C2910CACEB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187E-08F6-4E71-8EEB-D51B5D65AF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283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6FB6-C6F6-45A2-B0F4-C5C2910CACEB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187E-08F6-4E71-8EEB-D51B5D65A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3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6FB6-C6F6-45A2-B0F4-C5C2910CACEB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187E-08F6-4E71-8EEB-D51B5D65A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0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6FB6-C6F6-45A2-B0F4-C5C2910CACEB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187E-08F6-4E71-8EEB-D51B5D65A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9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6FB6-C6F6-45A2-B0F4-C5C2910CACEB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187E-08F6-4E71-8EEB-D51B5D65AF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702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6FB6-C6F6-45A2-B0F4-C5C2910CACEB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187E-08F6-4E71-8EEB-D51B5D65A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2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6FB6-C6F6-45A2-B0F4-C5C2910CACEB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187E-08F6-4E71-8EEB-D51B5D65A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9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6FB6-C6F6-45A2-B0F4-C5C2910CACEB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187E-08F6-4E71-8EEB-D51B5D65A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3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6FB6-C6F6-45A2-B0F4-C5C2910CACEB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187E-08F6-4E71-8EEB-D51B5D65A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DBC6FB6-C6F6-45A2-B0F4-C5C2910CACEB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95187E-08F6-4E71-8EEB-D51B5D65A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8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6FB6-C6F6-45A2-B0F4-C5C2910CACEB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187E-08F6-4E71-8EEB-D51B5D65A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0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DBC6FB6-C6F6-45A2-B0F4-C5C2910CACEB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95187E-08F6-4E71-8EEB-D51B5D65AF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58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219200"/>
            <a:ext cx="6934200" cy="1828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APPROACH TO THE CHILD WITH MALOCCLUSION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810000"/>
            <a:ext cx="5114778" cy="53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Dr. Nathan k. Psiwa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TYPES OF MALOCCLUSIONS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81200"/>
            <a:ext cx="7711440" cy="4114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DENTAL  and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SKELETAL MALOCCLUSIONS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Dental malocclusions- the upper and lower jaws are normal or line up well / orthognathic but the teeth are: Crooked, Crowded, Turned / rotated, Spaced apart, Open bite, deep bite. They may present with Tooth size discrepancies or missing teeth or associated with Congenital anomalies like cleft lip/ Palate.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9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31057" y="685800"/>
            <a:ext cx="6964362" cy="12017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FEATURES OF </a:t>
            </a:r>
            <a:r>
              <a:rPr lang="en-US" dirty="0" smtClean="0"/>
              <a:t>DENTAL MALOCCLUSIONS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09600" y="2096030"/>
            <a:ext cx="3703638" cy="4022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sz="2800" dirty="0" smtClean="0"/>
              <a:t>Crowding of teeth</a:t>
            </a:r>
          </a:p>
          <a:p>
            <a:r>
              <a:rPr lang="en-US" sz="2800" dirty="0" smtClean="0"/>
              <a:t>Gingival health not good.</a:t>
            </a:r>
          </a:p>
          <a:p>
            <a:endParaRPr lang="en-US" dirty="0"/>
          </a:p>
        </p:txBody>
      </p:sp>
      <p:pic>
        <p:nvPicPr>
          <p:cNvPr id="8" name="Content Placeholder 3" descr="http://cdc.net.au/wp-content/uploads/2012/05/Rapid-Maxillary-Expansio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7616" y="4250268"/>
            <a:ext cx="3702050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96030"/>
            <a:ext cx="3240882" cy="2160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3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543800" cy="1449387"/>
          </a:xfrm>
        </p:spPr>
        <p:txBody>
          <a:bodyPr/>
          <a:lstStyle/>
          <a:p>
            <a:pPr algn="ctr"/>
            <a:r>
              <a:rPr lang="en-US" dirty="0" smtClean="0"/>
              <a:t>Anterior Cross bite</a:t>
            </a:r>
            <a:endParaRPr lang="en-US" dirty="0"/>
          </a:p>
        </p:txBody>
      </p:sp>
      <p:pic>
        <p:nvPicPr>
          <p:cNvPr id="9" name="Picture 2" descr="11 Orthodontic Examination and Decision Making for the Family Dentist |  Pocket Dent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27945"/>
            <a:ext cx="3505200" cy="23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Anterior Crossbite (3 Months) | Propel Orthodon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19374"/>
            <a:ext cx="39624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3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Open Bite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Thumb/ Digit sucking habit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868288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     Tongue thrust habit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0600" y="2904331"/>
            <a:ext cx="29813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8660" y="2971800"/>
            <a:ext cx="3813068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92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5279723"/>
            <a:ext cx="7210425" cy="88881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Some situations in Class I Malocclusion: Missing, </a:t>
            </a:r>
            <a:r>
              <a:rPr lang="en-US" sz="2800" dirty="0"/>
              <a:t>peg-shaped </a:t>
            </a:r>
            <a:r>
              <a:rPr lang="en-US" sz="2800" dirty="0" smtClean="0"/>
              <a:t>lateral Incisors Cleft lip/ Palate</a:t>
            </a:r>
            <a:endParaRPr lang="en-US" sz="2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1568537" y="685800"/>
            <a:ext cx="29051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2429" y="2853531"/>
            <a:ext cx="2714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2441" y="835516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59038" y="2833083"/>
            <a:ext cx="25241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64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SKELETAL MALOCCLUSIONS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jaws are not lined up or a discrepancy exists, more commonly the upper jaw is prognathic,  normal,  lower small or retrognathic jaw etc and vice versa.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jaw discrepancies have dental and jaw compensations.. To reduce the severity and camouflage the malocclusion. Hence compensated malocclusions.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27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en-US" dirty="0" smtClean="0"/>
              <a:t>FEATURES OF SKELETAL MALOCCLUSIONS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Include: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Increased </a:t>
            </a:r>
            <a:r>
              <a:rPr lang="en-US" sz="2800" dirty="0"/>
              <a:t>overjet,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Increased overbite or deep bite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Proclination </a:t>
            </a:r>
            <a:r>
              <a:rPr lang="en-US" sz="2800" dirty="0"/>
              <a:t>of </a:t>
            </a:r>
            <a:r>
              <a:rPr lang="en-US" sz="2800" dirty="0" smtClean="0"/>
              <a:t>teeth</a:t>
            </a:r>
          </a:p>
          <a:p>
            <a:r>
              <a:rPr lang="en-US" sz="2800" b="1" dirty="0" smtClean="0"/>
              <a:t>CLASS II MALOCCLUSIONS</a:t>
            </a:r>
            <a:endParaRPr lang="en-US" sz="2800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075" y="2932113"/>
            <a:ext cx="370205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9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SKELETAL </a:t>
            </a:r>
            <a:r>
              <a:rPr lang="en-US" sz="3600" dirty="0" smtClean="0"/>
              <a:t>MALOCCLUSION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08428"/>
            <a:ext cx="3886200" cy="3898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Features: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Reduced or reversed overjet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Edge to edge bite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Lower anterior teeth retroclined.</a:t>
            </a:r>
          </a:p>
          <a:p>
            <a:r>
              <a:rPr lang="en-US" sz="2800" dirty="0" smtClean="0"/>
              <a:t>CLASS III MALOCCLUSION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Picture 2" descr="http://www.petalumabraces.com/wp-content/uploads/2009/11/Cl-III-malocclus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85492" y="2623607"/>
            <a:ext cx="3702050" cy="2468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DENTAL COMPENSATIONS IN SKELETAL MALOCCLUSIONS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7086600" cy="4267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Skeletal </a:t>
            </a:r>
            <a:r>
              <a:rPr lang="en-US" sz="2800" dirty="0"/>
              <a:t>malocclusions are compensated malocclusions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marL="533400" indent="-5334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These </a:t>
            </a:r>
            <a:r>
              <a:rPr lang="en-US" sz="2800" dirty="0" smtClean="0"/>
              <a:t>dental and jaw compensations  tend to make the dental discrepancy less severe i.e. camouflage the </a:t>
            </a:r>
            <a:r>
              <a:rPr lang="en-US" sz="2800" dirty="0" smtClean="0"/>
              <a:t>malocclusion.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84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TRANSVERSE MALOCCLUSION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Posterior Cross bite</a:t>
            </a:r>
            <a:endParaRPr lang="en-US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075" y="2761047"/>
            <a:ext cx="3702050" cy="219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834" y="2971800"/>
            <a:ext cx="3263842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2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19943"/>
            <a:ext cx="3801155" cy="380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393" y="3048000"/>
            <a:ext cx="2891690" cy="181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73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315686" y="381000"/>
            <a:ext cx="86868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 smtClean="0"/>
              <a:t>VERTICAL MALOCCLUSIONS</a:t>
            </a:r>
            <a:br>
              <a:rPr lang="en-US" sz="3600" dirty="0" smtClean="0"/>
            </a:br>
            <a:r>
              <a:rPr lang="en-US" sz="3600" dirty="0" smtClean="0"/>
              <a:t> OPEN BITES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9086" y="1955965"/>
            <a:ext cx="3060700" cy="2057400"/>
          </a:xfrm>
          <a:noFill/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67" y="4165765"/>
            <a:ext cx="32004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34" y="4343400"/>
            <a:ext cx="306705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02" y="1803565"/>
            <a:ext cx="31607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2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43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AETIOLOGY OF  MALOCCLUSIONS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6200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Generally there </a:t>
            </a:r>
            <a:r>
              <a:rPr lang="en-US" sz="2800" dirty="0" smtClean="0"/>
              <a:t>are multifactorial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Heredity</a:t>
            </a:r>
            <a:r>
              <a:rPr lang="en-US" sz="2800" dirty="0" smtClean="0"/>
              <a:t> –largely for Class III malocclusions and syndromic </a:t>
            </a:r>
            <a:r>
              <a:rPr lang="en-US" sz="2800" dirty="0" smtClean="0"/>
              <a:t>cases.</a:t>
            </a:r>
            <a:r>
              <a:rPr lang="en-US" sz="2800" dirty="0" smtClean="0"/>
              <a:t>	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Environmental </a:t>
            </a:r>
            <a:r>
              <a:rPr lang="en-US" sz="2800" dirty="0" smtClean="0"/>
              <a:t>– e.g. habits and mouth breathing.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Localized </a:t>
            </a:r>
            <a:r>
              <a:rPr lang="en-US" sz="2800" b="1" dirty="0"/>
              <a:t>conditions </a:t>
            </a:r>
            <a:r>
              <a:rPr lang="en-US" sz="2800" dirty="0"/>
              <a:t>where one or more teeth are abnormally related to that of the opposing side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Tooth size discrepancies (Bolton ratios</a:t>
            </a:r>
            <a:r>
              <a:rPr lang="en-US" sz="2800" b="1" dirty="0" smtClean="0"/>
              <a:t>).</a:t>
            </a:r>
            <a:endParaRPr lang="en-US" sz="2800" b="1" dirty="0"/>
          </a:p>
          <a:p>
            <a:pPr>
              <a:buFont typeface="Wingdings" pitchFamily="2" charset="2"/>
              <a:buNone/>
            </a:pPr>
            <a:endParaRPr lang="en-US" sz="2800" b="1" dirty="0"/>
          </a:p>
          <a:p>
            <a:pPr marL="514350" indent="-514350"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711" y="381000"/>
            <a:ext cx="7210777" cy="120248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SOME OF THE SYMPTONS OF MALOCCLUSION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543800" cy="42672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Typical </a:t>
            </a:r>
            <a:r>
              <a:rPr lang="en-US" sz="2800" dirty="0" smtClean="0"/>
              <a:t>symptoms of malocclusion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</a:t>
            </a:r>
            <a:r>
              <a:rPr lang="en-US" sz="2800" dirty="0" smtClean="0"/>
              <a:t>mproper </a:t>
            </a:r>
            <a:r>
              <a:rPr lang="en-US" sz="2800" dirty="0" smtClean="0"/>
              <a:t>alignment of the teeth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</a:t>
            </a:r>
            <a:r>
              <a:rPr lang="en-US" sz="2800" dirty="0" smtClean="0"/>
              <a:t>lteration </a:t>
            </a:r>
            <a:r>
              <a:rPr lang="en-US" sz="2800" dirty="0" smtClean="0"/>
              <a:t>in the appearance of the 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</a:t>
            </a:r>
            <a:r>
              <a:rPr lang="en-US" sz="2800" dirty="0" smtClean="0"/>
              <a:t>requent </a:t>
            </a:r>
            <a:r>
              <a:rPr lang="en-US" sz="2800" dirty="0" smtClean="0"/>
              <a:t>biting of the inner cheeks or tongue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</a:t>
            </a:r>
            <a:r>
              <a:rPr lang="en-US" sz="2800" dirty="0" smtClean="0"/>
              <a:t>iscomfort </a:t>
            </a:r>
            <a:r>
              <a:rPr lang="en-US" sz="2800" dirty="0" smtClean="0"/>
              <a:t>when chewing or biting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</a:t>
            </a:r>
            <a:r>
              <a:rPr lang="en-US" sz="2800" dirty="0" smtClean="0"/>
              <a:t>peech </a:t>
            </a:r>
            <a:r>
              <a:rPr lang="en-US" sz="2800" dirty="0" smtClean="0"/>
              <a:t>problems, including the development of a </a:t>
            </a:r>
            <a:r>
              <a:rPr lang="en-US" sz="2800" dirty="0" smtClean="0"/>
              <a:t>lips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</a:t>
            </a:r>
            <a:r>
              <a:rPr lang="en-US" sz="2800" dirty="0" smtClean="0"/>
              <a:t>reathing </a:t>
            </a:r>
            <a:r>
              <a:rPr lang="en-US" sz="2800" dirty="0" smtClean="0"/>
              <a:t>through the mouth rather than the nose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383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78050" y="5257800"/>
            <a:ext cx="6965950" cy="8207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AESTHETICALLY NOT PLEASING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33399"/>
            <a:ext cx="7543800" cy="106680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WHY TREAT A MALOCCLUSION?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705600" cy="4038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Malocclusions </a:t>
            </a:r>
            <a:r>
              <a:rPr lang="en-US" sz="2800" b="1" dirty="0"/>
              <a:t>occur quite frequently</a:t>
            </a:r>
            <a:r>
              <a:rPr lang="en-US" sz="2800" dirty="0"/>
              <a:t>, in most societies it will average about 70-80% for Class I, 15- 20% Class II and 1- 3% Class III </a:t>
            </a:r>
            <a:r>
              <a:rPr lang="en-US" sz="2800" dirty="0" smtClean="0"/>
              <a:t>malocclusions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Malocclusion has important impact on the function and esthetics of the patient.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Malocclusion has a detrimental  on the self- esteem of many children, adolescents and adults</a:t>
            </a:r>
            <a:r>
              <a:rPr lang="en-US" b="1" dirty="0"/>
              <a:t>.</a:t>
            </a:r>
            <a:endParaRPr lang="en-US" sz="2000" b="1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467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WHY EARLY ORTHODONTIC TREATMENT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3914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</a:t>
            </a:r>
            <a:r>
              <a:rPr lang="en-US" sz="2400" b="1" dirty="0" smtClean="0"/>
              <a:t>Objectives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Preventing progressive, irreversible, soft </a:t>
            </a:r>
            <a:r>
              <a:rPr lang="en-US" sz="2400" dirty="0" smtClean="0"/>
              <a:t>tissue </a:t>
            </a:r>
            <a:r>
              <a:rPr lang="en-US" sz="2400" dirty="0" smtClean="0"/>
              <a:t>and bony changes.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Improving skeletal discrepancies and providing a more favorable environment for future growth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Improving Occlusal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Simplifying </a:t>
            </a:r>
            <a:r>
              <a:rPr lang="en-US" sz="2400" b="1" dirty="0" smtClean="0"/>
              <a:t>late</a:t>
            </a:r>
            <a:r>
              <a:rPr lang="en-US" sz="2400" dirty="0" smtClean="0"/>
              <a:t> comprehensive therapy and minimizing the need for orthognathic surgery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Providing more pleasing facial aesthetics, thus improving the psychological development of the child.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19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6200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ASSESSMENT OF MALOCCLUSION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391400" cy="4419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Recognize </a:t>
            </a:r>
            <a:r>
              <a:rPr lang="en-US" sz="2800" dirty="0" smtClean="0"/>
              <a:t>malocclusion in an initial examination or screening and report the discovery to a patient or </a:t>
            </a:r>
            <a:r>
              <a:rPr lang="en-US" sz="2800" dirty="0" smtClean="0"/>
              <a:t>parent.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</a:t>
            </a:r>
            <a:r>
              <a:rPr lang="en-US" sz="2800" dirty="0" smtClean="0"/>
              <a:t>efer the patient to a fully trained </a:t>
            </a:r>
            <a:r>
              <a:rPr lang="en-US" sz="2800" dirty="0" smtClean="0"/>
              <a:t>colleague.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Care giver develop a diagnosis from the </a:t>
            </a:r>
            <a:r>
              <a:rPr lang="en-US" sz="2800" dirty="0" smtClean="0"/>
              <a:t>records.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 a treatment </a:t>
            </a:r>
            <a:r>
              <a:rPr lang="en-US" sz="2800" dirty="0" smtClean="0"/>
              <a:t>plan.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Consult with the patient and parent about diagnosis and treatment plan.</a:t>
            </a:r>
          </a:p>
          <a:p>
            <a:pPr marL="514350" indent="-514350"/>
            <a:r>
              <a:rPr lang="en-US" sz="2800" b="1" dirty="0" smtClean="0"/>
              <a:t>Treatment begins after an agreement has been made by all parties at the consultation appointment.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023" y="817583"/>
            <a:ext cx="6965245" cy="70641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/>
              <a:t>DIAGNOSTIC AIDS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1"/>
            <a:ext cx="6917268" cy="464819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The following diagnostic aids</a:t>
            </a:r>
            <a:r>
              <a:rPr lang="en-US" sz="2400" dirty="0"/>
              <a:t> </a:t>
            </a:r>
            <a:r>
              <a:rPr lang="en-US" sz="2400" dirty="0" smtClean="0"/>
              <a:t>are necessary: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Case history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Clinical examination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Study models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Radiographs: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        a. Periapical radiographs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        b. Lateral cephalogram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        c. Orthopantomograms (OPG)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        d. Bitewing radiographs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5. Facial photographs        </a:t>
            </a:r>
          </a:p>
        </p:txBody>
      </p:sp>
    </p:spTree>
    <p:extLst>
      <p:ext uri="{BB962C8B-B14F-4D97-AF65-F5344CB8AC3E}">
        <p14:creationId xmlns:p14="http://schemas.microsoft.com/office/powerpoint/2010/main" val="8727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9800" y="4953000"/>
            <a:ext cx="551815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Orthopantomogram </a:t>
            </a:r>
            <a:r>
              <a:rPr lang="en-US" sz="2400" dirty="0"/>
              <a:t>O</a:t>
            </a:r>
            <a:r>
              <a:rPr lang="en-US" sz="2400" dirty="0" smtClean="0"/>
              <a:t>PG X-Ray</a:t>
            </a:r>
            <a:endParaRPr lang="en-U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1512094" y="1219200"/>
            <a:ext cx="6913562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95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31" y="990600"/>
            <a:ext cx="4829629" cy="434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819400" y="5486400"/>
            <a:ext cx="38100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Lateral Cephalogram X Ray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34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OBJECTIVES OF THE LECTURE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Dentists and Medics must acquire a number of skills to provide a patient with  early detection or diagnosis of a malocclusion (orthodontic diagnosis).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Clinicians must recognize normal occlusion and normal facial morphology, differentiate from abnormal.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Additionally for </a:t>
            </a:r>
            <a:r>
              <a:rPr lang="en-US" sz="2800" b="1" dirty="0"/>
              <a:t>D</a:t>
            </a:r>
            <a:r>
              <a:rPr lang="en-US" sz="2800" b="1" dirty="0" smtClean="0"/>
              <a:t>entists</a:t>
            </a:r>
            <a:r>
              <a:rPr lang="en-US" sz="2800" dirty="0" smtClean="0"/>
              <a:t> must know when to treat and when to refer patients with malocclusions to an Orthodontic specialist or </a:t>
            </a:r>
            <a:r>
              <a:rPr lang="en-US" sz="2800" b="1" dirty="0" smtClean="0"/>
              <a:t>Orthodontist</a:t>
            </a:r>
            <a:r>
              <a:rPr lang="en-US" sz="2800" dirty="0" smtClean="0"/>
              <a:t>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14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DIAGNOSIS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905000"/>
            <a:ext cx="6705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It </a:t>
            </a:r>
            <a:r>
              <a:rPr lang="en-US" sz="2800" dirty="0" smtClean="0"/>
              <a:t>involves the development of a comprehensive and concise database of pertinent information, sufficient to understand the patient’s problem as well as well as answer questions arising in the treating clinicians mind.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MANAGEMENT OF THE ORTHODONTIC PATIENT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737362"/>
            <a:ext cx="7515576" cy="4511038"/>
          </a:xfrm>
        </p:spPr>
        <p:txBody>
          <a:bodyPr>
            <a:noAutofit/>
          </a:bodyPr>
          <a:lstStyle/>
          <a:p>
            <a:r>
              <a:rPr lang="en-US" sz="2800" dirty="0" smtClean="0"/>
              <a:t>Malocclusions are treated with: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Fixed appliances in comprehensive therapy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Interceptive</a:t>
            </a:r>
            <a:r>
              <a:rPr lang="en-US" sz="2800" dirty="0" smtClean="0"/>
              <a:t>/ Early Treatment e.g</a:t>
            </a:r>
            <a:r>
              <a:rPr lang="en-US" sz="2800" dirty="0" smtClean="0"/>
              <a:t>. </a:t>
            </a:r>
            <a:r>
              <a:rPr lang="en-US" sz="2800" dirty="0" smtClean="0"/>
              <a:t>habit breaking appliances, fixed appliances.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Dentofacial orthopaedics or Growth modification procedures e.g. headgears, functional appliances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Orthognathic Surgery in adulthood in severe skeletal cases.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27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TREATED MALOCCLUSION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279239" y="1846263"/>
            <a:ext cx="2789809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Keeping good records of all the patients treated before and after treatment is paramount. </a:t>
            </a:r>
          </a:p>
          <a:p>
            <a:r>
              <a:rPr lang="en-US" sz="2400" dirty="0" smtClean="0"/>
              <a:t>Discuss </a:t>
            </a:r>
            <a:r>
              <a:rPr lang="en-US" sz="2400" dirty="0"/>
              <a:t>the completed case with the patient and parent by display before and after records and evaluate the changes </a:t>
            </a:r>
            <a:r>
              <a:rPr lang="en-US" sz="2400" dirty="0" smtClean="0"/>
              <a:t>attained.</a:t>
            </a: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280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990600"/>
            <a:ext cx="5562600" cy="1143000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86000"/>
            <a:ext cx="7848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Recognition and reporting of a malocclusion or a condition that could lead to a malocclusion in a </a:t>
            </a:r>
            <a:r>
              <a:rPr lang="en-US" sz="3200" dirty="0" smtClean="0">
                <a:solidFill>
                  <a:srgbClr val="0070C0"/>
                </a:solidFill>
              </a:rPr>
              <a:t>child </a:t>
            </a:r>
            <a:r>
              <a:rPr lang="en-US" sz="3200" dirty="0" smtClean="0">
                <a:solidFill>
                  <a:srgbClr val="0070C0"/>
                </a:solidFill>
              </a:rPr>
              <a:t>is the most important orthodontic service that you can provide to your patients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98645" cy="63021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PATIENT’S CHIEF COMPLAINTS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parent, guardian or parent will most likely complain of one or more of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Teeth are crooked/ crowded/ not aligned well.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My bite is not correct, I bite my cheek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 cannot close my teeth/mouth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People make fun of my teeth/ funny names </a:t>
            </a:r>
            <a:r>
              <a:rPr lang="en-US" sz="2800" dirty="0" err="1" smtClean="0"/>
              <a:t>etc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My face is not balanced, asymmetric</a:t>
            </a:r>
          </a:p>
          <a:p>
            <a:r>
              <a:rPr lang="en-US" sz="2800" dirty="0" smtClean="0"/>
              <a:t>Aesthetic concern overrides function.</a:t>
            </a:r>
          </a:p>
          <a:p>
            <a:r>
              <a:rPr lang="en-US" sz="2800" b="1" dirty="0" smtClean="0"/>
              <a:t>Psychosocial well being is a primary concern.</a:t>
            </a:r>
          </a:p>
          <a:p>
            <a:r>
              <a:rPr lang="en-US" sz="2800" dirty="0" smtClean="0"/>
              <a:t>Self esteem is a key benefit.</a:t>
            </a:r>
          </a:p>
          <a:p>
            <a:pPr marL="0" indent="0">
              <a:buNone/>
            </a:pPr>
            <a:r>
              <a:rPr lang="en-US" sz="2800" dirty="0" smtClean="0"/>
              <a:t>NOTE THE ABSENCE OF DISEASE, PAIN AND OTHERS..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INTRODUCTION TO NORMAL OCCLUSION AND MALOCCLUSION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858000" cy="4191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Occlusion</a:t>
            </a:r>
            <a:r>
              <a:rPr lang="en-US" sz="2800" dirty="0" smtClean="0"/>
              <a:t> </a:t>
            </a:r>
            <a:r>
              <a:rPr lang="en-US" sz="2800" dirty="0"/>
              <a:t>is the way the maxillary and mandibular teeth articulate or relate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The teeth relate in all dimensions of </a:t>
            </a:r>
            <a:r>
              <a:rPr lang="en-US" sz="2800" dirty="0" smtClean="0"/>
              <a:t>space: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Antero-posterior AP/Sagittal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</a:t>
            </a:r>
            <a:r>
              <a:rPr lang="en-US" sz="2800" dirty="0" smtClean="0"/>
              <a:t>ransverse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V</a:t>
            </a:r>
            <a:r>
              <a:rPr lang="en-US" sz="2800" dirty="0" smtClean="0"/>
              <a:t>ertical </a:t>
            </a:r>
            <a:r>
              <a:rPr lang="en-US" sz="2800" dirty="0"/>
              <a:t>dimensions (VD</a:t>
            </a:r>
            <a:r>
              <a:rPr lang="en-US" sz="2800" dirty="0" smtClean="0"/>
              <a:t>).</a:t>
            </a:r>
          </a:p>
          <a:p>
            <a:r>
              <a:rPr lang="en-US" sz="2800" b="1" dirty="0" smtClean="0"/>
              <a:t>Malocclusion therefore occurs in the above 3 planes of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NORMAL OCCLUSION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62000" y="2141517"/>
            <a:ext cx="3200400" cy="296388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There </a:t>
            </a:r>
            <a:r>
              <a:rPr lang="en-US" sz="2800" dirty="0"/>
              <a:t>is </a:t>
            </a:r>
            <a:r>
              <a:rPr lang="en-US" sz="2800" dirty="0" smtClean="0"/>
              <a:t> good alignment </a:t>
            </a:r>
            <a:r>
              <a:rPr lang="en-US" sz="2800" dirty="0"/>
              <a:t>of the teeth, normal overbite and </a:t>
            </a:r>
            <a:r>
              <a:rPr lang="en-US" sz="2800" dirty="0" smtClean="0"/>
              <a:t>over jet </a:t>
            </a:r>
            <a:r>
              <a:rPr lang="en-US" sz="2800" dirty="0"/>
              <a:t>and coincident maxillary and mandibular midlines.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9190" y="2133600"/>
            <a:ext cx="436820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26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944" y="762000"/>
            <a:ext cx="6512511" cy="838200"/>
          </a:xfrm>
        </p:spPr>
        <p:txBody>
          <a:bodyPr/>
          <a:lstStyle/>
          <a:p>
            <a:pPr algn="ctr"/>
            <a:r>
              <a:rPr lang="en-US" dirty="0" smtClean="0"/>
              <a:t>NORMAL OCCLUSION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3152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Normal </a:t>
            </a:r>
            <a:r>
              <a:rPr lang="en-US" sz="2800" dirty="0" smtClean="0"/>
              <a:t>occlusion occurs frequently in a population, whereas </a:t>
            </a:r>
            <a:r>
              <a:rPr lang="en-US" sz="2800" u="sng" dirty="0" smtClean="0"/>
              <a:t>ideal occlusion is rarity</a:t>
            </a:r>
            <a:r>
              <a:rPr lang="en-US" sz="2800" dirty="0" smtClean="0"/>
              <a:t>. It represents minor variations around the mean value.</a:t>
            </a:r>
          </a:p>
          <a:p>
            <a:pPr marL="0" indent="0">
              <a:buNone/>
            </a:pPr>
            <a:r>
              <a:rPr lang="en-US" sz="2800" dirty="0" smtClean="0"/>
              <a:t>It includes some variations in tooth positions and relationships that diverge in minor ways from the ideal.</a:t>
            </a:r>
          </a:p>
          <a:p>
            <a:pPr marL="0" indent="0">
              <a:buNone/>
            </a:pPr>
            <a:r>
              <a:rPr lang="en-US" sz="2800" dirty="0" smtClean="0"/>
              <a:t>They are aesthetically acceptable and functionally stable, with least amount of destructive interferences.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96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313596"/>
          </a:xfrm>
        </p:spPr>
        <p:txBody>
          <a:bodyPr/>
          <a:lstStyle/>
          <a:p>
            <a:pPr algn="ctr"/>
            <a:r>
              <a:rPr lang="en-US" dirty="0" smtClean="0"/>
              <a:t>MALOCCLUSION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05000"/>
            <a:ext cx="7526868" cy="4282438"/>
          </a:xfrm>
        </p:spPr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/>
              <a:t>Malocclusion </a:t>
            </a:r>
            <a:r>
              <a:rPr lang="en-US" sz="2800" dirty="0"/>
              <a:t>is the word used to describe a variety of problems involving misalignment of the bite and teeth.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b="1" dirty="0" smtClean="0"/>
              <a:t>A </a:t>
            </a:r>
            <a:r>
              <a:rPr lang="en-US" sz="2800" b="1" dirty="0"/>
              <a:t>malocclusion </a:t>
            </a:r>
            <a:r>
              <a:rPr lang="en-US" sz="2800" dirty="0"/>
              <a:t>is a malalignment, improper or incorrect relation between the teeth of the two dental arches when they approach each </a:t>
            </a:r>
            <a:r>
              <a:rPr lang="en-US" sz="2800" dirty="0" smtClean="0"/>
              <a:t>other.</a:t>
            </a:r>
            <a:endParaRPr lang="en-US" sz="2800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/>
              <a:t>Malocclusions </a:t>
            </a:r>
            <a:r>
              <a:rPr lang="en-US" sz="2800" dirty="0"/>
              <a:t>are very common, and an orthodontist can treat these issues to help you have a winning </a:t>
            </a:r>
            <a:r>
              <a:rPr lang="en-US" sz="2800" dirty="0" smtClean="0"/>
              <a:t>smile.</a:t>
            </a:r>
          </a:p>
          <a:p>
            <a:pPr marL="0" indent="0" fontAlgn="base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12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45868" cy="120248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FREQUENCY OF MALOCCLUSIONS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620000" cy="411480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800" dirty="0"/>
              <a:t>Varies among different ethnic </a:t>
            </a:r>
            <a:r>
              <a:rPr lang="en-US" sz="2800" dirty="0" smtClean="0"/>
              <a:t>groups</a:t>
            </a:r>
            <a:endParaRPr lang="en-US" sz="2800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Class I malocclusions  which are variations of normal occlusion are the commonest. It afflicts about 80% of the population, mainly Blacks and Americans of same descent.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Class II about 15-20% of the population commonest in the Europeans.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Class III  has a higher incidence in Caucasians-  Japanese and Chinese</a:t>
            </a:r>
            <a:r>
              <a:rPr lang="en-US" sz="2800" dirty="0"/>
              <a:t> </a:t>
            </a:r>
            <a:r>
              <a:rPr lang="en-US" sz="2800" dirty="0" smtClean="0"/>
              <a:t>1-14%.</a:t>
            </a:r>
          </a:p>
        </p:txBody>
      </p:sp>
    </p:spTree>
    <p:extLst>
      <p:ext uri="{BB962C8B-B14F-4D97-AF65-F5344CB8AC3E}">
        <p14:creationId xmlns:p14="http://schemas.microsoft.com/office/powerpoint/2010/main" val="27915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24557</TotalTime>
  <Words>1136</Words>
  <Application>Microsoft Office PowerPoint</Application>
  <PresentationFormat>On-screen Show (4:3)</PresentationFormat>
  <Paragraphs>135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Calibri Light</vt:lpstr>
      <vt:lpstr>Wingdings</vt:lpstr>
      <vt:lpstr>Retrospect</vt:lpstr>
      <vt:lpstr>APPROACH TO THE CHILD WITH MALOCCLUSION</vt:lpstr>
      <vt:lpstr>PowerPoint Presentation</vt:lpstr>
      <vt:lpstr>OBJECTIVES OF THE LECTURE</vt:lpstr>
      <vt:lpstr>PATIENT’S CHIEF COMPLAINTS</vt:lpstr>
      <vt:lpstr>INTRODUCTION TO NORMAL OCCLUSION AND MALOCCLUSION</vt:lpstr>
      <vt:lpstr>NORMAL OCCLUSION</vt:lpstr>
      <vt:lpstr>NORMAL OCCLUSION</vt:lpstr>
      <vt:lpstr>MALOCCLUSION</vt:lpstr>
      <vt:lpstr>FREQUENCY OF MALOCCLUSIONS</vt:lpstr>
      <vt:lpstr>TYPES OF MALOCCLUSIONS</vt:lpstr>
      <vt:lpstr>FEATURES OF DENTAL MALOCCLUSIONS</vt:lpstr>
      <vt:lpstr>Anterior Cross bite</vt:lpstr>
      <vt:lpstr>Anterior Open Bite </vt:lpstr>
      <vt:lpstr>Some situations in Class I Malocclusion: Missing, peg-shaped lateral Incisors Cleft lip/ Palate</vt:lpstr>
      <vt:lpstr>SKELETAL MALOCCLUSIONS</vt:lpstr>
      <vt:lpstr>FEATURES OF SKELETAL MALOCCLUSIONS</vt:lpstr>
      <vt:lpstr>SKELETAL MALOCCLUSION</vt:lpstr>
      <vt:lpstr>DENTAL COMPENSATIONS IN SKELETAL MALOCCLUSIONS</vt:lpstr>
      <vt:lpstr>TRANSVERSE MALOCCLUSION</vt:lpstr>
      <vt:lpstr>VERTICAL MALOCCLUSIONS  OPEN BITES</vt:lpstr>
      <vt:lpstr>AETIOLOGY OF  MALOCCLUSIONS</vt:lpstr>
      <vt:lpstr>SOME OF THE SYMPTONS OF MALOCCLUSION</vt:lpstr>
      <vt:lpstr>AESTHETICALLY NOT PLEASING</vt:lpstr>
      <vt:lpstr>WHY TREAT A MALOCCLUSION?</vt:lpstr>
      <vt:lpstr>WHY EARLY ORTHODONTIC TREATMENT</vt:lpstr>
      <vt:lpstr>ASSESSMENT OF MALOCCLUSION</vt:lpstr>
      <vt:lpstr>DIAGNOSTIC AIDS</vt:lpstr>
      <vt:lpstr>Orthopantomogram OPG X-Ray</vt:lpstr>
      <vt:lpstr>Lateral Cephalogram X Ray </vt:lpstr>
      <vt:lpstr>DIAGNOSIS</vt:lpstr>
      <vt:lpstr>MANAGEMENT OF THE ORTHODONTIC PATIENT</vt:lpstr>
      <vt:lpstr>TREATED MALOCCLUSION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THE CHILD WITH MALOCCLUSION</dc:title>
  <dc:creator>user</dc:creator>
  <cp:lastModifiedBy>Shabir</cp:lastModifiedBy>
  <cp:revision>88</cp:revision>
  <dcterms:created xsi:type="dcterms:W3CDTF">2018-06-27T07:48:19Z</dcterms:created>
  <dcterms:modified xsi:type="dcterms:W3CDTF">2021-06-13T13:03:31Z</dcterms:modified>
</cp:coreProperties>
</file>