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9" r:id="rId4"/>
    <p:sldId id="305" r:id="rId5"/>
    <p:sldId id="307" r:id="rId6"/>
    <p:sldId id="308" r:id="rId7"/>
    <p:sldId id="309" r:id="rId8"/>
    <p:sldId id="310" r:id="rId9"/>
    <p:sldId id="311" r:id="rId10"/>
    <p:sldId id="312" r:id="rId11"/>
    <p:sldId id="329"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A963F1-D86E-4CB1-A22E-2197CE5412AE}" type="datetimeFigureOut">
              <a:rPr lang="en-US" smtClean="0"/>
              <a:pPr/>
              <a:t>31-Mar-21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963F1-D86E-4CB1-A22E-2197CE5412AE}" type="datetimeFigureOut">
              <a:rPr lang="en-US" smtClean="0"/>
              <a:pPr/>
              <a:t>31-Mar-21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963F1-D86E-4CB1-A22E-2197CE5412AE}" type="datetimeFigureOut">
              <a:rPr lang="en-US" smtClean="0"/>
              <a:pPr/>
              <a:t>31-Mar-21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963F1-D86E-4CB1-A22E-2197CE5412AE}" type="datetimeFigureOut">
              <a:rPr lang="en-US" smtClean="0"/>
              <a:pPr/>
              <a:t>31-Mar-21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A963F1-D86E-4CB1-A22E-2197CE5412AE}" type="datetimeFigureOut">
              <a:rPr lang="en-US" smtClean="0"/>
              <a:pPr/>
              <a:t>31-Mar-21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A963F1-D86E-4CB1-A22E-2197CE5412AE}" type="datetimeFigureOut">
              <a:rPr lang="en-US" smtClean="0"/>
              <a:pPr/>
              <a:t>31-Mar-21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A963F1-D86E-4CB1-A22E-2197CE5412AE}" type="datetimeFigureOut">
              <a:rPr lang="en-US" smtClean="0"/>
              <a:pPr/>
              <a:t>31-Mar-21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A963F1-D86E-4CB1-A22E-2197CE5412AE}" type="datetimeFigureOut">
              <a:rPr lang="en-US" smtClean="0"/>
              <a:pPr/>
              <a:t>31-Mar-21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63F1-D86E-4CB1-A22E-2197CE5412AE}" type="datetimeFigureOut">
              <a:rPr lang="en-US" smtClean="0"/>
              <a:pPr/>
              <a:t>31-Mar-21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963F1-D86E-4CB1-A22E-2197CE5412AE}" type="datetimeFigureOut">
              <a:rPr lang="en-US" smtClean="0"/>
              <a:pPr/>
              <a:t>31-Mar-21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963F1-D86E-4CB1-A22E-2197CE5412AE}" type="datetimeFigureOut">
              <a:rPr lang="en-US" smtClean="0"/>
              <a:pPr/>
              <a:t>31-Mar-21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90596-DD2E-469C-9E3C-7218B1A6D0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963F1-D86E-4CB1-A22E-2197CE5412AE}" type="datetimeFigureOut">
              <a:rPr lang="en-US" smtClean="0"/>
              <a:pPr/>
              <a:t>31-Mar-21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90596-DD2E-469C-9E3C-7218B1A6D0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oleObject" Target="../embeddings/oleObject2.bin"/><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5.bin"/><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3.png"/><Relationship Id="rId5" Type="http://schemas.openxmlformats.org/officeDocument/2006/relationships/oleObject" Target="../embeddings/oleObject8.bin"/><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hyperlink" Target="http://www.usc.edu/hsc/dental/PTHL312abc/312b/10/IMGs/019big.html" TargetMode="External"/><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hyperlink" Target="http://www.usc.edu/hsc/dental/PTHL312abc/312b/10/IMGs/013big.html" TargetMode="External"/><Relationship Id="rId1" Type="http://schemas.openxmlformats.org/officeDocument/2006/relationships/slideLayout" Target="../slideLayouts/slideLayout2.xml"/><Relationship Id="rId6" Type="http://schemas.openxmlformats.org/officeDocument/2006/relationships/hyperlink" Target="http://www.usc.edu/hsc/dental/PTHL312abc/312b/10/IMGs/017big.html" TargetMode="External"/><Relationship Id="rId5" Type="http://schemas.openxmlformats.org/officeDocument/2006/relationships/image" Target="../media/image69.jpeg"/><Relationship Id="rId4" Type="http://schemas.openxmlformats.org/officeDocument/2006/relationships/hyperlink" Target="http://www.usc.edu/hsc/dental/PTHL312abc/312b/10/IMGs/014big.html" TargetMode="External"/><Relationship Id="rId9" Type="http://schemas.openxmlformats.org/officeDocument/2006/relationships/image" Target="../media/image71.jpeg"/></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9.png"/><Relationship Id="rId4" Type="http://schemas.openxmlformats.org/officeDocument/2006/relationships/oleObject" Target="../embeddings/oleObject9.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DENTAL AND ORAL PATHOLOGY FOR MBCHB 6</a:t>
            </a:r>
            <a:endParaRPr lang="en-US" dirty="0"/>
          </a:p>
        </p:txBody>
      </p:sp>
      <p:sp>
        <p:nvSpPr>
          <p:cNvPr id="3" name="Subtitle 2"/>
          <p:cNvSpPr>
            <a:spLocks noGrp="1"/>
          </p:cNvSpPr>
          <p:nvPr>
            <p:ph type="subTitle" idx="1"/>
          </p:nvPr>
        </p:nvSpPr>
        <p:spPr>
          <a:xfrm>
            <a:off x="76200" y="3886200"/>
            <a:ext cx="8610600" cy="1752600"/>
          </a:xfrm>
        </p:spPr>
        <p:txBody>
          <a:bodyPr/>
          <a:lstStyle/>
          <a:p>
            <a:r>
              <a:rPr lang="en-US" dirty="0" smtClean="0"/>
              <a:t>DR EAO DIMBA (BDS, MBA, PHD, FRB)</a:t>
            </a:r>
          </a:p>
          <a:p>
            <a:r>
              <a:rPr lang="en-US" dirty="0" smtClean="0"/>
              <a:t>ORAL PATHOLOGY, ORAL MEDICINE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Sialogram</a:t>
            </a:r>
            <a:endParaRPr lang="en-US" dirty="0"/>
          </a:p>
        </p:txBody>
      </p:sp>
      <p:pic>
        <p:nvPicPr>
          <p:cNvPr id="12290" name="Picture 2" descr="C:\Users\Dr. Dimba\Desktop\sialografie parotis.jpg"/>
          <p:cNvPicPr>
            <a:picLocks noChangeAspect="1" noChangeArrowheads="1"/>
          </p:cNvPicPr>
          <p:nvPr/>
        </p:nvPicPr>
        <p:blipFill>
          <a:blip r:embed="rId2" cstate="print"/>
          <a:srcRect b="3466"/>
          <a:stretch>
            <a:fillRect/>
          </a:stretch>
        </p:blipFill>
        <p:spPr bwMode="auto">
          <a:xfrm>
            <a:off x="1" y="1421146"/>
            <a:ext cx="9144000" cy="519683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emangioma8A"/>
          <p:cNvPicPr>
            <a:picLocks noChangeAspect="1" noChangeArrowheads="1"/>
          </p:cNvPicPr>
          <p:nvPr/>
        </p:nvPicPr>
        <p:blipFill>
          <a:blip r:embed="rId2" cstate="print"/>
          <a:srcRect/>
          <a:stretch>
            <a:fillRect/>
          </a:stretch>
        </p:blipFill>
        <p:spPr bwMode="auto">
          <a:xfrm rot="10800000">
            <a:off x="609600" y="964324"/>
            <a:ext cx="3810000" cy="5780690"/>
          </a:xfrm>
          <a:prstGeom prst="rect">
            <a:avLst/>
          </a:prstGeom>
          <a:noFill/>
          <a:ln w="9525">
            <a:noFill/>
            <a:miter lim="800000"/>
            <a:headEnd/>
            <a:tailEnd/>
          </a:ln>
        </p:spPr>
      </p:pic>
      <p:pic>
        <p:nvPicPr>
          <p:cNvPr id="63491" name="Picture 3" descr="Hemangioma8C"/>
          <p:cNvPicPr>
            <a:picLocks noChangeAspect="1" noChangeArrowheads="1"/>
          </p:cNvPicPr>
          <p:nvPr/>
        </p:nvPicPr>
        <p:blipFill>
          <a:blip r:embed="rId3" cstate="print"/>
          <a:srcRect/>
          <a:stretch>
            <a:fillRect/>
          </a:stretch>
        </p:blipFill>
        <p:spPr bwMode="auto">
          <a:xfrm>
            <a:off x="4953000" y="990600"/>
            <a:ext cx="3810000" cy="5703859"/>
          </a:xfrm>
          <a:prstGeom prst="rect">
            <a:avLst/>
          </a:prstGeom>
          <a:noFill/>
          <a:ln w="9525">
            <a:noFill/>
            <a:miter lim="800000"/>
            <a:headEnd/>
            <a:tailEnd/>
          </a:ln>
        </p:spPr>
      </p:pic>
      <p:sp>
        <p:nvSpPr>
          <p:cNvPr id="4" name="Title 3"/>
          <p:cNvSpPr>
            <a:spLocks noGrp="1"/>
          </p:cNvSpPr>
          <p:nvPr>
            <p:ph type="title"/>
          </p:nvPr>
        </p:nvSpPr>
        <p:spPr>
          <a:xfrm>
            <a:off x="457200" y="0"/>
            <a:ext cx="8229600" cy="639762"/>
          </a:xfrm>
        </p:spPr>
        <p:txBody>
          <a:bodyPr>
            <a:normAutofit fontScale="90000"/>
          </a:bodyPr>
          <a:lstStyle/>
          <a:p>
            <a:r>
              <a:rPr lang="en-US" dirty="0" smtClean="0"/>
              <a:t>Angiogram</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TOMOGRAPH = LOOKING AT MORE THAN ONE DIMENSION</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CONVENTIONAL TOMOGRAPHY:</a:t>
            </a:r>
            <a:r>
              <a:rPr lang="en-US" dirty="0" smtClean="0"/>
              <a:t> Machinery similar to a panoramic unit but has a greater range of movement; able to image the tissue in slices.</a:t>
            </a:r>
          </a:p>
          <a:p>
            <a:r>
              <a:rPr lang="en-US" b="1" dirty="0" smtClean="0"/>
              <a:t> COMPUTED TOMOGRAPHY (CT):</a:t>
            </a:r>
            <a:r>
              <a:rPr lang="en-US" dirty="0" smtClean="0"/>
              <a:t>  A radiograph tube passes in a circle around the body.  A series of detectors will measure the degree of attenuation (blocking) by the tissues.  This value is then transformed into a numerical value (Hounsfield number) and then digitally reconstructed into a graphic image. </a:t>
            </a:r>
            <a:r>
              <a:rPr lang="en-US" b="1" i="1" dirty="0" smtClean="0"/>
              <a:t>Indications:</a:t>
            </a:r>
            <a:r>
              <a:rPr lang="en-US" dirty="0" smtClean="0"/>
              <a:t> Mid facial trauma and bone diseases.</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Tomography</a:t>
            </a:r>
            <a:endParaRPr lang="en-US" dirty="0"/>
          </a:p>
        </p:txBody>
      </p:sp>
      <p:pic>
        <p:nvPicPr>
          <p:cNvPr id="3074" name="Picture 2" descr="C:\Users\Dr. Dimba\Desktop\Simple tomography.jpg"/>
          <p:cNvPicPr>
            <a:picLocks noChangeAspect="1" noChangeArrowheads="1"/>
          </p:cNvPicPr>
          <p:nvPr/>
        </p:nvPicPr>
        <p:blipFill>
          <a:blip r:embed="rId2" cstate="print"/>
          <a:srcRect/>
          <a:stretch>
            <a:fillRect/>
          </a:stretch>
        </p:blipFill>
        <p:spPr bwMode="auto">
          <a:xfrm>
            <a:off x="762000" y="1447800"/>
            <a:ext cx="7924800" cy="497453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OPG ANATOMY 1</a:t>
            </a:r>
            <a:endParaRPr lang="en-US" dirty="0"/>
          </a:p>
        </p:txBody>
      </p:sp>
      <p:pic>
        <p:nvPicPr>
          <p:cNvPr id="7170" name="Picture 2" descr="C:\Users\Dr. Dimba\Desktop\a1198_45.JPG"/>
          <p:cNvPicPr>
            <a:picLocks noChangeAspect="1" noChangeArrowheads="1"/>
          </p:cNvPicPr>
          <p:nvPr/>
        </p:nvPicPr>
        <p:blipFill>
          <a:blip r:embed="rId2" cstate="print"/>
          <a:srcRect/>
          <a:stretch>
            <a:fillRect/>
          </a:stretch>
        </p:blipFill>
        <p:spPr bwMode="auto">
          <a:xfrm>
            <a:off x="914400" y="1219200"/>
            <a:ext cx="7162800" cy="53721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OPG ANATOMY 2</a:t>
            </a:r>
            <a:endParaRPr lang="en-US" dirty="0"/>
          </a:p>
        </p:txBody>
      </p:sp>
      <p:pic>
        <p:nvPicPr>
          <p:cNvPr id="8194" name="Picture 2" descr="C:\Users\Dr. Dimba\Desktop\GW500H257.jpg"/>
          <p:cNvPicPr>
            <a:picLocks noChangeAspect="1" noChangeArrowheads="1"/>
          </p:cNvPicPr>
          <p:nvPr/>
        </p:nvPicPr>
        <p:blipFill>
          <a:blip r:embed="rId2" cstate="print"/>
          <a:srcRect/>
          <a:stretch>
            <a:fillRect/>
          </a:stretch>
        </p:blipFill>
        <p:spPr bwMode="auto">
          <a:xfrm>
            <a:off x="838200" y="1981200"/>
            <a:ext cx="7474222" cy="38417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Computerized tomography</a:t>
            </a:r>
            <a:endParaRPr lang="en-US" dirty="0"/>
          </a:p>
        </p:txBody>
      </p:sp>
      <p:pic>
        <p:nvPicPr>
          <p:cNvPr id="4098" name="Picture 2" descr="C:\Users\Dr. Dimba\Desktop\CT scan.jpg"/>
          <p:cNvPicPr>
            <a:picLocks noChangeAspect="1" noChangeArrowheads="1"/>
          </p:cNvPicPr>
          <p:nvPr/>
        </p:nvPicPr>
        <p:blipFill>
          <a:blip r:embed="rId2" cstate="print"/>
          <a:srcRect/>
          <a:stretch>
            <a:fillRect/>
          </a:stretch>
        </p:blipFill>
        <p:spPr bwMode="auto">
          <a:xfrm>
            <a:off x="76200" y="914400"/>
            <a:ext cx="4876800" cy="4648200"/>
          </a:xfrm>
          <a:prstGeom prst="rect">
            <a:avLst/>
          </a:prstGeom>
          <a:noFill/>
        </p:spPr>
      </p:pic>
      <p:pic>
        <p:nvPicPr>
          <p:cNvPr id="4100" name="Picture 4" descr="C:\Users\Dr. Dimba\Desktop\anatomy_of_a_ct_scan5b105d.jpg"/>
          <p:cNvPicPr>
            <a:picLocks noChangeAspect="1" noChangeArrowheads="1"/>
          </p:cNvPicPr>
          <p:nvPr/>
        </p:nvPicPr>
        <p:blipFill>
          <a:blip r:embed="rId3" cstate="print"/>
          <a:srcRect/>
          <a:stretch>
            <a:fillRect/>
          </a:stretch>
        </p:blipFill>
        <p:spPr bwMode="auto">
          <a:xfrm>
            <a:off x="5019040" y="914400"/>
            <a:ext cx="4124960" cy="4876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CT scan – rotation of </a:t>
            </a:r>
            <a:r>
              <a:rPr lang="en-US" dirty="0" smtClean="0"/>
              <a:t>Xray </a:t>
            </a:r>
            <a:r>
              <a:rPr lang="en-US" dirty="0" smtClean="0"/>
              <a:t>source</a:t>
            </a:r>
            <a:endParaRPr lang="en-US" dirty="0"/>
          </a:p>
        </p:txBody>
      </p:sp>
      <p:pic>
        <p:nvPicPr>
          <p:cNvPr id="22530" name="Picture 2" descr="C:\Users\Dr. Dimba\Desktop\2.png"/>
          <p:cNvPicPr>
            <a:picLocks noChangeAspect="1" noChangeArrowheads="1"/>
          </p:cNvPicPr>
          <p:nvPr/>
        </p:nvPicPr>
        <p:blipFill>
          <a:blip r:embed="rId2" cstate="print"/>
          <a:srcRect/>
          <a:stretch>
            <a:fillRect/>
          </a:stretch>
        </p:blipFill>
        <p:spPr bwMode="auto">
          <a:xfrm>
            <a:off x="152400" y="3267075"/>
            <a:ext cx="8835335" cy="3590925"/>
          </a:xfrm>
          <a:prstGeom prst="rect">
            <a:avLst/>
          </a:prstGeom>
          <a:noFill/>
        </p:spPr>
      </p:pic>
      <p:pic>
        <p:nvPicPr>
          <p:cNvPr id="4" name="Picture 3" descr="C:\Users\Dr. Dimba\Desktop\beampath.jpg"/>
          <p:cNvPicPr>
            <a:picLocks noChangeAspect="1" noChangeArrowheads="1"/>
          </p:cNvPicPr>
          <p:nvPr/>
        </p:nvPicPr>
        <p:blipFill>
          <a:blip r:embed="rId3" cstate="print"/>
          <a:srcRect b="5669"/>
          <a:stretch>
            <a:fillRect/>
          </a:stretch>
        </p:blipFill>
        <p:spPr bwMode="auto">
          <a:xfrm>
            <a:off x="2743200" y="685800"/>
            <a:ext cx="3581400" cy="255388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SCAN</a:t>
            </a:r>
            <a:endParaRPr lang="en-US" dirty="0"/>
          </a:p>
        </p:txBody>
      </p:sp>
      <p:sp>
        <p:nvSpPr>
          <p:cNvPr id="3" name="TextBox 2"/>
          <p:cNvSpPr txBox="1"/>
          <p:nvPr/>
        </p:nvSpPr>
        <p:spPr>
          <a:xfrm>
            <a:off x="457200" y="5934670"/>
            <a:ext cx="7965129" cy="923330"/>
          </a:xfrm>
          <a:prstGeom prst="rect">
            <a:avLst/>
          </a:prstGeom>
          <a:noFill/>
        </p:spPr>
        <p:txBody>
          <a:bodyPr wrap="none" rtlCol="0">
            <a:spAutoFit/>
          </a:bodyPr>
          <a:lstStyle/>
          <a:p>
            <a:r>
              <a:rPr lang="en-US" dirty="0" smtClean="0"/>
              <a:t>A </a:t>
            </a:r>
            <a:r>
              <a:rPr lang="en-US" i="1" dirty="0" smtClean="0"/>
              <a:t>PET scan</a:t>
            </a:r>
            <a:r>
              <a:rPr lang="en-US" dirty="0" smtClean="0"/>
              <a:t> uses radiation, or nuclear medicine imaging, to produce 3-dimensional, </a:t>
            </a:r>
          </a:p>
          <a:p>
            <a:r>
              <a:rPr lang="en-US" dirty="0" smtClean="0"/>
              <a:t>color images of the functional processes within the human body. </a:t>
            </a:r>
          </a:p>
          <a:p>
            <a:r>
              <a:rPr lang="en-US" i="1" dirty="0" smtClean="0"/>
              <a:t>PET</a:t>
            </a:r>
            <a:r>
              <a:rPr lang="en-US" dirty="0" smtClean="0"/>
              <a:t> stands for positron emission tomography.</a:t>
            </a:r>
            <a:endParaRPr lang="en-US" dirty="0"/>
          </a:p>
        </p:txBody>
      </p:sp>
      <p:pic>
        <p:nvPicPr>
          <p:cNvPr id="10242" name="Picture 2" descr="C:\Users\Dr. Dimba\Desktop\pet_neck_node_relapse_sah_sep_2006.jpg"/>
          <p:cNvPicPr>
            <a:picLocks noChangeAspect="1" noChangeArrowheads="1"/>
          </p:cNvPicPr>
          <p:nvPr/>
        </p:nvPicPr>
        <p:blipFill>
          <a:blip r:embed="rId2" cstate="print"/>
          <a:srcRect/>
          <a:stretch>
            <a:fillRect/>
          </a:stretch>
        </p:blipFill>
        <p:spPr bwMode="auto">
          <a:xfrm>
            <a:off x="1219200" y="1371600"/>
            <a:ext cx="7086600" cy="440592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b="1" dirty="0" smtClean="0"/>
              <a:t>MAGNETIC RESONANCE IMAGING (MRI)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patient is placed in a strong magnetic field and subjected to pulses of radio waves which are at frequencies that are known to impart energy to the hydrogen protons present in body fluids.  The protons will then emit a radio signal that is detected and processed by computer.</a:t>
            </a:r>
          </a:p>
          <a:p>
            <a:r>
              <a:rPr lang="en-US" dirty="0" smtClean="0"/>
              <a:t>	</a:t>
            </a:r>
            <a:r>
              <a:rPr lang="en-US" b="1" i="1" dirty="0" smtClean="0"/>
              <a:t>Indications:</a:t>
            </a:r>
            <a:r>
              <a:rPr lang="en-US" dirty="0" smtClean="0"/>
              <a:t> 	Soft tissue detail.</a:t>
            </a:r>
          </a:p>
          <a:p>
            <a:pPr lvl="1"/>
            <a:r>
              <a:rPr lang="en-US" dirty="0" smtClean="0"/>
              <a:t>Excellent for </a:t>
            </a:r>
            <a:r>
              <a:rPr lang="en-US" dirty="0" err="1" smtClean="0"/>
              <a:t>tumour</a:t>
            </a:r>
            <a:r>
              <a:rPr lang="en-US" dirty="0" smtClean="0"/>
              <a:t> staging. </a:t>
            </a:r>
          </a:p>
          <a:p>
            <a:pPr lvl="1"/>
            <a:r>
              <a:rPr lang="en-US" dirty="0" smtClean="0"/>
              <a:t>Intracranial diseases.</a:t>
            </a:r>
          </a:p>
          <a:p>
            <a:pPr lvl="1"/>
            <a:r>
              <a:rPr lang="en-US" dirty="0" err="1" smtClean="0"/>
              <a:t>Temporomandibular</a:t>
            </a:r>
            <a:r>
              <a:rPr lang="en-US" dirty="0" smtClean="0"/>
              <a:t> joint BUT useless for bone lesions.</a:t>
            </a:r>
          </a:p>
          <a:p>
            <a:r>
              <a:rPr lang="en-US" b="1" i="1" dirty="0" smtClean="0"/>
              <a:t>Contra indications:</a:t>
            </a:r>
            <a:r>
              <a:rPr lang="en-US" dirty="0" smtClean="0"/>
              <a:t>	Patients with pacemakers.</a:t>
            </a:r>
          </a:p>
          <a:p>
            <a:pPr lvl="1"/>
            <a:r>
              <a:rPr lang="en-US" dirty="0" smtClean="0"/>
              <a:t>Ear implants.</a:t>
            </a:r>
          </a:p>
          <a:p>
            <a:pPr lvl="1"/>
            <a:r>
              <a:rPr lang="en-US" dirty="0" smtClean="0"/>
              <a:t>1</a:t>
            </a:r>
            <a:r>
              <a:rPr lang="en-US" baseline="30000" dirty="0" smtClean="0"/>
              <a:t>st</a:t>
            </a:r>
            <a:r>
              <a:rPr lang="en-US" dirty="0" smtClean="0"/>
              <a:t> trimester of pregnancy.</a:t>
            </a:r>
          </a:p>
          <a:p>
            <a:pPr lvl="1"/>
            <a:r>
              <a:rPr lang="en-US" dirty="0" smtClean="0"/>
              <a:t>Ferromagnetic surgical clips.</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INTRA-ORAL EXAMINATION </a:t>
            </a:r>
            <a:endParaRPr lang="en-US" dirty="0"/>
          </a:p>
        </p:txBody>
      </p:sp>
      <p:pic>
        <p:nvPicPr>
          <p:cNvPr id="13314" name="Picture 2" descr="C:\Users\Dr. Dimba\Desktop\RD\Proposals\Mbaka\Mbaka\Examination of oral cancer.jpg"/>
          <p:cNvPicPr>
            <a:picLocks noChangeAspect="1" noChangeArrowheads="1"/>
          </p:cNvPicPr>
          <p:nvPr/>
        </p:nvPicPr>
        <p:blipFill>
          <a:blip r:embed="rId2" cstate="print"/>
          <a:srcRect t="11950"/>
          <a:stretch>
            <a:fillRect/>
          </a:stretch>
        </p:blipFill>
        <p:spPr bwMode="auto">
          <a:xfrm>
            <a:off x="0" y="1143000"/>
            <a:ext cx="9087970" cy="5638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resonance imaging</a:t>
            </a:r>
            <a:endParaRPr lang="en-US" dirty="0"/>
          </a:p>
        </p:txBody>
      </p:sp>
      <p:pic>
        <p:nvPicPr>
          <p:cNvPr id="2050" name="Picture 2" descr="C:\Users\Dr. Dimba\Desktop\mri-picture.jpg"/>
          <p:cNvPicPr>
            <a:picLocks noChangeAspect="1" noChangeArrowheads="1"/>
          </p:cNvPicPr>
          <p:nvPr/>
        </p:nvPicPr>
        <p:blipFill>
          <a:blip r:embed="rId2" cstate="print"/>
          <a:srcRect/>
          <a:stretch>
            <a:fillRect/>
          </a:stretch>
        </p:blipFill>
        <p:spPr bwMode="auto">
          <a:xfrm>
            <a:off x="0" y="1295400"/>
            <a:ext cx="4114800" cy="4913987"/>
          </a:xfrm>
          <a:prstGeom prst="rect">
            <a:avLst/>
          </a:prstGeom>
          <a:noFill/>
        </p:spPr>
      </p:pic>
      <p:pic>
        <p:nvPicPr>
          <p:cNvPr id="2051" name="Picture 3" descr="C:\Users\Dr. Dimba\Desktop\mri-steps.jpg"/>
          <p:cNvPicPr>
            <a:picLocks noChangeAspect="1" noChangeArrowheads="1"/>
          </p:cNvPicPr>
          <p:nvPr/>
        </p:nvPicPr>
        <p:blipFill>
          <a:blip r:embed="rId3" cstate="print"/>
          <a:srcRect/>
          <a:stretch>
            <a:fillRect/>
          </a:stretch>
        </p:blipFill>
        <p:spPr bwMode="auto">
          <a:xfrm>
            <a:off x="4114800" y="1371600"/>
            <a:ext cx="5029200" cy="50292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endParaRPr lang="en-US" dirty="0"/>
          </a:p>
        </p:txBody>
      </p:sp>
      <p:pic>
        <p:nvPicPr>
          <p:cNvPr id="13314" name="Picture 2" descr="C:\Users\Dr. Dimba\Desktop\nose-tongue-medical-imaging_imagelarge.jpg"/>
          <p:cNvPicPr>
            <a:picLocks noChangeAspect="1" noChangeArrowheads="1"/>
          </p:cNvPicPr>
          <p:nvPr/>
        </p:nvPicPr>
        <p:blipFill>
          <a:blip r:embed="rId2" cstate="print"/>
          <a:srcRect/>
          <a:stretch>
            <a:fillRect/>
          </a:stretch>
        </p:blipFill>
        <p:spPr bwMode="auto">
          <a:xfrm>
            <a:off x="1981200" y="4452937"/>
            <a:ext cx="5029200" cy="2405063"/>
          </a:xfrm>
          <a:prstGeom prst="rect">
            <a:avLst/>
          </a:prstGeom>
          <a:noFill/>
        </p:spPr>
      </p:pic>
      <p:pic>
        <p:nvPicPr>
          <p:cNvPr id="13315" name="Picture 3" descr="C:\Users\Dr. Dimba\Desktop\nasopharynx_ct_sah_0409.jpg"/>
          <p:cNvPicPr>
            <a:picLocks noChangeAspect="1" noChangeArrowheads="1"/>
          </p:cNvPicPr>
          <p:nvPr/>
        </p:nvPicPr>
        <p:blipFill>
          <a:blip r:embed="rId3" cstate="print"/>
          <a:srcRect/>
          <a:stretch>
            <a:fillRect/>
          </a:stretch>
        </p:blipFill>
        <p:spPr bwMode="auto">
          <a:xfrm>
            <a:off x="1976503" y="1478688"/>
            <a:ext cx="5033897" cy="286471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ULTRASONOGRAPHY</a:t>
            </a:r>
            <a:endParaRPr lang="en-US" dirty="0"/>
          </a:p>
        </p:txBody>
      </p:sp>
      <p:sp>
        <p:nvSpPr>
          <p:cNvPr id="3" name="Content Placeholder 2"/>
          <p:cNvSpPr>
            <a:spLocks noGrp="1"/>
          </p:cNvSpPr>
          <p:nvPr>
            <p:ph idx="1"/>
          </p:nvPr>
        </p:nvSpPr>
        <p:spPr/>
        <p:txBody>
          <a:bodyPr/>
          <a:lstStyle/>
          <a:p>
            <a:r>
              <a:rPr lang="en-US" dirty="0" smtClean="0"/>
              <a:t>The patient is scanned with waves produced by a high frequency transducer (1 – 10 MHz).  Various interfaces within tissue will reflect waves back to the machine; which restructures an image depending on the time taken to receive the reflected wave. </a:t>
            </a:r>
            <a:r>
              <a:rPr lang="en-US" b="1" i="1" dirty="0" smtClean="0"/>
              <a:t>Indications:</a:t>
            </a:r>
            <a:r>
              <a:rPr lang="en-US" dirty="0" smtClean="0"/>
              <a:t> Superficial soft tissue structures </a:t>
            </a:r>
            <a:r>
              <a:rPr lang="en-US" dirty="0" err="1" smtClean="0"/>
              <a:t>eg</a:t>
            </a:r>
            <a:r>
              <a:rPr lang="en-US" dirty="0" smtClean="0"/>
              <a:t> salivary glands, thyroid.</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a:t>
            </a:r>
            <a:endParaRPr lang="en-US" dirty="0"/>
          </a:p>
        </p:txBody>
      </p:sp>
      <p:pic>
        <p:nvPicPr>
          <p:cNvPr id="6146" name="Picture 2" descr="C:\Users\Dr. Dimba\Desktop\basics-physics-of-ultrasound-41-638.jpg"/>
          <p:cNvPicPr>
            <a:picLocks noChangeAspect="1" noChangeArrowheads="1"/>
          </p:cNvPicPr>
          <p:nvPr/>
        </p:nvPicPr>
        <p:blipFill>
          <a:blip r:embed="rId2" cstate="print"/>
          <a:srcRect/>
          <a:stretch>
            <a:fillRect/>
          </a:stretch>
        </p:blipFill>
        <p:spPr bwMode="auto">
          <a:xfrm>
            <a:off x="4690953" y="1752600"/>
            <a:ext cx="4453047" cy="3343275"/>
          </a:xfrm>
          <a:prstGeom prst="rect">
            <a:avLst/>
          </a:prstGeom>
          <a:noFill/>
        </p:spPr>
      </p:pic>
      <p:pic>
        <p:nvPicPr>
          <p:cNvPr id="6147" name="Picture 3" descr="C:\Users\Dr. Dimba\Desktop\How-Does-an-Ultrasound-Machine-Work.png"/>
          <p:cNvPicPr>
            <a:picLocks noChangeAspect="1" noChangeArrowheads="1"/>
          </p:cNvPicPr>
          <p:nvPr/>
        </p:nvPicPr>
        <p:blipFill>
          <a:blip r:embed="rId3" cstate="print"/>
          <a:srcRect r="2047"/>
          <a:stretch>
            <a:fillRect/>
          </a:stretch>
        </p:blipFill>
        <p:spPr bwMode="auto">
          <a:xfrm>
            <a:off x="0" y="1600200"/>
            <a:ext cx="4679329" cy="352425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of the eye</a:t>
            </a:r>
            <a:endParaRPr lang="en-US" dirty="0"/>
          </a:p>
        </p:txBody>
      </p:sp>
      <p:pic>
        <p:nvPicPr>
          <p:cNvPr id="14338" name="Picture 2" descr="C:\Users\Dr. Dimba\Desktop\bc9179a8c3d33b2b0e455811c377ca_big_gallery.jpg"/>
          <p:cNvPicPr>
            <a:picLocks noChangeAspect="1" noChangeArrowheads="1"/>
          </p:cNvPicPr>
          <p:nvPr/>
        </p:nvPicPr>
        <p:blipFill>
          <a:blip r:embed="rId2" cstate="print"/>
          <a:srcRect/>
          <a:stretch>
            <a:fillRect/>
          </a:stretch>
        </p:blipFill>
        <p:spPr bwMode="auto">
          <a:xfrm>
            <a:off x="1447800" y="1447800"/>
            <a:ext cx="6289214" cy="497105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perio\Desktop\cc63a3961621693bdeec0b98d3e2a20c.jpg"/>
          <p:cNvPicPr>
            <a:picLocks noChangeAspect="1" noChangeArrowheads="1"/>
          </p:cNvPicPr>
          <p:nvPr/>
        </p:nvPicPr>
        <p:blipFill>
          <a:blip r:embed="rId2" cstate="print"/>
          <a:srcRect t="2483" b="7448"/>
          <a:stretch>
            <a:fillRect/>
          </a:stretch>
        </p:blipFill>
        <p:spPr bwMode="auto">
          <a:xfrm>
            <a:off x="0" y="-272838"/>
            <a:ext cx="9144000" cy="7130839"/>
          </a:xfrm>
          <a:prstGeom prst="rect">
            <a:avLst/>
          </a:prstGeom>
          <a:noFill/>
        </p:spPr>
      </p:pic>
      <p:sp>
        <p:nvSpPr>
          <p:cNvPr id="3" name="TextBox 2"/>
          <p:cNvSpPr txBox="1"/>
          <p:nvPr/>
        </p:nvSpPr>
        <p:spPr>
          <a:xfrm>
            <a:off x="2286000" y="4114800"/>
            <a:ext cx="1828800" cy="523220"/>
          </a:xfrm>
          <a:prstGeom prst="rect">
            <a:avLst/>
          </a:prstGeom>
          <a:noFill/>
        </p:spPr>
        <p:txBody>
          <a:bodyPr wrap="square" rtlCol="0">
            <a:spAutoFit/>
          </a:bodyPr>
          <a:lstStyle/>
          <a:p>
            <a:r>
              <a:rPr lang="en-US" sz="2800" b="1" dirty="0" smtClean="0">
                <a:latin typeface="Arial Narrow" pitchFamily="34" charset="0"/>
                <a:ea typeface="Batang" pitchFamily="18" charset="-127"/>
                <a:cs typeface="Arial" pitchFamily="34" charset="0"/>
              </a:rPr>
              <a:t>/ ALLERGY</a:t>
            </a:r>
            <a:endParaRPr lang="en-US" sz="2800" b="1" dirty="0">
              <a:latin typeface="Arial Narrow" pitchFamily="34" charset="0"/>
              <a:ea typeface="Batang" pitchFamily="18" charset="-127"/>
              <a:cs typeface="Arial" pitchFamily="34" charset="0"/>
            </a:endParaRPr>
          </a:p>
        </p:txBody>
      </p:sp>
      <p:sp>
        <p:nvSpPr>
          <p:cNvPr id="4" name="TextBox 3"/>
          <p:cNvSpPr txBox="1"/>
          <p:nvPr/>
        </p:nvSpPr>
        <p:spPr>
          <a:xfrm>
            <a:off x="2133600" y="5257800"/>
            <a:ext cx="2209800" cy="523220"/>
          </a:xfrm>
          <a:prstGeom prst="rect">
            <a:avLst/>
          </a:prstGeom>
          <a:noFill/>
        </p:spPr>
        <p:txBody>
          <a:bodyPr wrap="square" rtlCol="0">
            <a:spAutoFit/>
          </a:bodyPr>
          <a:lstStyle/>
          <a:p>
            <a:r>
              <a:rPr lang="en-US" sz="2800" b="1" dirty="0" smtClean="0">
                <a:latin typeface="Arial Narrow" pitchFamily="34" charset="0"/>
                <a:ea typeface="Batang" pitchFamily="18" charset="-127"/>
                <a:cs typeface="Arial" pitchFamily="34" charset="0"/>
              </a:rPr>
              <a:t>/ IDIOPATHIC</a:t>
            </a:r>
            <a:endParaRPr lang="en-US" sz="2800" b="1" dirty="0">
              <a:latin typeface="Arial Narrow" pitchFamily="34" charset="0"/>
              <a:ea typeface="Batang" pitchFamily="18" charset="-127"/>
              <a:cs typeface="Arial" pitchFamily="34" charset="0"/>
            </a:endParaRPr>
          </a:p>
        </p:txBody>
      </p:sp>
      <p:sp>
        <p:nvSpPr>
          <p:cNvPr id="6" name="TextBox 5"/>
          <p:cNvSpPr txBox="1"/>
          <p:nvPr/>
        </p:nvSpPr>
        <p:spPr>
          <a:xfrm>
            <a:off x="990600" y="1295400"/>
            <a:ext cx="6553200" cy="523220"/>
          </a:xfrm>
          <a:prstGeom prst="rect">
            <a:avLst/>
          </a:prstGeom>
          <a:noFill/>
        </p:spPr>
        <p:txBody>
          <a:bodyPr wrap="square" rtlCol="0">
            <a:spAutoFit/>
          </a:bodyPr>
          <a:lstStyle/>
          <a:p>
            <a:r>
              <a:rPr lang="en-US" sz="2800" b="1" dirty="0" smtClean="0">
                <a:latin typeface="Arial Narrow" pitchFamily="34" charset="0"/>
                <a:ea typeface="Batang" pitchFamily="18" charset="-127"/>
                <a:cs typeface="Arial" pitchFamily="34" charset="0"/>
              </a:rPr>
              <a:t>NB: NO MNEMONICS IN THE PATIENT FILES!</a:t>
            </a:r>
            <a:endParaRPr lang="en-US" sz="2800" b="1" dirty="0">
              <a:latin typeface="Arial Narrow" pitchFamily="34" charset="0"/>
              <a:ea typeface="Batang" pitchFamily="18" charset="-127"/>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PIGMENTATION</a:t>
            </a:r>
            <a:endParaRPr lang="en-US" dirty="0"/>
          </a:p>
        </p:txBody>
      </p:sp>
    </p:spTree>
    <p:extLst>
      <p:ext uri="{BB962C8B-B14F-4D97-AF65-F5344CB8AC3E}">
        <p14:creationId xmlns:p14="http://schemas.microsoft.com/office/powerpoint/2010/main" val="1823883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685800"/>
            <a:ext cx="4800600" cy="1143000"/>
          </a:xfrm>
        </p:spPr>
        <p:txBody>
          <a:bodyPr>
            <a:normAutofit fontScale="90000"/>
          </a:bodyPr>
          <a:lstStyle/>
          <a:p>
            <a:r>
              <a:rPr lang="nb-NO" dirty="0" smtClean="0"/>
              <a:t>CANDIDIASIS: </a:t>
            </a:r>
            <a:r>
              <a:rPr lang="nb-NO" b="1" i="1" dirty="0" smtClean="0"/>
              <a:t>Candida Albicans</a:t>
            </a:r>
            <a:r>
              <a:rPr lang="nb-NO" dirty="0" smtClean="0"/>
              <a:t>, a dimorphic fungus</a:t>
            </a:r>
            <a:endParaRPr lang="en-US" dirty="0"/>
          </a:p>
        </p:txBody>
      </p:sp>
      <p:graphicFrame>
        <p:nvGraphicFramePr>
          <p:cNvPr id="4099" name="Object 3"/>
          <p:cNvGraphicFramePr>
            <a:graphicFrameLocks noGrp="1" noChangeAspect="1"/>
          </p:cNvGraphicFramePr>
          <p:nvPr>
            <p:ph sz="half" idx="1"/>
          </p:nvPr>
        </p:nvGraphicFramePr>
        <p:xfrm>
          <a:off x="4876800" y="0"/>
          <a:ext cx="4038600" cy="2797175"/>
        </p:xfrm>
        <a:graphic>
          <a:graphicData uri="http://schemas.openxmlformats.org/presentationml/2006/ole">
            <mc:AlternateContent xmlns:mc="http://schemas.openxmlformats.org/markup-compatibility/2006">
              <mc:Choice xmlns:v="urn:schemas-microsoft-com:vml" Requires="v">
                <p:oleObj spid="_x0000_s1028" name="Bitmap Image" r:id="rId3" imgW="5514286" imgH="4505954" progId="PBrush">
                  <p:embed/>
                </p:oleObj>
              </mc:Choice>
              <mc:Fallback>
                <p:oleObj name="Bitmap Image" r:id="rId3" imgW="5514286" imgH="450595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5179"/>
                      <a:stretch>
                        <a:fillRect/>
                      </a:stretch>
                    </p:blipFill>
                    <p:spPr bwMode="auto">
                      <a:xfrm>
                        <a:off x="4876800" y="0"/>
                        <a:ext cx="40386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Grp="1" noChangeAspect="1"/>
          </p:cNvGraphicFramePr>
          <p:nvPr>
            <p:ph sz="half" idx="2"/>
          </p:nvPr>
        </p:nvGraphicFramePr>
        <p:xfrm>
          <a:off x="1905000" y="2743200"/>
          <a:ext cx="5867400" cy="3865563"/>
        </p:xfrm>
        <a:graphic>
          <a:graphicData uri="http://schemas.openxmlformats.org/presentationml/2006/ole">
            <mc:AlternateContent xmlns:mc="http://schemas.openxmlformats.org/markup-compatibility/2006">
              <mc:Choice xmlns:v="urn:schemas-microsoft-com:vml" Requires="v">
                <p:oleObj spid="_x0000_s1029" name="Bitmap Image" r:id="rId5" imgW="5668166" imgH="3734321" progId="PBrush">
                  <p:embed/>
                </p:oleObj>
              </mc:Choice>
              <mc:Fallback>
                <p:oleObj name="Bitmap Image" r:id="rId5" imgW="5668166" imgH="373432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743200"/>
                        <a:ext cx="5867400"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90754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Grp="1" noChangeArrowheads="1"/>
          </p:cNvSpPr>
          <p:nvPr>
            <p:ph type="title"/>
          </p:nvPr>
        </p:nvSpPr>
        <p:spPr>
          <a:xfrm>
            <a:off x="76200" y="274638"/>
            <a:ext cx="8610600" cy="1143000"/>
          </a:xfrm>
        </p:spPr>
        <p:txBody>
          <a:bodyPr>
            <a:normAutofit fontScale="90000"/>
          </a:bodyPr>
          <a:lstStyle/>
          <a:p>
            <a:r>
              <a:rPr lang="nb-NO" sz="4000" dirty="0" smtClean="0"/>
              <a:t>LEUKOPLAKIA: a potentially malignant lesion (0 – 15% risk)</a:t>
            </a:r>
            <a:endParaRPr lang="en-US" sz="4000" dirty="0"/>
          </a:p>
        </p:txBody>
      </p:sp>
      <p:pic>
        <p:nvPicPr>
          <p:cNvPr id="14341" name="Picture 5" descr="Toluidine blue"/>
          <p:cNvPicPr>
            <a:picLocks noGrp="1" noChangeAspect="1" noChangeArrowheads="1"/>
          </p:cNvPicPr>
          <p:nvPr>
            <p:ph idx="1"/>
          </p:nvPr>
        </p:nvPicPr>
        <p:blipFill>
          <a:blip r:embed="rId2" cstate="print"/>
          <a:srcRect/>
          <a:stretch>
            <a:fillRect/>
          </a:stretch>
        </p:blipFill>
        <p:spPr>
          <a:xfrm>
            <a:off x="250825" y="2276475"/>
            <a:ext cx="8686800" cy="3024188"/>
          </a:xfrm>
          <a:noFill/>
          <a:ln/>
        </p:spPr>
      </p:pic>
    </p:spTree>
    <p:extLst>
      <p:ext uri="{BB962C8B-B14F-4D97-AF65-F5344CB8AC3E}">
        <p14:creationId xmlns:p14="http://schemas.microsoft.com/office/powerpoint/2010/main" val="110064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nb-NO" dirty="0" smtClean="0"/>
              <a:t>HAIRY LEUKOPLAKIA: Dual aetiology, EBV &amp; HIV</a:t>
            </a:r>
            <a:endParaRPr lang="en-US" dirty="0"/>
          </a:p>
        </p:txBody>
      </p:sp>
      <p:graphicFrame>
        <p:nvGraphicFramePr>
          <p:cNvPr id="11267" name="Object 3"/>
          <p:cNvGraphicFramePr>
            <a:graphicFrameLocks noGrp="1" noChangeAspect="1"/>
          </p:cNvGraphicFramePr>
          <p:nvPr>
            <p:ph idx="1"/>
          </p:nvPr>
        </p:nvGraphicFramePr>
        <p:xfrm>
          <a:off x="1323975" y="1600200"/>
          <a:ext cx="6496050" cy="4525963"/>
        </p:xfrm>
        <a:graphic>
          <a:graphicData uri="http://schemas.openxmlformats.org/presentationml/2006/ole">
            <mc:AlternateContent xmlns:mc="http://schemas.openxmlformats.org/markup-compatibility/2006">
              <mc:Choice xmlns:v="urn:schemas-microsoft-com:vml" Requires="v">
                <p:oleObj spid="_x0000_s2051" name="Bitmap Image" r:id="rId3" imgW="2857899" imgH="1991003" progId="PBrush">
                  <p:embed/>
                </p:oleObj>
              </mc:Choice>
              <mc:Fallback>
                <p:oleObj name="Bitmap Image" r:id="rId3" imgW="2857899" imgH="199100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600200"/>
                        <a:ext cx="64960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6536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INTRA-ORAL EXAM FDI SYSTEM (2)</a:t>
            </a:r>
            <a:endParaRPr lang="en-US" dirty="0"/>
          </a:p>
        </p:txBody>
      </p:sp>
      <p:sp>
        <p:nvSpPr>
          <p:cNvPr id="3" name="Content Placeholder 2"/>
          <p:cNvSpPr>
            <a:spLocks noGrp="1"/>
          </p:cNvSpPr>
          <p:nvPr>
            <p:ph sz="half" idx="1"/>
          </p:nvPr>
        </p:nvSpPr>
        <p:spPr>
          <a:xfrm>
            <a:off x="76200" y="1143000"/>
            <a:ext cx="4343400" cy="4525963"/>
          </a:xfrm>
        </p:spPr>
        <p:txBody>
          <a:bodyPr>
            <a:normAutofit/>
          </a:bodyPr>
          <a:lstStyle/>
          <a:p>
            <a:pPr lvl="0">
              <a:buNone/>
            </a:pPr>
            <a:r>
              <a:rPr lang="en-US" sz="2400" dirty="0" smtClean="0"/>
              <a:t>M   </a:t>
            </a:r>
            <a:r>
              <a:rPr lang="en-US" sz="2400" dirty="0" err="1" smtClean="0"/>
              <a:t>M</a:t>
            </a:r>
            <a:r>
              <a:rPr lang="en-US" sz="2400" dirty="0" smtClean="0"/>
              <a:t>  </a:t>
            </a:r>
            <a:r>
              <a:rPr lang="en-US" sz="2400" dirty="0" err="1" smtClean="0"/>
              <a:t>M</a:t>
            </a:r>
            <a:r>
              <a:rPr lang="en-US" sz="2400" dirty="0" smtClean="0"/>
              <a:t>       PM  </a:t>
            </a:r>
            <a:r>
              <a:rPr lang="en-US" sz="2400" dirty="0" err="1" smtClean="0"/>
              <a:t>PM</a:t>
            </a:r>
            <a:r>
              <a:rPr lang="en-US" sz="2400" dirty="0" smtClean="0"/>
              <a:t>      C    I    </a:t>
            </a:r>
            <a:r>
              <a:rPr lang="en-US" sz="2400" dirty="0" err="1" smtClean="0"/>
              <a:t>I</a:t>
            </a:r>
            <a:endParaRPr lang="en-US" sz="2400" dirty="0" smtClean="0"/>
          </a:p>
          <a:p>
            <a:pPr lvl="0">
              <a:buNone/>
            </a:pPr>
            <a:r>
              <a:rPr lang="en-US" sz="2400" dirty="0" smtClean="0"/>
              <a:t>18 17 16         15    14     13 12 11   </a:t>
            </a:r>
          </a:p>
          <a:p>
            <a:pPr lvl="0">
              <a:buNone/>
            </a:pPr>
            <a:endParaRPr lang="en-US" sz="2400" dirty="0"/>
          </a:p>
          <a:p>
            <a:pPr lvl="0">
              <a:buNone/>
            </a:pPr>
            <a:r>
              <a:rPr lang="en-US" sz="2400" dirty="0" smtClean="0"/>
              <a:t> M   </a:t>
            </a:r>
            <a:r>
              <a:rPr lang="en-US" sz="2400" dirty="0" err="1" smtClean="0"/>
              <a:t>M</a:t>
            </a:r>
            <a:r>
              <a:rPr lang="en-US" sz="2400" dirty="0" smtClean="0"/>
              <a:t>  </a:t>
            </a:r>
            <a:r>
              <a:rPr lang="en-US" sz="2400" dirty="0" err="1" smtClean="0"/>
              <a:t>M</a:t>
            </a:r>
            <a:r>
              <a:rPr lang="en-US" sz="2400" dirty="0" smtClean="0"/>
              <a:t>       PM  </a:t>
            </a:r>
            <a:r>
              <a:rPr lang="en-US" sz="2400" dirty="0" err="1" smtClean="0"/>
              <a:t>PM</a:t>
            </a:r>
            <a:r>
              <a:rPr lang="en-US" sz="2400" dirty="0" smtClean="0"/>
              <a:t>      C    I    </a:t>
            </a:r>
            <a:r>
              <a:rPr lang="en-US" sz="2400" dirty="0" err="1" smtClean="0"/>
              <a:t>I</a:t>
            </a:r>
            <a:endParaRPr lang="en-US" sz="2400" dirty="0" smtClean="0"/>
          </a:p>
          <a:p>
            <a:pPr lvl="0">
              <a:buNone/>
            </a:pPr>
            <a:r>
              <a:rPr lang="en-US" sz="2400" dirty="0"/>
              <a:t>4</a:t>
            </a:r>
            <a:r>
              <a:rPr lang="en-US" sz="2400" dirty="0" smtClean="0"/>
              <a:t>8 47 46         45     44      43 42 41            </a:t>
            </a:r>
            <a:endParaRPr lang="en-US" sz="2400" dirty="0"/>
          </a:p>
        </p:txBody>
      </p:sp>
      <p:sp>
        <p:nvSpPr>
          <p:cNvPr id="4" name="Content Placeholder 3"/>
          <p:cNvSpPr>
            <a:spLocks noGrp="1"/>
          </p:cNvSpPr>
          <p:nvPr>
            <p:ph sz="half" idx="2"/>
          </p:nvPr>
        </p:nvSpPr>
        <p:spPr>
          <a:xfrm>
            <a:off x="4648200" y="1219200"/>
            <a:ext cx="4343400" cy="4525963"/>
          </a:xfrm>
        </p:spPr>
        <p:txBody>
          <a:bodyPr>
            <a:normAutofit/>
          </a:bodyPr>
          <a:lstStyle/>
          <a:p>
            <a:pPr>
              <a:buNone/>
            </a:pPr>
            <a:r>
              <a:rPr lang="en-US" sz="2400" dirty="0" smtClean="0"/>
              <a:t>I     </a:t>
            </a:r>
            <a:r>
              <a:rPr lang="en-US" sz="2400" dirty="0" err="1" smtClean="0"/>
              <a:t>I</a:t>
            </a:r>
            <a:r>
              <a:rPr lang="en-US" sz="2400" dirty="0" smtClean="0"/>
              <a:t>   C     PM </a:t>
            </a:r>
            <a:r>
              <a:rPr lang="en-US" sz="2400" dirty="0" err="1" smtClean="0"/>
              <a:t>PM</a:t>
            </a:r>
            <a:r>
              <a:rPr lang="en-US" sz="2400" dirty="0" smtClean="0"/>
              <a:t>    M </a:t>
            </a:r>
            <a:r>
              <a:rPr lang="en-US" sz="2400" dirty="0" err="1" smtClean="0"/>
              <a:t>M</a:t>
            </a:r>
            <a:r>
              <a:rPr lang="en-US" sz="2400" dirty="0" smtClean="0"/>
              <a:t> </a:t>
            </a:r>
            <a:r>
              <a:rPr lang="en-US" sz="2400" dirty="0" err="1" smtClean="0"/>
              <a:t>M</a:t>
            </a:r>
            <a:endParaRPr lang="en-US" sz="2400" dirty="0" smtClean="0"/>
          </a:p>
          <a:p>
            <a:pPr lvl="0">
              <a:buNone/>
            </a:pPr>
            <a:r>
              <a:rPr lang="en-US" sz="2400" dirty="0" smtClean="0"/>
              <a:t>21 22 23   24 25     26 27 28</a:t>
            </a:r>
          </a:p>
          <a:p>
            <a:pPr>
              <a:buNone/>
            </a:pPr>
            <a:endParaRPr lang="en-US" sz="2400" dirty="0" smtClean="0"/>
          </a:p>
          <a:p>
            <a:pPr>
              <a:buNone/>
            </a:pPr>
            <a:r>
              <a:rPr lang="en-US" sz="2400" dirty="0" smtClean="0"/>
              <a:t>I    </a:t>
            </a:r>
            <a:r>
              <a:rPr lang="en-US" sz="2400" dirty="0" err="1" smtClean="0"/>
              <a:t>I</a:t>
            </a:r>
            <a:r>
              <a:rPr lang="en-US" sz="2400" dirty="0" smtClean="0"/>
              <a:t>     C     PM </a:t>
            </a:r>
            <a:r>
              <a:rPr lang="en-US" sz="2400" dirty="0" err="1" smtClean="0"/>
              <a:t>PM</a:t>
            </a:r>
            <a:r>
              <a:rPr lang="en-US" sz="2400" dirty="0" smtClean="0"/>
              <a:t>  M </a:t>
            </a:r>
            <a:r>
              <a:rPr lang="en-US" sz="2400" dirty="0" err="1" smtClean="0"/>
              <a:t>M</a:t>
            </a:r>
            <a:r>
              <a:rPr lang="en-US" sz="2400" dirty="0" smtClean="0"/>
              <a:t> </a:t>
            </a:r>
            <a:r>
              <a:rPr lang="en-US" sz="2400" dirty="0" err="1" smtClean="0"/>
              <a:t>M</a:t>
            </a:r>
            <a:endParaRPr lang="en-US" sz="2400" dirty="0" smtClean="0"/>
          </a:p>
          <a:p>
            <a:pPr lvl="0">
              <a:buNone/>
            </a:pPr>
            <a:r>
              <a:rPr lang="en-US" sz="2400" dirty="0" smtClean="0"/>
              <a:t>31 32 33    34 35    36 37 38</a:t>
            </a:r>
          </a:p>
          <a:p>
            <a:pPr>
              <a:buNone/>
            </a:pPr>
            <a:endParaRPr lang="en-US" sz="2400" dirty="0"/>
          </a:p>
        </p:txBody>
      </p:sp>
      <p:cxnSp>
        <p:nvCxnSpPr>
          <p:cNvPr id="6" name="Straight Connector 5"/>
          <p:cNvCxnSpPr/>
          <p:nvPr/>
        </p:nvCxnSpPr>
        <p:spPr>
          <a:xfrm>
            <a:off x="0" y="2133600"/>
            <a:ext cx="8686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743994" y="2894806"/>
            <a:ext cx="3505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338" name="Picture 2" descr="C:\Users\Dr. Dimba\Downloads\Teeth_model_front_FDI_Notation.jpg"/>
          <p:cNvPicPr>
            <a:picLocks noChangeAspect="1" noChangeArrowheads="1"/>
          </p:cNvPicPr>
          <p:nvPr/>
        </p:nvPicPr>
        <p:blipFill>
          <a:blip r:embed="rId2" cstate="print"/>
          <a:srcRect/>
          <a:stretch>
            <a:fillRect/>
          </a:stretch>
        </p:blipFill>
        <p:spPr bwMode="auto">
          <a:xfrm>
            <a:off x="2362200" y="3505200"/>
            <a:ext cx="4267200" cy="32004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RED/WHITE PIGMENTATION </a:t>
            </a:r>
            <a:br>
              <a:rPr lang="en-US" dirty="0" smtClean="0"/>
            </a:br>
            <a:r>
              <a:rPr lang="en-US" dirty="0" smtClean="0"/>
              <a:t>&amp; OTHERS</a:t>
            </a:r>
            <a:endParaRPr lang="en-US" dirty="0"/>
          </a:p>
        </p:txBody>
      </p:sp>
    </p:spTree>
    <p:extLst>
      <p:ext uri="{BB962C8B-B14F-4D97-AF65-F5344CB8AC3E}">
        <p14:creationId xmlns:p14="http://schemas.microsoft.com/office/powerpoint/2010/main" val="2020559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a:xfrm>
            <a:off x="5486400" y="1371600"/>
            <a:ext cx="3302000" cy="1143000"/>
          </a:xfrm>
        </p:spPr>
        <p:txBody>
          <a:bodyPr>
            <a:normAutofit fontScale="90000"/>
          </a:bodyPr>
          <a:lstStyle/>
          <a:p>
            <a:r>
              <a:rPr lang="nb-NO" dirty="0" smtClean="0"/>
              <a:t>LICHEN </a:t>
            </a:r>
            <a:br>
              <a:rPr lang="nb-NO" dirty="0" smtClean="0"/>
            </a:br>
            <a:r>
              <a:rPr lang="nb-NO" dirty="0" smtClean="0"/>
              <a:t>PLANUS: an oral &amp; dermal condition – HLA incompatibility</a:t>
            </a:r>
            <a:endParaRPr lang="en-US" dirty="0"/>
          </a:p>
        </p:txBody>
      </p:sp>
      <p:graphicFrame>
        <p:nvGraphicFramePr>
          <p:cNvPr id="17413" name="Object 5"/>
          <p:cNvGraphicFramePr>
            <a:graphicFrameLocks noGrp="1" noChangeAspect="1"/>
          </p:cNvGraphicFramePr>
          <p:nvPr>
            <p:ph sz="half" idx="1"/>
          </p:nvPr>
        </p:nvGraphicFramePr>
        <p:xfrm>
          <a:off x="4716463" y="4005263"/>
          <a:ext cx="4176712" cy="2751137"/>
        </p:xfrm>
        <a:graphic>
          <a:graphicData uri="http://schemas.openxmlformats.org/presentationml/2006/ole">
            <mc:AlternateContent xmlns:mc="http://schemas.openxmlformats.org/markup-compatibility/2006">
              <mc:Choice xmlns:v="urn:schemas-microsoft-com:vml" Requires="v">
                <p:oleObj spid="_x0000_s3076" name="Bitmap Image" r:id="rId3" imgW="7504762" imgH="4944165" progId="PBrush">
                  <p:embed/>
                </p:oleObj>
              </mc:Choice>
              <mc:Fallback>
                <p:oleObj name="Bitmap Image" r:id="rId3" imgW="7504762" imgH="494416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005263"/>
                        <a:ext cx="4176712"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6" name="Object 8"/>
          <p:cNvGraphicFramePr>
            <a:graphicFrameLocks noGrp="1" noChangeAspect="1"/>
          </p:cNvGraphicFramePr>
          <p:nvPr>
            <p:ph sz="half" idx="2"/>
          </p:nvPr>
        </p:nvGraphicFramePr>
        <p:xfrm>
          <a:off x="179388" y="260350"/>
          <a:ext cx="5329237" cy="3633788"/>
        </p:xfrm>
        <a:graphic>
          <a:graphicData uri="http://schemas.openxmlformats.org/presentationml/2006/ole">
            <mc:AlternateContent xmlns:mc="http://schemas.openxmlformats.org/markup-compatibility/2006">
              <mc:Choice xmlns:v="urn:schemas-microsoft-com:vml" Requires="v">
                <p:oleObj spid="_x0000_s3077" name="Bitmap Image" r:id="rId5" imgW="7066667" imgH="4819048" progId="PBrush">
                  <p:embed/>
                </p:oleObj>
              </mc:Choice>
              <mc:Fallback>
                <p:oleObj name="Bitmap Image" r:id="rId5" imgW="7066667" imgH="481904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60350"/>
                        <a:ext cx="5329237" cy="3633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8" name="Line 10"/>
          <p:cNvSpPr>
            <a:spLocks noChangeShapeType="1"/>
          </p:cNvSpPr>
          <p:nvPr/>
        </p:nvSpPr>
        <p:spPr bwMode="auto">
          <a:xfrm>
            <a:off x="2124075" y="2276475"/>
            <a:ext cx="3816350" cy="2376488"/>
          </a:xfrm>
          <a:prstGeom prst="line">
            <a:avLst/>
          </a:prstGeom>
          <a:noFill/>
          <a:ln w="8255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876595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nb-NO" dirty="0" smtClean="0"/>
              <a:t>JAUNDICE: Pre-hepatic, hepatic &amp; post-hepatic classification</a:t>
            </a:r>
            <a:endParaRPr lang="en-US" dirty="0"/>
          </a:p>
        </p:txBody>
      </p:sp>
      <p:graphicFrame>
        <p:nvGraphicFramePr>
          <p:cNvPr id="5123" name="Object 3"/>
          <p:cNvGraphicFramePr>
            <a:graphicFrameLocks noGrp="1" noChangeAspect="1"/>
          </p:cNvGraphicFramePr>
          <p:nvPr>
            <p:ph idx="1"/>
          </p:nvPr>
        </p:nvGraphicFramePr>
        <p:xfrm>
          <a:off x="1504950" y="1819275"/>
          <a:ext cx="6134100" cy="4086225"/>
        </p:xfrm>
        <a:graphic>
          <a:graphicData uri="http://schemas.openxmlformats.org/presentationml/2006/ole">
            <mc:AlternateContent xmlns:mc="http://schemas.openxmlformats.org/markup-compatibility/2006">
              <mc:Choice xmlns:v="urn:schemas-microsoft-com:vml" Requires="v">
                <p:oleObj spid="_x0000_s4099" name="Bitmap Image" r:id="rId3" imgW="6133333" imgH="4086795" progId="PBrush">
                  <p:embed/>
                </p:oleObj>
              </mc:Choice>
              <mc:Fallback>
                <p:oleObj name="Bitmap Image" r:id="rId3" imgW="6133333" imgH="408679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50" y="1819275"/>
                        <a:ext cx="61341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8451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Users\perio\Desktop\sequelae-of-dental-caries-4-638.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pic>
        <p:nvPicPr>
          <p:cNvPr id="5" name="Picture 2" descr="C:\Users\Dr. Dimba\Downloads\Teeth_model_front_FDI_Notation.jpg"/>
          <p:cNvPicPr>
            <a:picLocks noChangeAspect="1" noChangeArrowheads="1"/>
          </p:cNvPicPr>
          <p:nvPr/>
        </p:nvPicPr>
        <p:blipFill>
          <a:blip r:embed="rId3" cstate="print"/>
          <a:srcRect b="3000"/>
          <a:stretch>
            <a:fillRect/>
          </a:stretch>
        </p:blipFill>
        <p:spPr bwMode="auto">
          <a:xfrm>
            <a:off x="152400" y="762000"/>
            <a:ext cx="2438400" cy="2057400"/>
          </a:xfrm>
          <a:prstGeom prst="rect">
            <a:avLst/>
          </a:prstGeom>
          <a:noFill/>
        </p:spPr>
      </p:pic>
      <p:pic>
        <p:nvPicPr>
          <p:cNvPr id="69635" name="Picture 3" descr="C:\Users\perio\Desktop\images.jpg"/>
          <p:cNvPicPr>
            <a:picLocks noChangeAspect="1" noChangeArrowheads="1"/>
          </p:cNvPicPr>
          <p:nvPr/>
        </p:nvPicPr>
        <p:blipFill>
          <a:blip r:embed="rId4" cstate="print"/>
          <a:srcRect/>
          <a:stretch>
            <a:fillRect/>
          </a:stretch>
        </p:blipFill>
        <p:spPr bwMode="auto">
          <a:xfrm>
            <a:off x="6743700" y="0"/>
            <a:ext cx="2400300" cy="2498494"/>
          </a:xfrm>
          <a:prstGeom prst="rect">
            <a:avLst/>
          </a:prstGeom>
          <a:noFill/>
        </p:spPr>
      </p:pic>
    </p:spTree>
    <p:extLst>
      <p:ext uri="{BB962C8B-B14F-4D97-AF65-F5344CB8AC3E}">
        <p14:creationId xmlns:p14="http://schemas.microsoft.com/office/powerpoint/2010/main" val="8180233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steomyelitis10"/>
          <p:cNvPicPr>
            <a:picLocks noChangeAspect="1" noChangeArrowheads="1"/>
          </p:cNvPicPr>
          <p:nvPr/>
        </p:nvPicPr>
        <p:blipFill>
          <a:blip r:embed="rId2" cstate="print"/>
          <a:srcRect b="12000"/>
          <a:stretch>
            <a:fillRect/>
          </a:stretch>
        </p:blipFill>
        <p:spPr bwMode="auto">
          <a:xfrm>
            <a:off x="2133600" y="2895600"/>
            <a:ext cx="7010400" cy="3962400"/>
          </a:xfrm>
          <a:prstGeom prst="rect">
            <a:avLst/>
          </a:prstGeom>
          <a:noFill/>
        </p:spPr>
      </p:pic>
      <p:sp>
        <p:nvSpPr>
          <p:cNvPr id="5123" name="Rectangle 3"/>
          <p:cNvSpPr>
            <a:spLocks noGrp="1" noChangeArrowheads="1"/>
          </p:cNvSpPr>
          <p:nvPr>
            <p:ph type="title"/>
          </p:nvPr>
        </p:nvSpPr>
        <p:spPr>
          <a:xfrm>
            <a:off x="4114800" y="685800"/>
            <a:ext cx="4619625" cy="1143000"/>
          </a:xfrm>
        </p:spPr>
        <p:txBody>
          <a:bodyPr>
            <a:normAutofit fontScale="90000"/>
          </a:bodyPr>
          <a:lstStyle/>
          <a:p>
            <a:r>
              <a:rPr lang="nb-NO" dirty="0" smtClean="0"/>
              <a:t>OSTEOMYELITIS: Infection extending into cortical and cancellous bone</a:t>
            </a:r>
            <a:endParaRPr lang="en-US" dirty="0"/>
          </a:p>
        </p:txBody>
      </p:sp>
      <p:pic>
        <p:nvPicPr>
          <p:cNvPr id="5124" name="Picture 4" descr="Sinus"/>
          <p:cNvPicPr>
            <a:picLocks noChangeAspect="1" noChangeArrowheads="1"/>
          </p:cNvPicPr>
          <p:nvPr/>
        </p:nvPicPr>
        <p:blipFill>
          <a:blip r:embed="rId3" cstate="print"/>
          <a:srcRect/>
          <a:stretch>
            <a:fillRect/>
          </a:stretch>
        </p:blipFill>
        <p:spPr bwMode="auto">
          <a:xfrm>
            <a:off x="0" y="0"/>
            <a:ext cx="3590925" cy="2944813"/>
          </a:xfrm>
          <a:prstGeom prst="rect">
            <a:avLst/>
          </a:prstGeom>
          <a:noFill/>
        </p:spPr>
      </p:pic>
      <p:sp>
        <p:nvSpPr>
          <p:cNvPr id="5" name="TextBox 4"/>
          <p:cNvSpPr txBox="1"/>
          <p:nvPr/>
        </p:nvSpPr>
        <p:spPr>
          <a:xfrm>
            <a:off x="0" y="5029200"/>
            <a:ext cx="2195024" cy="584775"/>
          </a:xfrm>
          <a:prstGeom prst="rect">
            <a:avLst/>
          </a:prstGeom>
          <a:noFill/>
        </p:spPr>
        <p:txBody>
          <a:bodyPr wrap="none" rtlCol="0">
            <a:spAutoFit/>
          </a:bodyPr>
          <a:lstStyle/>
          <a:p>
            <a:r>
              <a:rPr lang="en-US" sz="3200" dirty="0" err="1" smtClean="0"/>
              <a:t>Sequestrum</a:t>
            </a:r>
            <a:endParaRPr lang="en-US" sz="3200" dirty="0"/>
          </a:p>
        </p:txBody>
      </p:sp>
      <p:sp>
        <p:nvSpPr>
          <p:cNvPr id="6" name="TextBox 5"/>
          <p:cNvSpPr txBox="1"/>
          <p:nvPr/>
        </p:nvSpPr>
        <p:spPr>
          <a:xfrm>
            <a:off x="0" y="5780782"/>
            <a:ext cx="2305439" cy="1077218"/>
          </a:xfrm>
          <a:prstGeom prst="rect">
            <a:avLst/>
          </a:prstGeom>
          <a:noFill/>
        </p:spPr>
        <p:txBody>
          <a:bodyPr wrap="none" rtlCol="0">
            <a:spAutoFit/>
          </a:bodyPr>
          <a:lstStyle/>
          <a:p>
            <a:r>
              <a:rPr lang="en-US" sz="3200" dirty="0" smtClean="0"/>
              <a:t>Pathological </a:t>
            </a:r>
          </a:p>
          <a:p>
            <a:r>
              <a:rPr lang="en-US" sz="3200" dirty="0" smtClean="0"/>
              <a:t>fracture</a:t>
            </a:r>
            <a:endParaRPr lang="en-US" sz="3200" dirty="0"/>
          </a:p>
        </p:txBody>
      </p:sp>
      <p:sp>
        <p:nvSpPr>
          <p:cNvPr id="7" name="Right Arrow 6"/>
          <p:cNvSpPr/>
          <p:nvPr/>
        </p:nvSpPr>
        <p:spPr>
          <a:xfrm>
            <a:off x="2133600" y="5257800"/>
            <a:ext cx="914400" cy="2286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ight Arrow 7"/>
          <p:cNvSpPr/>
          <p:nvPr/>
        </p:nvSpPr>
        <p:spPr>
          <a:xfrm>
            <a:off x="1524000" y="6324600"/>
            <a:ext cx="1676400" cy="2286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1011745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8686800" cy="1143000"/>
          </a:xfrm>
        </p:spPr>
        <p:txBody>
          <a:bodyPr>
            <a:normAutofit fontScale="90000"/>
          </a:bodyPr>
          <a:lstStyle/>
          <a:p>
            <a:r>
              <a:rPr lang="nb-NO" dirty="0" smtClean="0"/>
              <a:t>TRISMUS: Limited mouth opening due to spasm to medial &amp; lateral pterygoids</a:t>
            </a:r>
            <a:endParaRPr lang="en-US" dirty="0"/>
          </a:p>
        </p:txBody>
      </p:sp>
      <p:pic>
        <p:nvPicPr>
          <p:cNvPr id="11267" name="Picture 3"/>
          <p:cNvPicPr>
            <a:picLocks noGrp="1" noChangeArrowheads="1"/>
          </p:cNvPicPr>
          <p:nvPr>
            <p:ph sz="half" idx="2"/>
          </p:nvPr>
        </p:nvPicPr>
        <p:blipFill>
          <a:blip r:embed="rId2" cstate="print"/>
          <a:srcRect/>
          <a:stretch>
            <a:fillRect/>
          </a:stretch>
        </p:blipFill>
        <p:spPr>
          <a:xfrm>
            <a:off x="5003800" y="1557338"/>
            <a:ext cx="3024188" cy="4525962"/>
          </a:xfrm>
          <a:noFill/>
          <a:ln/>
        </p:spPr>
      </p:pic>
      <p:pic>
        <p:nvPicPr>
          <p:cNvPr id="11268" name="Picture 4"/>
          <p:cNvPicPr>
            <a:picLocks noGrp="1" noChangeAspect="1" noChangeArrowheads="1"/>
          </p:cNvPicPr>
          <p:nvPr>
            <p:ph sz="half" idx="1"/>
          </p:nvPr>
        </p:nvPicPr>
        <p:blipFill>
          <a:blip r:embed="rId3" cstate="print"/>
          <a:srcRect/>
          <a:stretch>
            <a:fillRect/>
          </a:stretch>
        </p:blipFill>
        <p:spPr>
          <a:xfrm>
            <a:off x="250825" y="2205038"/>
            <a:ext cx="4321175" cy="3282950"/>
          </a:xfrm>
          <a:ln/>
        </p:spPr>
      </p:pic>
    </p:spTree>
    <p:extLst>
      <p:ext uri="{BB962C8B-B14F-4D97-AF65-F5344CB8AC3E}">
        <p14:creationId xmlns:p14="http://schemas.microsoft.com/office/powerpoint/2010/main" val="2431278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rmAutofit fontScale="90000"/>
          </a:bodyPr>
          <a:lstStyle/>
          <a:p>
            <a:r>
              <a:rPr lang="en-US" dirty="0" smtClean="0"/>
              <a:t>SCROFULA: TB adenitis caused by M. </a:t>
            </a:r>
            <a:r>
              <a:rPr lang="en-US" dirty="0" err="1" smtClean="0"/>
              <a:t>Bovis</a:t>
            </a:r>
            <a:r>
              <a:rPr lang="en-US" dirty="0" smtClean="0"/>
              <a:t>; M. Tuberculosis; atypical </a:t>
            </a:r>
            <a:r>
              <a:rPr lang="en-US" dirty="0" err="1" smtClean="0"/>
              <a:t>mycobacteria</a:t>
            </a:r>
            <a:endParaRPr lang="en-US" dirty="0"/>
          </a:p>
        </p:txBody>
      </p:sp>
      <p:pic>
        <p:nvPicPr>
          <p:cNvPr id="6146" name="Picture 2" descr="C:\Users\Dr. Dimba\Desktop\TBadenitis1.JPG"/>
          <p:cNvPicPr>
            <a:picLocks noChangeAspect="1" noChangeArrowheads="1"/>
          </p:cNvPicPr>
          <p:nvPr/>
        </p:nvPicPr>
        <p:blipFill>
          <a:blip r:embed="rId2" cstate="print"/>
          <a:srcRect/>
          <a:stretch>
            <a:fillRect/>
          </a:stretch>
        </p:blipFill>
        <p:spPr bwMode="auto">
          <a:xfrm>
            <a:off x="228599" y="1828800"/>
            <a:ext cx="4048213" cy="3545640"/>
          </a:xfrm>
          <a:prstGeom prst="rect">
            <a:avLst/>
          </a:prstGeom>
          <a:noFill/>
        </p:spPr>
      </p:pic>
      <p:pic>
        <p:nvPicPr>
          <p:cNvPr id="6147" name="Picture 3" descr="C:\Users\Dr. Dimba\Desktop\tb-histology.jpg"/>
          <p:cNvPicPr>
            <a:picLocks noChangeAspect="1" noChangeArrowheads="1"/>
          </p:cNvPicPr>
          <p:nvPr/>
        </p:nvPicPr>
        <p:blipFill>
          <a:blip r:embed="rId3" cstate="print"/>
          <a:srcRect/>
          <a:stretch>
            <a:fillRect/>
          </a:stretch>
        </p:blipFill>
        <p:spPr bwMode="auto">
          <a:xfrm>
            <a:off x="3581400" y="1828800"/>
            <a:ext cx="5429250" cy="3590925"/>
          </a:xfrm>
          <a:prstGeom prst="rect">
            <a:avLst/>
          </a:prstGeom>
          <a:noFill/>
        </p:spPr>
      </p:pic>
    </p:spTree>
    <p:extLst>
      <p:ext uri="{BB962C8B-B14F-4D97-AF65-F5344CB8AC3E}">
        <p14:creationId xmlns:p14="http://schemas.microsoft.com/office/powerpoint/2010/main" val="597765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a:xfrm>
            <a:off x="0" y="274638"/>
            <a:ext cx="8686800" cy="1143000"/>
          </a:xfrm>
        </p:spPr>
        <p:txBody>
          <a:bodyPr>
            <a:normAutofit fontScale="90000"/>
          </a:bodyPr>
          <a:lstStyle/>
          <a:p>
            <a:r>
              <a:rPr lang="nb-NO" dirty="0" smtClean="0"/>
              <a:t>NECROTIZING FASCITIS: Infection may track from the dental tissues into fascia</a:t>
            </a:r>
            <a:endParaRPr lang="en-US" dirty="0"/>
          </a:p>
        </p:txBody>
      </p:sp>
      <p:pic>
        <p:nvPicPr>
          <p:cNvPr id="12293" name="Picture 5" descr="DSCF1212"/>
          <p:cNvPicPr>
            <a:picLocks noGrp="1" noChangeAspect="1" noChangeArrowheads="1"/>
          </p:cNvPicPr>
          <p:nvPr>
            <p:ph idx="1"/>
          </p:nvPr>
        </p:nvPicPr>
        <p:blipFill>
          <a:blip r:embed="rId2" cstate="print"/>
          <a:srcRect/>
          <a:stretch>
            <a:fillRect/>
          </a:stretch>
        </p:blipFill>
        <p:spPr>
          <a:xfrm>
            <a:off x="1554163" y="1600200"/>
            <a:ext cx="6034087" cy="4525963"/>
          </a:xfrm>
          <a:noFill/>
          <a:ln/>
        </p:spPr>
      </p:pic>
    </p:spTree>
    <p:extLst>
      <p:ext uri="{BB962C8B-B14F-4D97-AF65-F5344CB8AC3E}">
        <p14:creationId xmlns:p14="http://schemas.microsoft.com/office/powerpoint/2010/main" val="4026845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rot="5400000">
            <a:off x="3695700" y="1409700"/>
            <a:ext cx="1295400" cy="1981200"/>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886200" y="838200"/>
            <a:ext cx="5257800" cy="1143000"/>
          </a:xfrm>
        </p:spPr>
        <p:txBody>
          <a:bodyPr>
            <a:normAutofit fontScale="90000"/>
          </a:bodyPr>
          <a:lstStyle/>
          <a:p>
            <a:r>
              <a:rPr lang="en-US" dirty="0" smtClean="0"/>
              <a:t>RHEUMATIC </a:t>
            </a:r>
            <a:br>
              <a:rPr lang="en-US" dirty="0" smtClean="0"/>
            </a:br>
            <a:r>
              <a:rPr lang="en-US" dirty="0" smtClean="0"/>
              <a:t>HEART DISEASE: a consequence of untreated strep throat</a:t>
            </a:r>
            <a:endParaRPr lang="en-US" dirty="0"/>
          </a:p>
        </p:txBody>
      </p:sp>
      <p:pic>
        <p:nvPicPr>
          <p:cNvPr id="10242" name="Picture 2" descr="C:\Users\Dr. Dimba\Desktop\Strep-Throat,-Natural-Home-Remedies-for-Strep-Throat.png"/>
          <p:cNvPicPr>
            <a:picLocks noChangeAspect="1" noChangeArrowheads="1"/>
          </p:cNvPicPr>
          <p:nvPr/>
        </p:nvPicPr>
        <p:blipFill>
          <a:blip r:embed="rId2" cstate="print"/>
          <a:srcRect l="14667" r="12000"/>
          <a:stretch>
            <a:fillRect/>
          </a:stretch>
        </p:blipFill>
        <p:spPr bwMode="auto">
          <a:xfrm>
            <a:off x="0" y="0"/>
            <a:ext cx="3368027" cy="3061872"/>
          </a:xfrm>
          <a:prstGeom prst="rect">
            <a:avLst/>
          </a:prstGeom>
          <a:noFill/>
        </p:spPr>
      </p:pic>
      <p:pic>
        <p:nvPicPr>
          <p:cNvPr id="10243" name="Picture 3" descr="C:\Users\Dr. Dimba\Desktop\Rheumatic_heart_disease_-_3b_-_very_high_mag.jpg"/>
          <p:cNvPicPr>
            <a:picLocks noChangeAspect="1" noChangeArrowheads="1"/>
          </p:cNvPicPr>
          <p:nvPr/>
        </p:nvPicPr>
        <p:blipFill>
          <a:blip r:embed="rId3" cstate="print"/>
          <a:srcRect/>
          <a:stretch>
            <a:fillRect/>
          </a:stretch>
        </p:blipFill>
        <p:spPr bwMode="auto">
          <a:xfrm>
            <a:off x="3352800" y="3048000"/>
            <a:ext cx="5715000" cy="3810000"/>
          </a:xfrm>
          <a:prstGeom prst="rect">
            <a:avLst/>
          </a:prstGeom>
          <a:noFill/>
        </p:spPr>
      </p:pic>
      <p:sp>
        <p:nvSpPr>
          <p:cNvPr id="7" name="TextBox 6"/>
          <p:cNvSpPr txBox="1"/>
          <p:nvPr/>
        </p:nvSpPr>
        <p:spPr>
          <a:xfrm>
            <a:off x="2971800" y="228600"/>
            <a:ext cx="317716"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3657600" y="3429000"/>
            <a:ext cx="309700" cy="369332"/>
          </a:xfrm>
          <a:prstGeom prst="rect">
            <a:avLst/>
          </a:prstGeom>
          <a:noFill/>
        </p:spPr>
        <p:txBody>
          <a:bodyPr wrap="none" rtlCol="0">
            <a:spAutoFit/>
          </a:bodyPr>
          <a:lstStyle/>
          <a:p>
            <a:r>
              <a:rPr lang="en-US" dirty="0" smtClean="0"/>
              <a:t>B</a:t>
            </a:r>
            <a:endParaRPr lang="en-US" dirty="0"/>
          </a:p>
        </p:txBody>
      </p:sp>
      <p:pic>
        <p:nvPicPr>
          <p:cNvPr id="63489" name="Picture 1" descr="C:\Users\perio\Desktop\D197BE90-3914-4F57-BD13-35A812DDBBCD.jpeg"/>
          <p:cNvPicPr>
            <a:picLocks noChangeAspect="1" noChangeArrowheads="1"/>
          </p:cNvPicPr>
          <p:nvPr/>
        </p:nvPicPr>
        <p:blipFill>
          <a:blip r:embed="rId4" cstate="print"/>
          <a:stretch>
            <a:fillRect/>
          </a:stretch>
        </p:blipFill>
        <p:spPr bwMode="auto">
          <a:xfrm>
            <a:off x="0" y="3048000"/>
            <a:ext cx="3352800" cy="3810000"/>
          </a:xfrm>
          <a:prstGeom prst="rect">
            <a:avLst/>
          </a:prstGeom>
          <a:noFill/>
        </p:spPr>
      </p:pic>
    </p:spTree>
    <p:extLst>
      <p:ext uri="{BB962C8B-B14F-4D97-AF65-F5344CB8AC3E}">
        <p14:creationId xmlns:p14="http://schemas.microsoft.com/office/powerpoint/2010/main" val="2652983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ABSCESS VS. CELLULITIS</a:t>
            </a:r>
            <a:endParaRPr lang="en-US" dirty="0"/>
          </a:p>
        </p:txBody>
      </p:sp>
      <p:pic>
        <p:nvPicPr>
          <p:cNvPr id="2050" name="Picture 2" descr="C:\Users\Dr. Dimba\Desktop\cellulitis.png"/>
          <p:cNvPicPr>
            <a:picLocks noChangeAspect="1" noChangeArrowheads="1"/>
          </p:cNvPicPr>
          <p:nvPr/>
        </p:nvPicPr>
        <p:blipFill>
          <a:blip r:embed="rId2" cstate="print"/>
          <a:srcRect/>
          <a:stretch>
            <a:fillRect/>
          </a:stretch>
        </p:blipFill>
        <p:spPr bwMode="auto">
          <a:xfrm>
            <a:off x="5181600" y="1524000"/>
            <a:ext cx="3322112" cy="4937760"/>
          </a:xfrm>
          <a:prstGeom prst="rect">
            <a:avLst/>
          </a:prstGeom>
          <a:noFill/>
        </p:spPr>
      </p:pic>
      <p:pic>
        <p:nvPicPr>
          <p:cNvPr id="2051" name="Picture 3" descr="C:\Users\Dr. Dimba\Desktop\PDL abscess.png"/>
          <p:cNvPicPr>
            <a:picLocks noChangeAspect="1" noChangeArrowheads="1"/>
          </p:cNvPicPr>
          <p:nvPr/>
        </p:nvPicPr>
        <p:blipFill>
          <a:blip r:embed="rId3" cstate="print"/>
          <a:srcRect/>
          <a:stretch>
            <a:fillRect/>
          </a:stretch>
        </p:blipFill>
        <p:spPr bwMode="auto">
          <a:xfrm>
            <a:off x="609600" y="3200400"/>
            <a:ext cx="4286250" cy="1905000"/>
          </a:xfrm>
          <a:prstGeom prst="rect">
            <a:avLst/>
          </a:prstGeom>
          <a:noFill/>
        </p:spPr>
      </p:pic>
    </p:spTree>
    <p:extLst>
      <p:ext uri="{BB962C8B-B14F-4D97-AF65-F5344CB8AC3E}">
        <p14:creationId xmlns:p14="http://schemas.microsoft.com/office/powerpoint/2010/main" val="2004253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29200"/>
            <a:ext cx="7772400" cy="1362075"/>
          </a:xfrm>
        </p:spPr>
        <p:txBody>
          <a:bodyPr/>
          <a:lstStyle/>
          <a:p>
            <a:r>
              <a:rPr lang="en-US" dirty="0" smtClean="0"/>
              <a:t>PART 1: PRINCIPLES OF IMAGING</a:t>
            </a:r>
            <a:endParaRPr lang="en-US" dirty="0"/>
          </a:p>
        </p:txBody>
      </p:sp>
      <p:sp>
        <p:nvSpPr>
          <p:cNvPr id="3" name="Text Placeholder 2"/>
          <p:cNvSpPr>
            <a:spLocks noGrp="1"/>
          </p:cNvSpPr>
          <p:nvPr>
            <p:ph type="body" idx="1"/>
          </p:nvPr>
        </p:nvSpPr>
        <p:spPr/>
        <p:txBody>
          <a:bodyPr/>
          <a:lstStyle/>
          <a:p>
            <a:endParaRPr lang="en-US"/>
          </a:p>
        </p:txBody>
      </p:sp>
      <p:pic>
        <p:nvPicPr>
          <p:cNvPr id="5122" name="Picture 2" descr="C:\Users\Dr. Dimba\Desktop\CAT_diagram2.gif"/>
          <p:cNvPicPr>
            <a:picLocks noChangeAspect="1" noChangeArrowheads="1"/>
          </p:cNvPicPr>
          <p:nvPr/>
        </p:nvPicPr>
        <p:blipFill>
          <a:blip r:embed="rId2" cstate="print"/>
          <a:srcRect/>
          <a:stretch>
            <a:fillRect/>
          </a:stretch>
        </p:blipFill>
        <p:spPr bwMode="auto">
          <a:xfrm>
            <a:off x="304800" y="838200"/>
            <a:ext cx="8626681" cy="3571261"/>
          </a:xfrm>
          <a:prstGeom prst="rect">
            <a:avLst/>
          </a:prstGeom>
          <a:noFill/>
        </p:spPr>
      </p:pic>
      <p:pic>
        <p:nvPicPr>
          <p:cNvPr id="2050" name="Picture 2" descr="C:\Users\Dr. Dimba\Desktop\skull-sketch-22858248.jpg"/>
          <p:cNvPicPr>
            <a:picLocks noChangeAspect="1" noChangeArrowheads="1"/>
          </p:cNvPicPr>
          <p:nvPr/>
        </p:nvPicPr>
        <p:blipFill>
          <a:blip r:embed="rId3" cstate="print"/>
          <a:srcRect/>
          <a:stretch>
            <a:fillRect/>
          </a:stretch>
        </p:blipFill>
        <p:spPr bwMode="auto">
          <a:xfrm>
            <a:off x="3124200" y="1569442"/>
            <a:ext cx="1600200" cy="172938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71800" y="457200"/>
            <a:ext cx="2845651" cy="584775"/>
          </a:xfrm>
          <a:prstGeom prst="rect">
            <a:avLst/>
          </a:prstGeom>
          <a:noFill/>
          <a:ln w="9525">
            <a:noFill/>
            <a:miter lim="800000"/>
            <a:headEnd/>
            <a:tailEnd/>
          </a:ln>
          <a:effectLst/>
        </p:spPr>
        <p:txBody>
          <a:bodyPr wrap="none">
            <a:spAutoFit/>
          </a:bodyPr>
          <a:lstStyle/>
          <a:p>
            <a:r>
              <a:rPr lang="nb-NO" sz="3200" b="1" dirty="0" smtClean="0"/>
              <a:t>PERIODONTITIS</a:t>
            </a:r>
            <a:endParaRPr lang="en-GB" sz="3200" b="1" dirty="0"/>
          </a:p>
        </p:txBody>
      </p:sp>
      <p:pic>
        <p:nvPicPr>
          <p:cNvPr id="8195" name="Picture 3" descr="Cyclosporine nifedipine gingival hyperplasia"/>
          <p:cNvPicPr>
            <a:picLocks noChangeAspect="1" noChangeArrowheads="1"/>
          </p:cNvPicPr>
          <p:nvPr/>
        </p:nvPicPr>
        <p:blipFill>
          <a:blip r:embed="rId2" cstate="print"/>
          <a:srcRect/>
          <a:stretch>
            <a:fillRect/>
          </a:stretch>
        </p:blipFill>
        <p:spPr bwMode="auto">
          <a:xfrm>
            <a:off x="1524000" y="1905000"/>
            <a:ext cx="6337300" cy="4113213"/>
          </a:xfrm>
          <a:prstGeom prst="rect">
            <a:avLst/>
          </a:prstGeom>
          <a:noFill/>
        </p:spPr>
      </p:pic>
    </p:spTree>
    <p:extLst>
      <p:ext uri="{BB962C8B-B14F-4D97-AF65-F5344CB8AC3E}">
        <p14:creationId xmlns:p14="http://schemas.microsoft.com/office/powerpoint/2010/main" val="1200319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CANCRUM ORIS Necrotizing </a:t>
            </a:r>
            <a:r>
              <a:rPr lang="en-US" dirty="0" err="1" smtClean="0"/>
              <a:t>stomatitis</a:t>
            </a:r>
            <a:endParaRPr lang="en-US" dirty="0"/>
          </a:p>
        </p:txBody>
      </p:sp>
      <p:pic>
        <p:nvPicPr>
          <p:cNvPr id="2050" name="Picture 2" descr="C:\Users\Dr. Dimba\Desktop\Cancrum-Oris-17.jpg"/>
          <p:cNvPicPr>
            <a:picLocks noChangeAspect="1" noChangeArrowheads="1"/>
          </p:cNvPicPr>
          <p:nvPr/>
        </p:nvPicPr>
        <p:blipFill>
          <a:blip r:embed="rId2" cstate="print"/>
          <a:srcRect b="12800"/>
          <a:stretch>
            <a:fillRect/>
          </a:stretch>
        </p:blipFill>
        <p:spPr bwMode="auto">
          <a:xfrm>
            <a:off x="4572000" y="1524000"/>
            <a:ext cx="4286250" cy="4983480"/>
          </a:xfrm>
          <a:prstGeom prst="rect">
            <a:avLst/>
          </a:prstGeom>
          <a:noFill/>
        </p:spPr>
      </p:pic>
      <p:pic>
        <p:nvPicPr>
          <p:cNvPr id="5" name="Picture 3" descr="C:\Users\Dr. Dimba\Desktop\normal_Plaut_Vinecent_Flora.jpg"/>
          <p:cNvPicPr>
            <a:picLocks noChangeAspect="1" noChangeArrowheads="1"/>
          </p:cNvPicPr>
          <p:nvPr/>
        </p:nvPicPr>
        <p:blipFill>
          <a:blip r:embed="rId3" cstate="print"/>
          <a:srcRect/>
          <a:stretch>
            <a:fillRect/>
          </a:stretch>
        </p:blipFill>
        <p:spPr bwMode="auto">
          <a:xfrm>
            <a:off x="228600" y="3124200"/>
            <a:ext cx="4873625" cy="3657600"/>
          </a:xfrm>
          <a:prstGeom prst="rect">
            <a:avLst/>
          </a:prstGeom>
          <a:noFill/>
        </p:spPr>
      </p:pic>
      <p:pic>
        <p:nvPicPr>
          <p:cNvPr id="4" name="Picture 2" descr="C:\Users\Dr. Dimba\Desktop\ANG.jpg"/>
          <p:cNvPicPr>
            <a:picLocks noChangeAspect="1" noChangeArrowheads="1"/>
          </p:cNvPicPr>
          <p:nvPr/>
        </p:nvPicPr>
        <p:blipFill>
          <a:blip r:embed="rId4" cstate="print"/>
          <a:srcRect/>
          <a:stretch>
            <a:fillRect/>
          </a:stretch>
        </p:blipFill>
        <p:spPr bwMode="auto">
          <a:xfrm>
            <a:off x="228600" y="1524000"/>
            <a:ext cx="4838700" cy="2273300"/>
          </a:xfrm>
          <a:prstGeom prst="rect">
            <a:avLst/>
          </a:prstGeom>
          <a:noFill/>
        </p:spPr>
      </p:pic>
      <p:sp>
        <p:nvSpPr>
          <p:cNvPr id="6" name="TextBox 5"/>
          <p:cNvSpPr txBox="1"/>
          <p:nvPr/>
        </p:nvSpPr>
        <p:spPr>
          <a:xfrm>
            <a:off x="228600" y="1524000"/>
            <a:ext cx="630301" cy="1015663"/>
          </a:xfrm>
          <a:prstGeom prst="rect">
            <a:avLst/>
          </a:prstGeom>
          <a:noFill/>
        </p:spPr>
        <p:txBody>
          <a:bodyPr wrap="none" rtlCol="0">
            <a:spAutoFit/>
          </a:bodyPr>
          <a:lstStyle/>
          <a:p>
            <a:r>
              <a:rPr lang="en-US" sz="6000" dirty="0" smtClean="0">
                <a:solidFill>
                  <a:srgbClr val="FF0000"/>
                </a:solidFill>
              </a:rPr>
              <a:t>A</a:t>
            </a:r>
            <a:endParaRPr lang="en-US" sz="6000" dirty="0">
              <a:solidFill>
                <a:srgbClr val="FF0000"/>
              </a:solidFill>
            </a:endParaRPr>
          </a:p>
        </p:txBody>
      </p:sp>
      <p:sp>
        <p:nvSpPr>
          <p:cNvPr id="7" name="TextBox 6"/>
          <p:cNvSpPr txBox="1"/>
          <p:nvPr/>
        </p:nvSpPr>
        <p:spPr>
          <a:xfrm>
            <a:off x="5105400" y="1524000"/>
            <a:ext cx="603050" cy="1015663"/>
          </a:xfrm>
          <a:prstGeom prst="rect">
            <a:avLst/>
          </a:prstGeom>
          <a:noFill/>
        </p:spPr>
        <p:txBody>
          <a:bodyPr wrap="none" rtlCol="0">
            <a:spAutoFit/>
          </a:bodyPr>
          <a:lstStyle/>
          <a:p>
            <a:r>
              <a:rPr lang="en-US" sz="6000" dirty="0" smtClean="0">
                <a:solidFill>
                  <a:srgbClr val="FF0000"/>
                </a:solidFill>
              </a:rPr>
              <a:t>B</a:t>
            </a:r>
            <a:endParaRPr lang="en-US" sz="6000" dirty="0">
              <a:solidFill>
                <a:srgbClr val="FF0000"/>
              </a:solidFill>
            </a:endParaRPr>
          </a:p>
        </p:txBody>
      </p:sp>
      <p:sp>
        <p:nvSpPr>
          <p:cNvPr id="8" name="TextBox 7"/>
          <p:cNvSpPr txBox="1"/>
          <p:nvPr/>
        </p:nvSpPr>
        <p:spPr>
          <a:xfrm>
            <a:off x="914400" y="6400800"/>
            <a:ext cx="3134320" cy="369332"/>
          </a:xfrm>
          <a:prstGeom prst="rect">
            <a:avLst/>
          </a:prstGeom>
          <a:noFill/>
        </p:spPr>
        <p:txBody>
          <a:bodyPr wrap="none" rtlCol="0">
            <a:spAutoFit/>
          </a:bodyPr>
          <a:lstStyle/>
          <a:p>
            <a:r>
              <a:rPr lang="en-US" dirty="0" smtClean="0"/>
              <a:t>FUSO-SPIROCHAETAL COMPLEX</a:t>
            </a:r>
            <a:endParaRPr lang="en-US" dirty="0"/>
          </a:p>
        </p:txBody>
      </p:sp>
    </p:spTree>
    <p:extLst>
      <p:ext uri="{BB962C8B-B14F-4D97-AF65-F5344CB8AC3E}">
        <p14:creationId xmlns:p14="http://schemas.microsoft.com/office/powerpoint/2010/main" val="662683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GROWTHS/ DEVELOPMENTAL ANOMALIES</a:t>
            </a:r>
            <a:endParaRPr lang="en-US" dirty="0"/>
          </a:p>
        </p:txBody>
      </p:sp>
    </p:spTree>
    <p:extLst>
      <p:ext uri="{BB962C8B-B14F-4D97-AF65-F5344CB8AC3E}">
        <p14:creationId xmlns:p14="http://schemas.microsoft.com/office/powerpoint/2010/main" val="3338963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CLEFTS OF THE LIP AND PALATE</a:t>
            </a:r>
            <a:endParaRPr lang="en-US" dirty="0"/>
          </a:p>
        </p:txBody>
      </p:sp>
      <p:pic>
        <p:nvPicPr>
          <p:cNvPr id="1026" name="Picture 2" descr="C:\Users\Dr. Dimba\Desktop\images.jpg"/>
          <p:cNvPicPr>
            <a:picLocks noChangeAspect="1" noChangeArrowheads="1"/>
          </p:cNvPicPr>
          <p:nvPr/>
        </p:nvPicPr>
        <p:blipFill>
          <a:blip r:embed="rId2" cstate="print"/>
          <a:srcRect/>
          <a:stretch>
            <a:fillRect/>
          </a:stretch>
        </p:blipFill>
        <p:spPr bwMode="auto">
          <a:xfrm>
            <a:off x="990600" y="914400"/>
            <a:ext cx="7259949" cy="4831166"/>
          </a:xfrm>
          <a:prstGeom prst="rect">
            <a:avLst/>
          </a:prstGeom>
          <a:noFill/>
        </p:spPr>
      </p:pic>
    </p:spTree>
    <p:extLst>
      <p:ext uri="{BB962C8B-B14F-4D97-AF65-F5344CB8AC3E}">
        <p14:creationId xmlns:p14="http://schemas.microsoft.com/office/powerpoint/2010/main" val="2830983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perio\Desktop\Rule+of+10s+Weight+Approximately+10+lbs+Hb+)+10gm%+WBC+(+10,0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295400" y="76200"/>
            <a:ext cx="5728299" cy="523220"/>
          </a:xfrm>
          <a:prstGeom prst="rect">
            <a:avLst/>
          </a:prstGeom>
          <a:noFill/>
        </p:spPr>
        <p:txBody>
          <a:bodyPr wrap="none" rtlCol="0">
            <a:spAutoFit/>
          </a:bodyPr>
          <a:lstStyle/>
          <a:p>
            <a:r>
              <a:rPr lang="en-US" sz="2800" b="1" dirty="0" smtClean="0"/>
              <a:t>MANAGEMENT OF CLEFT LIP/ PALATE</a:t>
            </a:r>
            <a:endParaRPr lang="en-US" sz="2800" b="1" dirty="0"/>
          </a:p>
        </p:txBody>
      </p:sp>
    </p:spTree>
    <p:extLst>
      <p:ext uri="{BB962C8B-B14F-4D97-AF65-F5344CB8AC3E}">
        <p14:creationId xmlns:p14="http://schemas.microsoft.com/office/powerpoint/2010/main" val="3362224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57"/>
          <p:cNvPicPr>
            <a:picLocks noGrp="1" noChangeAspect="1" noChangeArrowheads="1"/>
          </p:cNvPicPr>
          <p:nvPr>
            <p:ph sz="half" idx="1"/>
          </p:nvPr>
        </p:nvPicPr>
        <p:blipFill>
          <a:blip r:embed="rId2" cstate="print"/>
          <a:srcRect/>
          <a:stretch>
            <a:fillRect/>
          </a:stretch>
        </p:blipFill>
        <p:spPr>
          <a:xfrm>
            <a:off x="6267450" y="1125538"/>
            <a:ext cx="2876550" cy="4608512"/>
          </a:xfrm>
          <a:noFill/>
          <a:ln/>
        </p:spPr>
      </p:pic>
      <p:pic>
        <p:nvPicPr>
          <p:cNvPr id="7171" name="Picture 3" descr="Image16"/>
          <p:cNvPicPr>
            <a:picLocks noGrp="1" noChangeAspect="1" noChangeArrowheads="1"/>
          </p:cNvPicPr>
          <p:nvPr>
            <p:ph sz="half" idx="2"/>
          </p:nvPr>
        </p:nvPicPr>
        <p:blipFill>
          <a:blip r:embed="rId3" cstate="print"/>
          <a:srcRect/>
          <a:stretch>
            <a:fillRect/>
          </a:stretch>
        </p:blipFill>
        <p:spPr>
          <a:xfrm>
            <a:off x="0" y="1125538"/>
            <a:ext cx="6300788" cy="4608512"/>
          </a:xfrm>
          <a:noFill/>
          <a:ln/>
        </p:spPr>
      </p:pic>
      <p:sp>
        <p:nvSpPr>
          <p:cNvPr id="7173" name="Text Box 5"/>
          <p:cNvSpPr txBox="1">
            <a:spLocks noChangeArrowheads="1"/>
          </p:cNvSpPr>
          <p:nvPr/>
        </p:nvSpPr>
        <p:spPr bwMode="auto">
          <a:xfrm>
            <a:off x="1752600" y="228600"/>
            <a:ext cx="5869492" cy="646331"/>
          </a:xfrm>
          <a:prstGeom prst="rect">
            <a:avLst/>
          </a:prstGeom>
          <a:noFill/>
          <a:ln w="9525">
            <a:noFill/>
            <a:miter lim="800000"/>
            <a:headEnd/>
            <a:tailEnd/>
          </a:ln>
          <a:effectLst/>
        </p:spPr>
        <p:txBody>
          <a:bodyPr wrap="none">
            <a:spAutoFit/>
          </a:bodyPr>
          <a:lstStyle/>
          <a:p>
            <a:r>
              <a:rPr lang="nb-NO" sz="3600" b="1" dirty="0" smtClean="0"/>
              <a:t>GINGIVAL GROWTHS (EPULIS)</a:t>
            </a:r>
            <a:endParaRPr lang="en-US" sz="3600" b="1" dirty="0"/>
          </a:p>
        </p:txBody>
      </p:sp>
    </p:spTree>
    <p:extLst>
      <p:ext uri="{BB962C8B-B14F-4D97-AF65-F5344CB8AC3E}">
        <p14:creationId xmlns:p14="http://schemas.microsoft.com/office/powerpoint/2010/main" val="13366558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EPULIS</a:t>
            </a:r>
            <a:endParaRPr lang="en-US" dirty="0"/>
          </a:p>
        </p:txBody>
      </p:sp>
      <p:pic>
        <p:nvPicPr>
          <p:cNvPr id="3" name="Picture 2" descr="pyogenic granuloma"/>
          <p:cNvPicPr>
            <a:picLocks noChangeAspect="1" noChangeArrowheads="1"/>
          </p:cNvPicPr>
          <p:nvPr/>
        </p:nvPicPr>
        <p:blipFill>
          <a:blip r:embed="rId2" cstate="print"/>
          <a:srcRect/>
          <a:stretch>
            <a:fillRect/>
          </a:stretch>
        </p:blipFill>
        <p:spPr bwMode="auto">
          <a:xfrm>
            <a:off x="1619250" y="1828800"/>
            <a:ext cx="5905500" cy="4027488"/>
          </a:xfrm>
          <a:prstGeom prst="rect">
            <a:avLst/>
          </a:prstGeom>
          <a:noFill/>
        </p:spPr>
      </p:pic>
    </p:spTree>
    <p:extLst>
      <p:ext uri="{BB962C8B-B14F-4D97-AF65-F5344CB8AC3E}">
        <p14:creationId xmlns:p14="http://schemas.microsoft.com/office/powerpoint/2010/main" val="1477082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RECURRENT ORAL ULCERS</a:t>
            </a:r>
            <a:endParaRPr lang="en-US" dirty="0"/>
          </a:p>
        </p:txBody>
      </p:sp>
    </p:spTree>
    <p:extLst>
      <p:ext uri="{BB962C8B-B14F-4D97-AF65-F5344CB8AC3E}">
        <p14:creationId xmlns:p14="http://schemas.microsoft.com/office/powerpoint/2010/main" val="416255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4CEE7880"/>
          <p:cNvPicPr>
            <a:picLocks noChangeAspect="1" noChangeArrowheads="1"/>
          </p:cNvPicPr>
          <p:nvPr/>
        </p:nvPicPr>
        <p:blipFill>
          <a:blip r:embed="rId2" cstate="print"/>
          <a:srcRect l="18238" t="7385" r="8290"/>
          <a:stretch>
            <a:fillRect/>
          </a:stretch>
        </p:blipFill>
        <p:spPr bwMode="auto">
          <a:xfrm>
            <a:off x="381000" y="1600200"/>
            <a:ext cx="4805971" cy="4080833"/>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APHTHOUS ULCERS</a:t>
            </a:r>
            <a:endParaRPr lang="en-US" dirty="0"/>
          </a:p>
        </p:txBody>
      </p:sp>
      <p:sp>
        <p:nvSpPr>
          <p:cNvPr id="4" name="TextBox 3"/>
          <p:cNvSpPr txBox="1"/>
          <p:nvPr/>
        </p:nvSpPr>
        <p:spPr>
          <a:xfrm>
            <a:off x="5181600" y="1600200"/>
            <a:ext cx="3810000" cy="4031873"/>
          </a:xfrm>
          <a:prstGeom prst="rect">
            <a:avLst/>
          </a:prstGeom>
          <a:noFill/>
        </p:spPr>
        <p:txBody>
          <a:bodyPr wrap="square" rtlCol="0">
            <a:spAutoFit/>
          </a:bodyPr>
          <a:lstStyle/>
          <a:p>
            <a:r>
              <a:rPr lang="en-US" sz="3200" dirty="0" smtClean="0"/>
              <a:t>Minor &lt; 5 mm diameter, 5 - 10</a:t>
            </a:r>
          </a:p>
          <a:p>
            <a:endParaRPr lang="en-US" sz="3200" dirty="0" smtClean="0"/>
          </a:p>
          <a:p>
            <a:r>
              <a:rPr lang="en-US" sz="3200" dirty="0" smtClean="0"/>
              <a:t>Major &gt; 5 mm diameter, 1 - 5</a:t>
            </a:r>
          </a:p>
          <a:p>
            <a:endParaRPr lang="en-US" sz="3200" dirty="0" smtClean="0"/>
          </a:p>
          <a:p>
            <a:r>
              <a:rPr lang="en-US" sz="3200" dirty="0" err="1" smtClean="0"/>
              <a:t>Herpetiform</a:t>
            </a:r>
            <a:r>
              <a:rPr lang="en-US" sz="3200" dirty="0" smtClean="0"/>
              <a:t>: approx 3 mm; up to 100</a:t>
            </a:r>
            <a:endParaRPr lang="en-US" sz="3200" dirty="0"/>
          </a:p>
        </p:txBody>
      </p:sp>
    </p:spTree>
    <p:extLst>
      <p:ext uri="{BB962C8B-B14F-4D97-AF65-F5344CB8AC3E}">
        <p14:creationId xmlns:p14="http://schemas.microsoft.com/office/powerpoint/2010/main" val="3635604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normAutofit/>
          </a:bodyPr>
          <a:lstStyle/>
          <a:p>
            <a:r>
              <a:rPr lang="en-US" dirty="0" smtClean="0"/>
              <a:t>HERPES VIRUSES</a:t>
            </a:r>
            <a:endParaRPr lang="en-US" dirty="0"/>
          </a:p>
        </p:txBody>
      </p:sp>
      <p:pic>
        <p:nvPicPr>
          <p:cNvPr id="4" name="Picture 4" descr="B5E5EDA6"/>
          <p:cNvPicPr>
            <a:picLocks noGrp="1" noChangeAspect="1" noChangeArrowheads="1"/>
          </p:cNvPicPr>
          <p:nvPr>
            <p:ph sz="half" idx="1"/>
          </p:nvPr>
        </p:nvPicPr>
        <p:blipFill>
          <a:blip r:embed="rId2" cstate="print"/>
          <a:srcRect l="11566" t="7978" r="5783" b="15956"/>
          <a:stretch>
            <a:fillRect/>
          </a:stretch>
        </p:blipFill>
        <p:spPr bwMode="auto">
          <a:xfrm>
            <a:off x="609600" y="762000"/>
            <a:ext cx="3337905" cy="2226883"/>
          </a:xfrm>
          <a:prstGeom prst="rect">
            <a:avLst/>
          </a:prstGeom>
          <a:noFill/>
          <a:ln w="9525">
            <a:noFill/>
            <a:miter lim="800000"/>
            <a:headEnd/>
            <a:tailEnd/>
          </a:ln>
        </p:spPr>
      </p:pic>
      <p:sp>
        <p:nvSpPr>
          <p:cNvPr id="5" name="TextBox 4"/>
          <p:cNvSpPr txBox="1"/>
          <p:nvPr/>
        </p:nvSpPr>
        <p:spPr>
          <a:xfrm>
            <a:off x="4495800" y="1524000"/>
            <a:ext cx="4038600" cy="646331"/>
          </a:xfrm>
          <a:prstGeom prst="rect">
            <a:avLst/>
          </a:prstGeom>
          <a:noFill/>
        </p:spPr>
        <p:txBody>
          <a:bodyPr wrap="square" rtlCol="0">
            <a:spAutoFit/>
          </a:bodyPr>
          <a:lstStyle/>
          <a:p>
            <a:r>
              <a:rPr lang="en-US" dirty="0" smtClean="0"/>
              <a:t>HHV1: Herpes </a:t>
            </a:r>
            <a:r>
              <a:rPr lang="en-US" dirty="0" err="1" smtClean="0"/>
              <a:t>labialis</a:t>
            </a:r>
            <a:endParaRPr lang="en-US" dirty="0" smtClean="0"/>
          </a:p>
          <a:p>
            <a:r>
              <a:rPr lang="en-US" dirty="0" smtClean="0"/>
              <a:t>Latency in the </a:t>
            </a:r>
            <a:r>
              <a:rPr lang="en-US" dirty="0" err="1" smtClean="0"/>
              <a:t>Gasserian</a:t>
            </a:r>
            <a:r>
              <a:rPr lang="en-US" dirty="0" smtClean="0"/>
              <a:t> ganglion</a:t>
            </a:r>
            <a:endParaRPr lang="en-US" dirty="0"/>
          </a:p>
        </p:txBody>
      </p:sp>
      <p:pic>
        <p:nvPicPr>
          <p:cNvPr id="54273" name="Picture 1" descr="C:\Users\perio\Desktop\IJDA-8-46-g004.jpg"/>
          <p:cNvPicPr>
            <a:picLocks noGrp="1" noChangeAspect="1" noChangeArrowheads="1"/>
          </p:cNvPicPr>
          <p:nvPr>
            <p:ph sz="half" idx="2"/>
          </p:nvPr>
        </p:nvPicPr>
        <p:blipFill>
          <a:blip r:embed="rId3" cstate="print"/>
          <a:srcRect/>
          <a:stretch>
            <a:fillRect/>
          </a:stretch>
        </p:blipFill>
        <p:spPr bwMode="auto">
          <a:xfrm>
            <a:off x="609600" y="2971800"/>
            <a:ext cx="7780703" cy="3886200"/>
          </a:xfrm>
          <a:prstGeom prst="rect">
            <a:avLst/>
          </a:prstGeom>
          <a:noFill/>
        </p:spPr>
      </p:pic>
    </p:spTree>
    <p:extLst>
      <p:ext uri="{BB962C8B-B14F-4D97-AF65-F5344CB8AC3E}">
        <p14:creationId xmlns:p14="http://schemas.microsoft.com/office/powerpoint/2010/main" val="1202280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Plain radiographs – 1</a:t>
            </a:r>
            <a:r>
              <a:rPr lang="en-US" baseline="30000" dirty="0" smtClean="0"/>
              <a:t>st</a:t>
            </a:r>
            <a:r>
              <a:rPr lang="en-US" dirty="0" smtClean="0"/>
              <a:t> line</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PLAIN RADIOGRAPHY:</a:t>
            </a:r>
            <a:r>
              <a:rPr lang="en-US" dirty="0" smtClean="0"/>
              <a:t> Details in radiology lecture series.</a:t>
            </a:r>
          </a:p>
          <a:p>
            <a:r>
              <a:rPr lang="en-US" b="1" dirty="0" smtClean="0"/>
              <a:t>CONTRAST RADIOGRAPHY: </a:t>
            </a:r>
            <a:r>
              <a:rPr lang="en-US" dirty="0" smtClean="0"/>
              <a:t>Use of contrast agents/ radio opaque substances which when artificially introduced into the body will alter the contrast of tissues.</a:t>
            </a:r>
          </a:p>
          <a:p>
            <a:pPr lvl="0"/>
            <a:r>
              <a:rPr lang="en-US" b="1" dirty="0" smtClean="0"/>
              <a:t>SIALOGRAPHY:</a:t>
            </a:r>
            <a:r>
              <a:rPr lang="en-US" dirty="0" smtClean="0"/>
              <a:t> Introduction of a contrast agent containing iodine for visualizing the </a:t>
            </a:r>
            <a:r>
              <a:rPr lang="en-US" dirty="0" err="1" smtClean="0"/>
              <a:t>ductal</a:t>
            </a:r>
            <a:r>
              <a:rPr lang="en-US" dirty="0" smtClean="0"/>
              <a:t> system of parotid/</a:t>
            </a:r>
            <a:r>
              <a:rPr lang="en-US" dirty="0" err="1" smtClean="0"/>
              <a:t>submandibular</a:t>
            </a:r>
            <a:r>
              <a:rPr lang="en-US" dirty="0" smtClean="0"/>
              <a:t> glands.</a:t>
            </a:r>
          </a:p>
          <a:p>
            <a:pPr lvl="1"/>
            <a:r>
              <a:rPr lang="en-US" b="1" i="1" dirty="0" smtClean="0"/>
              <a:t>Indications:</a:t>
            </a:r>
            <a:r>
              <a:rPr lang="en-US" dirty="0" smtClean="0"/>
              <a:t> 	</a:t>
            </a:r>
            <a:r>
              <a:rPr lang="en-US" dirty="0" err="1" smtClean="0"/>
              <a:t>Ductal</a:t>
            </a:r>
            <a:r>
              <a:rPr lang="en-US" dirty="0" smtClean="0"/>
              <a:t> obstruction, </a:t>
            </a:r>
            <a:r>
              <a:rPr lang="en-US" dirty="0" err="1" smtClean="0"/>
              <a:t>Sjogren’s</a:t>
            </a:r>
            <a:r>
              <a:rPr lang="en-US" dirty="0" smtClean="0"/>
              <a:t> Syndrome.</a:t>
            </a:r>
          </a:p>
          <a:p>
            <a:pPr lvl="1"/>
            <a:r>
              <a:rPr lang="en-US" b="1" i="1" dirty="0" smtClean="0"/>
              <a:t>Contraindications: </a:t>
            </a:r>
            <a:r>
              <a:rPr lang="en-US" dirty="0" smtClean="0"/>
              <a:t>	Acute </a:t>
            </a:r>
            <a:r>
              <a:rPr lang="en-US" dirty="0" err="1" smtClean="0"/>
              <a:t>sialadenitis</a:t>
            </a:r>
            <a:r>
              <a:rPr lang="en-US" dirty="0" smtClean="0"/>
              <a:t>, Salivary masses.</a:t>
            </a:r>
          </a:p>
          <a:p>
            <a:pPr lvl="0"/>
            <a:r>
              <a:rPr lang="en-US" b="1" dirty="0" smtClean="0"/>
              <a:t>ANGIOGRAPHY:</a:t>
            </a:r>
            <a:r>
              <a:rPr lang="en-US" dirty="0" smtClean="0"/>
              <a:t> A catheter is inserted into the artery (usually external carotid) and a fluoroscope (fluorescent dye) introduced into the vasculature.  </a:t>
            </a:r>
            <a:r>
              <a:rPr lang="en-US" b="1" i="1" dirty="0" smtClean="0"/>
              <a:t>Indications:</a:t>
            </a:r>
            <a:r>
              <a:rPr lang="en-US" dirty="0" smtClean="0"/>
              <a:t> </a:t>
            </a:r>
            <a:r>
              <a:rPr lang="en-US" dirty="0" err="1" smtClean="0"/>
              <a:t>haemangiomas</a:t>
            </a:r>
            <a:r>
              <a:rPr lang="en-US" dirty="0" smtClean="0"/>
              <a:t>, </a:t>
            </a:r>
            <a:r>
              <a:rPr lang="en-US" dirty="0" err="1" smtClean="0"/>
              <a:t>arteriovenous</a:t>
            </a:r>
            <a:r>
              <a:rPr lang="en-US" dirty="0" smtClean="0"/>
              <a:t> malformations &amp; suspected intracranial bleeding.</a:t>
            </a:r>
          </a:p>
          <a:p>
            <a:pPr lvl="0"/>
            <a:r>
              <a:rPr lang="en-US" b="1" dirty="0" smtClean="0"/>
              <a:t>TMJ ARTHROGRAPHY:</a:t>
            </a:r>
            <a:r>
              <a:rPr lang="en-US" dirty="0" smtClean="0"/>
              <a:t> Introduction of radiographic contrast into the joint space.  This procedure has largely been replaced by MRI because of the degree of patient discomfort.</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VESICULOBULLOUS DISEASES</a:t>
            </a:r>
            <a:endParaRPr lang="en-US" dirty="0"/>
          </a:p>
        </p:txBody>
      </p:sp>
      <p:pic>
        <p:nvPicPr>
          <p:cNvPr id="53249" name="Picture 1" descr="C:\Users\perio\Desktop\VESICULOBULLOUS DISEASES.jpg"/>
          <p:cNvPicPr>
            <a:picLocks noChangeAspect="1" noChangeArrowheads="1"/>
          </p:cNvPicPr>
          <p:nvPr/>
        </p:nvPicPr>
        <p:blipFill>
          <a:blip r:embed="rId2" cstate="print"/>
          <a:srcRect t="18512"/>
          <a:stretch>
            <a:fillRect/>
          </a:stretch>
        </p:blipFill>
        <p:spPr bwMode="auto">
          <a:xfrm>
            <a:off x="0" y="1066800"/>
            <a:ext cx="8991600" cy="4548187"/>
          </a:xfrm>
          <a:prstGeom prst="rect">
            <a:avLst/>
          </a:prstGeom>
          <a:noFill/>
        </p:spPr>
      </p:pic>
    </p:spTree>
    <p:extLst>
      <p:ext uri="{BB962C8B-B14F-4D97-AF65-F5344CB8AC3E}">
        <p14:creationId xmlns:p14="http://schemas.microsoft.com/office/powerpoint/2010/main" val="1219696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4648200"/>
            <a:ext cx="3810000" cy="1143000"/>
          </a:xfrm>
        </p:spPr>
        <p:txBody>
          <a:bodyPr>
            <a:normAutofit/>
          </a:bodyPr>
          <a:lstStyle/>
          <a:p>
            <a:r>
              <a:rPr lang="nb-NO" dirty="0" smtClean="0"/>
              <a:t>PEMPHIGOID</a:t>
            </a:r>
            <a:endParaRPr lang="en-US" dirty="0"/>
          </a:p>
        </p:txBody>
      </p:sp>
      <p:graphicFrame>
        <p:nvGraphicFramePr>
          <p:cNvPr id="11267" name="Object 3"/>
          <p:cNvGraphicFramePr>
            <a:graphicFrameLocks noGrp="1" noChangeAspect="1"/>
          </p:cNvGraphicFramePr>
          <p:nvPr>
            <p:ph sz="half" idx="2"/>
          </p:nvPr>
        </p:nvGraphicFramePr>
        <p:xfrm>
          <a:off x="4932363" y="4149725"/>
          <a:ext cx="4038600" cy="2538413"/>
        </p:xfrm>
        <a:graphic>
          <a:graphicData uri="http://schemas.openxmlformats.org/presentationml/2006/ole">
            <mc:AlternateContent xmlns:mc="http://schemas.openxmlformats.org/markup-compatibility/2006">
              <mc:Choice xmlns:v="urn:schemas-microsoft-com:vml" Requires="v">
                <p:oleObj spid="_x0000_s5124" name="Bitmap Image" r:id="rId3" imgW="6106377" imgH="3839111" progId="PBrush">
                  <p:embed/>
                </p:oleObj>
              </mc:Choice>
              <mc:Fallback>
                <p:oleObj name="Bitmap Image" r:id="rId3" imgW="6106377" imgH="383911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149725"/>
                        <a:ext cx="40386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8" name="Object 4"/>
          <p:cNvGraphicFramePr>
            <a:graphicFrameLocks noGrp="1" noChangeAspect="1"/>
          </p:cNvGraphicFramePr>
          <p:nvPr>
            <p:ph sz="half" idx="1"/>
          </p:nvPr>
        </p:nvGraphicFramePr>
        <p:xfrm>
          <a:off x="250825" y="188913"/>
          <a:ext cx="6049963" cy="3914775"/>
        </p:xfrm>
        <a:graphic>
          <a:graphicData uri="http://schemas.openxmlformats.org/presentationml/2006/ole">
            <mc:AlternateContent xmlns:mc="http://schemas.openxmlformats.org/markup-compatibility/2006">
              <mc:Choice xmlns:v="urn:schemas-microsoft-com:vml" Requires="v">
                <p:oleObj spid="_x0000_s5125" name="Bitmap Image" r:id="rId5" imgW="7373379" imgH="4772691" progId="PBrush">
                  <p:embed/>
                </p:oleObj>
              </mc:Choice>
              <mc:Fallback>
                <p:oleObj name="Bitmap Image" r:id="rId5" imgW="7373379" imgH="477269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88913"/>
                        <a:ext cx="6049963" cy="391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36923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nb-NO" dirty="0" smtClean="0"/>
              <a:t>PEMPHIGUS</a:t>
            </a:r>
            <a:endParaRPr lang="en-GB" dirty="0"/>
          </a:p>
        </p:txBody>
      </p:sp>
      <p:pic>
        <p:nvPicPr>
          <p:cNvPr id="12291" name="Picture 3" descr="Pemphigus vulgaris III"/>
          <p:cNvPicPr>
            <a:picLocks noChangeAspect="1" noChangeArrowheads="1"/>
          </p:cNvPicPr>
          <p:nvPr/>
        </p:nvPicPr>
        <p:blipFill>
          <a:blip r:embed="rId2" cstate="print"/>
          <a:srcRect/>
          <a:stretch>
            <a:fillRect/>
          </a:stretch>
        </p:blipFill>
        <p:spPr bwMode="auto">
          <a:xfrm>
            <a:off x="323850" y="1484313"/>
            <a:ext cx="4176713" cy="2581275"/>
          </a:xfrm>
          <a:prstGeom prst="rect">
            <a:avLst/>
          </a:prstGeom>
          <a:noFill/>
        </p:spPr>
      </p:pic>
      <p:pic>
        <p:nvPicPr>
          <p:cNvPr id="12292" name="Picture 4" descr="Pemphigus"/>
          <p:cNvPicPr>
            <a:picLocks noChangeAspect="1" noChangeArrowheads="1"/>
          </p:cNvPicPr>
          <p:nvPr/>
        </p:nvPicPr>
        <p:blipFill>
          <a:blip r:embed="rId3" cstate="print"/>
          <a:srcRect/>
          <a:stretch>
            <a:fillRect/>
          </a:stretch>
        </p:blipFill>
        <p:spPr bwMode="auto">
          <a:xfrm>
            <a:off x="5003800" y="1484313"/>
            <a:ext cx="3892550" cy="5373687"/>
          </a:xfrm>
          <a:prstGeom prst="rect">
            <a:avLst/>
          </a:prstGeom>
          <a:noFill/>
        </p:spPr>
      </p:pic>
      <p:pic>
        <p:nvPicPr>
          <p:cNvPr id="12293" name="Picture 5" descr="Pemphigus vulgaris"/>
          <p:cNvPicPr>
            <a:picLocks noChangeAspect="1" noChangeArrowheads="1"/>
          </p:cNvPicPr>
          <p:nvPr/>
        </p:nvPicPr>
        <p:blipFill>
          <a:blip r:embed="rId4" cstate="print"/>
          <a:srcRect/>
          <a:stretch>
            <a:fillRect/>
          </a:stretch>
        </p:blipFill>
        <p:spPr bwMode="auto">
          <a:xfrm>
            <a:off x="323850" y="4076700"/>
            <a:ext cx="4175125" cy="2754313"/>
          </a:xfrm>
          <a:prstGeom prst="rect">
            <a:avLst/>
          </a:prstGeom>
          <a:noFill/>
        </p:spPr>
      </p:pic>
    </p:spTree>
    <p:extLst>
      <p:ext uri="{BB962C8B-B14F-4D97-AF65-F5344CB8AC3E}">
        <p14:creationId xmlns:p14="http://schemas.microsoft.com/office/powerpoint/2010/main" val="1347946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304800"/>
            <a:ext cx="8153400" cy="1500187"/>
          </a:xfrm>
        </p:spPr>
        <p:txBody>
          <a:bodyPr>
            <a:normAutofit/>
          </a:bodyPr>
          <a:lstStyle/>
          <a:p>
            <a:r>
              <a:rPr lang="en-US" sz="4000" b="1" dirty="0" smtClean="0">
                <a:solidFill>
                  <a:schemeClr val="tx1"/>
                </a:solidFill>
              </a:rPr>
              <a:t>QUESTION: WHY DO SO MANY CYSTS AND TUMOURS OCCUR IN THE JAWS?</a:t>
            </a:r>
            <a:endParaRPr lang="en-US" sz="4000" b="1" dirty="0">
              <a:solidFill>
                <a:schemeClr val="tx1"/>
              </a:solidFill>
            </a:endParaRPr>
          </a:p>
        </p:txBody>
      </p:sp>
      <p:pic>
        <p:nvPicPr>
          <p:cNvPr id="4" name="Picture 4" descr="Image1"/>
          <p:cNvPicPr>
            <a:picLocks noChangeAspect="1" noChangeArrowheads="1"/>
          </p:cNvPicPr>
          <p:nvPr/>
        </p:nvPicPr>
        <p:blipFill>
          <a:blip r:embed="rId2" cstate="print"/>
          <a:srcRect/>
          <a:stretch>
            <a:fillRect/>
          </a:stretch>
        </p:blipFill>
        <p:spPr bwMode="auto">
          <a:xfrm>
            <a:off x="0" y="2057400"/>
            <a:ext cx="9144000" cy="2593975"/>
          </a:xfrm>
          <a:prstGeom prst="rect">
            <a:avLst/>
          </a:prstGeom>
          <a:noFill/>
          <a:ln w="9525">
            <a:noFill/>
            <a:miter lim="800000"/>
            <a:headEnd/>
            <a:tailEnd/>
          </a:ln>
        </p:spPr>
      </p:pic>
    </p:spTree>
    <p:extLst>
      <p:ext uri="{BB962C8B-B14F-4D97-AF65-F5344CB8AC3E}">
        <p14:creationId xmlns:p14="http://schemas.microsoft.com/office/powerpoint/2010/main" val="17410649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en-US" sz="4000" dirty="0" smtClean="0"/>
              <a:t>ODONTOGENIC CYSTS 1</a:t>
            </a:r>
            <a:br>
              <a:rPr lang="en-US" sz="4000" dirty="0" smtClean="0"/>
            </a:br>
            <a:r>
              <a:rPr lang="en-US" sz="4000" dirty="0" err="1" smtClean="0"/>
              <a:t>Dentigerous</a:t>
            </a:r>
            <a:r>
              <a:rPr lang="en-US" sz="4000" dirty="0" smtClean="0"/>
              <a:t> </a:t>
            </a:r>
            <a:r>
              <a:rPr lang="en-US" sz="4000" dirty="0"/>
              <a:t>Cyst (Follicular Cyst)</a:t>
            </a:r>
          </a:p>
        </p:txBody>
      </p:sp>
      <p:pic>
        <p:nvPicPr>
          <p:cNvPr id="7175" name="Picture 7" descr="013bb">
            <a:hlinkClick r:id="rId2"/>
          </p:cNvPr>
          <p:cNvPicPr>
            <a:picLocks noChangeAspect="1" noChangeArrowheads="1"/>
          </p:cNvPicPr>
          <p:nvPr/>
        </p:nvPicPr>
        <p:blipFill>
          <a:blip r:embed="rId3" cstate="print"/>
          <a:srcRect/>
          <a:stretch>
            <a:fillRect/>
          </a:stretch>
        </p:blipFill>
        <p:spPr bwMode="auto">
          <a:xfrm>
            <a:off x="1371600" y="1752600"/>
            <a:ext cx="2895600" cy="2117725"/>
          </a:xfrm>
          <a:prstGeom prst="rect">
            <a:avLst/>
          </a:prstGeom>
          <a:noFill/>
          <a:ln w="57150">
            <a:solidFill>
              <a:srgbClr val="000000"/>
            </a:solidFill>
            <a:miter lim="800000"/>
            <a:headEnd/>
            <a:tailEnd/>
          </a:ln>
        </p:spPr>
      </p:pic>
      <p:pic>
        <p:nvPicPr>
          <p:cNvPr id="7177" name="Picture 9" descr="014bb">
            <a:hlinkClick r:id="rId4"/>
          </p:cNvPr>
          <p:cNvPicPr>
            <a:picLocks noChangeAspect="1" noChangeArrowheads="1"/>
          </p:cNvPicPr>
          <p:nvPr/>
        </p:nvPicPr>
        <p:blipFill>
          <a:blip r:embed="rId5" cstate="print"/>
          <a:srcRect/>
          <a:stretch>
            <a:fillRect/>
          </a:stretch>
        </p:blipFill>
        <p:spPr bwMode="auto">
          <a:xfrm>
            <a:off x="1143000" y="4343400"/>
            <a:ext cx="3048000" cy="2114550"/>
          </a:xfrm>
          <a:prstGeom prst="rect">
            <a:avLst/>
          </a:prstGeom>
          <a:noFill/>
          <a:ln w="57150">
            <a:solidFill>
              <a:srgbClr val="000000"/>
            </a:solidFill>
            <a:miter lim="800000"/>
            <a:headEnd/>
            <a:tailEnd/>
          </a:ln>
        </p:spPr>
      </p:pic>
      <p:pic>
        <p:nvPicPr>
          <p:cNvPr id="7179" name="Picture 11" descr="017bb">
            <a:hlinkClick r:id="rId6"/>
          </p:cNvPr>
          <p:cNvPicPr>
            <a:picLocks noChangeAspect="1" noChangeArrowheads="1"/>
          </p:cNvPicPr>
          <p:nvPr/>
        </p:nvPicPr>
        <p:blipFill>
          <a:blip r:embed="rId7" cstate="print"/>
          <a:srcRect/>
          <a:stretch>
            <a:fillRect/>
          </a:stretch>
        </p:blipFill>
        <p:spPr bwMode="auto">
          <a:xfrm>
            <a:off x="4495800" y="4419600"/>
            <a:ext cx="3048000" cy="2066925"/>
          </a:xfrm>
          <a:prstGeom prst="rect">
            <a:avLst/>
          </a:prstGeom>
          <a:noFill/>
          <a:ln w="57150">
            <a:solidFill>
              <a:srgbClr val="000000"/>
            </a:solidFill>
            <a:miter lim="800000"/>
            <a:headEnd/>
            <a:tailEnd/>
          </a:ln>
        </p:spPr>
      </p:pic>
      <p:pic>
        <p:nvPicPr>
          <p:cNvPr id="7181" name="Picture 13" descr="019bb">
            <a:hlinkClick r:id="rId8"/>
          </p:cNvPr>
          <p:cNvPicPr>
            <a:picLocks noChangeAspect="1" noChangeArrowheads="1"/>
          </p:cNvPicPr>
          <p:nvPr/>
        </p:nvPicPr>
        <p:blipFill>
          <a:blip r:embed="rId9" cstate="print"/>
          <a:srcRect l="22501" r="27058"/>
          <a:stretch>
            <a:fillRect/>
          </a:stretch>
        </p:blipFill>
        <p:spPr bwMode="auto">
          <a:xfrm>
            <a:off x="4648200" y="1447800"/>
            <a:ext cx="1828800" cy="2390775"/>
          </a:xfrm>
          <a:prstGeom prst="rect">
            <a:avLst/>
          </a:prstGeom>
          <a:noFill/>
          <a:ln w="57150">
            <a:solidFill>
              <a:srgbClr val="000000"/>
            </a:solidFill>
            <a:miter lim="800000"/>
            <a:headEnd/>
            <a:tailEnd/>
          </a:ln>
        </p:spPr>
      </p:pic>
    </p:spTree>
    <p:extLst>
      <p:ext uri="{BB962C8B-B14F-4D97-AF65-F5344CB8AC3E}">
        <p14:creationId xmlns:p14="http://schemas.microsoft.com/office/powerpoint/2010/main" val="4223830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z="4000" dirty="0" smtClean="0"/>
              <a:t>ODONTOGENIC CYSTS 2</a:t>
            </a:r>
            <a:br>
              <a:rPr lang="en-US" sz="4000" dirty="0" smtClean="0"/>
            </a:br>
            <a:r>
              <a:rPr lang="en-US" sz="4000" dirty="0" err="1" smtClean="0"/>
              <a:t>Radicular</a:t>
            </a:r>
            <a:r>
              <a:rPr lang="en-US" sz="4000" dirty="0" smtClean="0"/>
              <a:t> Cyst</a:t>
            </a:r>
            <a:endParaRPr lang="en-US" sz="4000" dirty="0"/>
          </a:p>
        </p:txBody>
      </p:sp>
      <p:pic>
        <p:nvPicPr>
          <p:cNvPr id="6162" name="Picture 18" descr="wz1"/>
          <p:cNvPicPr>
            <a:picLocks noChangeAspect="1" noChangeArrowheads="1"/>
          </p:cNvPicPr>
          <p:nvPr/>
        </p:nvPicPr>
        <p:blipFill>
          <a:blip r:embed="rId2" cstate="print"/>
          <a:srcRect l="52499" t="22308" r="3751"/>
          <a:stretch>
            <a:fillRect/>
          </a:stretch>
        </p:blipFill>
        <p:spPr bwMode="auto">
          <a:xfrm>
            <a:off x="4343399" y="1752600"/>
            <a:ext cx="4753069" cy="3429000"/>
          </a:xfrm>
          <a:prstGeom prst="rect">
            <a:avLst/>
          </a:prstGeom>
          <a:noFill/>
          <a:ln w="38100">
            <a:solidFill>
              <a:srgbClr val="000000"/>
            </a:solidFill>
            <a:miter lim="800000"/>
            <a:headEnd/>
            <a:tailEnd/>
          </a:ln>
        </p:spPr>
      </p:pic>
      <p:pic>
        <p:nvPicPr>
          <p:cNvPr id="6164" name="Picture 20" descr="wz1"/>
          <p:cNvPicPr>
            <a:picLocks noChangeAspect="1" noChangeArrowheads="1"/>
          </p:cNvPicPr>
          <p:nvPr/>
        </p:nvPicPr>
        <p:blipFill>
          <a:blip r:embed="rId2" cstate="print"/>
          <a:srcRect r="50000"/>
          <a:stretch>
            <a:fillRect/>
          </a:stretch>
        </p:blipFill>
        <p:spPr bwMode="auto">
          <a:xfrm>
            <a:off x="76200" y="1752600"/>
            <a:ext cx="4173415" cy="339090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11462413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1981200"/>
          </a:xfrm>
        </p:spPr>
        <p:txBody>
          <a:bodyPr>
            <a:normAutofit fontScale="90000"/>
          </a:bodyPr>
          <a:lstStyle/>
          <a:p>
            <a:r>
              <a:rPr lang="en-US" dirty="0" err="1" smtClean="0"/>
              <a:t>nb</a:t>
            </a:r>
            <a:r>
              <a:rPr lang="en-US" dirty="0" smtClean="0"/>
              <a:t>: CYSTS &amp; TUMOURS ARE ALWAYS CLASSIFIED INTO ODONTOGENIC &amp; NON-ODONTOGENIC IN DENTAL SCIENCES</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a:xfrm>
            <a:off x="228600" y="2057400"/>
            <a:ext cx="8686800" cy="4724400"/>
          </a:xfrm>
        </p:spPr>
        <p:txBody>
          <a:bodyPr>
            <a:normAutofit fontScale="92500"/>
          </a:bodyPr>
          <a:lstStyle/>
          <a:p>
            <a:pPr algn="ctr"/>
            <a:r>
              <a:rPr lang="en-US" sz="3400" dirty="0" smtClean="0">
                <a:solidFill>
                  <a:schemeClr val="tx1"/>
                </a:solidFill>
              </a:rPr>
              <a:t>NON-ODONTOGENIC NEOPLASMS/ CYSTS INCLUDE:</a:t>
            </a:r>
          </a:p>
          <a:p>
            <a:pPr algn="ctr"/>
            <a:r>
              <a:rPr lang="en-US" sz="3400" dirty="0" smtClean="0">
                <a:solidFill>
                  <a:schemeClr val="tx1"/>
                </a:solidFill>
              </a:rPr>
              <a:t>DERMAL/MUCOSAL TUMOURS/ CYSTS</a:t>
            </a:r>
          </a:p>
          <a:p>
            <a:pPr algn="ctr"/>
            <a:r>
              <a:rPr lang="en-US" sz="3400" dirty="0" smtClean="0">
                <a:solidFill>
                  <a:schemeClr val="tx1"/>
                </a:solidFill>
              </a:rPr>
              <a:t>VASCULAR TUMOURS/ CYSTS</a:t>
            </a:r>
          </a:p>
          <a:p>
            <a:pPr algn="ctr"/>
            <a:r>
              <a:rPr lang="en-US" sz="3400" dirty="0" smtClean="0">
                <a:solidFill>
                  <a:schemeClr val="tx1"/>
                </a:solidFill>
              </a:rPr>
              <a:t>LYMPHATIC TUMOURS/ CYSTS</a:t>
            </a:r>
          </a:p>
          <a:p>
            <a:pPr algn="ctr"/>
            <a:r>
              <a:rPr lang="en-US" sz="3400" dirty="0" smtClean="0">
                <a:solidFill>
                  <a:schemeClr val="tx1"/>
                </a:solidFill>
              </a:rPr>
              <a:t>BONE TUMOURS/ CYSTS</a:t>
            </a:r>
          </a:p>
          <a:p>
            <a:pPr algn="ctr"/>
            <a:r>
              <a:rPr lang="en-US" sz="3400" dirty="0" smtClean="0">
                <a:solidFill>
                  <a:schemeClr val="tx1"/>
                </a:solidFill>
              </a:rPr>
              <a:t>GLANDULAR TUMOURS/ CYSTS</a:t>
            </a:r>
          </a:p>
          <a:p>
            <a:pPr algn="ctr"/>
            <a:r>
              <a:rPr lang="en-US" sz="3400" dirty="0" smtClean="0">
                <a:solidFill>
                  <a:schemeClr val="tx1"/>
                </a:solidFill>
              </a:rPr>
              <a:t>MUSCULAR TUMOURS/ CYSTS</a:t>
            </a:r>
          </a:p>
          <a:p>
            <a:pPr algn="ctr"/>
            <a:r>
              <a:rPr lang="en-US" sz="3400" dirty="0" smtClean="0">
                <a:solidFill>
                  <a:schemeClr val="tx1"/>
                </a:solidFill>
              </a:rPr>
              <a:t>CONNECTIVE TISSUE TUMOURS/ CYSTS</a:t>
            </a:r>
            <a:endParaRPr lang="en-US" dirty="0" smtClean="0"/>
          </a:p>
          <a:p>
            <a:endParaRPr lang="en-US" dirty="0"/>
          </a:p>
        </p:txBody>
      </p:sp>
    </p:spTree>
    <p:extLst>
      <p:ext uri="{BB962C8B-B14F-4D97-AF65-F5344CB8AC3E}">
        <p14:creationId xmlns:p14="http://schemas.microsoft.com/office/powerpoint/2010/main" val="4136120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benign &amp; malignant neoplasms</a:t>
            </a:r>
            <a:endParaRPr lang="en-US" dirty="0"/>
          </a:p>
        </p:txBody>
      </p:sp>
    </p:spTree>
    <p:extLst>
      <p:ext uri="{BB962C8B-B14F-4D97-AF65-F5344CB8AC3E}">
        <p14:creationId xmlns:p14="http://schemas.microsoft.com/office/powerpoint/2010/main" val="32993943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a:xfrm>
            <a:off x="457200" y="274638"/>
            <a:ext cx="8229600" cy="777875"/>
          </a:xfrm>
        </p:spPr>
        <p:txBody>
          <a:bodyPr>
            <a:normAutofit fontScale="90000"/>
          </a:bodyPr>
          <a:lstStyle/>
          <a:p>
            <a:pPr eaLnBrk="1" hangingPunct="1"/>
            <a:r>
              <a:rPr lang="nb-NO" dirty="0" smtClean="0"/>
              <a:t>AMELOBLASTOMA – A BENIGN BUT AGGRESSIVE ODONTOGENIC TUMOUR</a:t>
            </a:r>
            <a:endParaRPr lang="en-US" dirty="0" smtClean="0"/>
          </a:p>
        </p:txBody>
      </p:sp>
      <p:pic>
        <p:nvPicPr>
          <p:cNvPr id="11267" name="Picture 5" descr="Figure3"/>
          <p:cNvPicPr>
            <a:picLocks noGrp="1" noChangeAspect="1" noChangeArrowheads="1"/>
          </p:cNvPicPr>
          <p:nvPr>
            <p:ph idx="1"/>
          </p:nvPr>
        </p:nvPicPr>
        <p:blipFill>
          <a:blip r:embed="rId2" cstate="print"/>
          <a:srcRect/>
          <a:stretch>
            <a:fillRect/>
          </a:stretch>
        </p:blipFill>
        <p:spPr>
          <a:xfrm>
            <a:off x="685800" y="1505686"/>
            <a:ext cx="7772400" cy="5186792"/>
          </a:xfrm>
          <a:noFill/>
        </p:spPr>
      </p:pic>
    </p:spTree>
    <p:extLst>
      <p:ext uri="{BB962C8B-B14F-4D97-AF65-F5344CB8AC3E}">
        <p14:creationId xmlns:p14="http://schemas.microsoft.com/office/powerpoint/2010/main" val="31494956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p:cNvSpPr>
          <p:nvPr>
            <p:ph type="sldNum" sz="quarter" idx="11"/>
          </p:nvPr>
        </p:nvSpPr>
        <p:spPr>
          <a:noFill/>
        </p:spPr>
        <p:txBody>
          <a:bodyPr/>
          <a:lstStyle/>
          <a:p>
            <a:fld id="{B1CAE8AB-10A1-48F1-A7F5-3032CF7172AA}" type="slidenum">
              <a:rPr lang="en-US"/>
              <a:pPr/>
              <a:t>59</a:t>
            </a:fld>
            <a:endParaRPr lang="en-US"/>
          </a:p>
        </p:txBody>
      </p:sp>
      <p:sp>
        <p:nvSpPr>
          <p:cNvPr id="27651" name="Footer Placeholder 5"/>
          <p:cNvSpPr>
            <a:spLocks noGrp="1"/>
          </p:cNvSpPr>
          <p:nvPr>
            <p:ph type="ftr" sz="quarter" idx="12"/>
          </p:nvPr>
        </p:nvSpPr>
        <p:spPr>
          <a:noFill/>
        </p:spPr>
        <p:txBody>
          <a:bodyPr/>
          <a:lstStyle/>
          <a:p>
            <a:r>
              <a:rPr lang="en-US"/>
              <a:t>S.W.G</a:t>
            </a:r>
          </a:p>
        </p:txBody>
      </p:sp>
      <p:sp>
        <p:nvSpPr>
          <p:cNvPr id="35842" name="Rectangle 2"/>
          <p:cNvSpPr>
            <a:spLocks noGrp="1" noRot="1" noChangeArrowheads="1"/>
          </p:cNvSpPr>
          <p:nvPr>
            <p:ph type="title"/>
          </p:nvPr>
        </p:nvSpPr>
        <p:spPr/>
        <p:txBody>
          <a:bodyPr>
            <a:normAutofit fontScale="90000"/>
          </a:bodyPr>
          <a:lstStyle/>
          <a:p>
            <a:pPr eaLnBrk="1" hangingPunct="1">
              <a:defRPr/>
            </a:pPr>
            <a:r>
              <a:rPr lang="en-US" sz="4200" dirty="0" smtClean="0"/>
              <a:t>OROPHARYNGEAL CARCINOMA:</a:t>
            </a:r>
            <a:br>
              <a:rPr lang="en-US" sz="4200" dirty="0" smtClean="0"/>
            </a:br>
            <a:r>
              <a:rPr lang="en-US" sz="4200" dirty="0" smtClean="0"/>
              <a:t>90%+ are </a:t>
            </a:r>
            <a:r>
              <a:rPr lang="en-US" sz="4200" dirty="0" err="1" smtClean="0"/>
              <a:t>squamous</a:t>
            </a:r>
            <a:r>
              <a:rPr lang="en-US" sz="4200" dirty="0" smtClean="0"/>
              <a:t> cell carcinomas</a:t>
            </a:r>
          </a:p>
        </p:txBody>
      </p:sp>
      <p:pic>
        <p:nvPicPr>
          <p:cNvPr id="27653" name="Picture 3" descr="Scan138"/>
          <p:cNvPicPr>
            <a:picLocks noGrp="1" noChangeAspect="1" noChangeArrowheads="1"/>
          </p:cNvPicPr>
          <p:nvPr>
            <p:ph idx="1"/>
          </p:nvPr>
        </p:nvPicPr>
        <p:blipFill>
          <a:blip r:embed="rId2" cstate="print">
            <a:lum bright="30000"/>
          </a:blip>
          <a:srcRect/>
          <a:stretch>
            <a:fillRect/>
          </a:stretch>
        </p:blipFill>
        <p:spPr>
          <a:xfrm>
            <a:off x="1182688" y="1828800"/>
            <a:ext cx="6454775" cy="4110038"/>
          </a:xfrm>
          <a:noFill/>
        </p:spPr>
      </p:pic>
    </p:spTree>
    <p:extLst>
      <p:ext uri="{BB962C8B-B14F-4D97-AF65-F5344CB8AC3E}">
        <p14:creationId xmlns:p14="http://schemas.microsoft.com/office/powerpoint/2010/main" val="435063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radiography</a:t>
            </a:r>
            <a:endParaRPr lang="en-US" dirty="0"/>
          </a:p>
        </p:txBody>
      </p:sp>
      <p:pic>
        <p:nvPicPr>
          <p:cNvPr id="1026" name="Picture 2" descr="C:\Users\Dr. Dimba\Desktop\X_Ray_Presintation.jpg"/>
          <p:cNvPicPr>
            <a:picLocks noChangeAspect="1" noChangeArrowheads="1"/>
          </p:cNvPicPr>
          <p:nvPr/>
        </p:nvPicPr>
        <p:blipFill>
          <a:blip r:embed="rId2" cstate="print"/>
          <a:srcRect/>
          <a:stretch>
            <a:fillRect/>
          </a:stretch>
        </p:blipFill>
        <p:spPr bwMode="auto">
          <a:xfrm>
            <a:off x="2819400" y="1295400"/>
            <a:ext cx="6172200" cy="4629150"/>
          </a:xfrm>
          <a:prstGeom prst="rect">
            <a:avLst/>
          </a:prstGeom>
          <a:noFill/>
        </p:spPr>
      </p:pic>
      <p:pic>
        <p:nvPicPr>
          <p:cNvPr id="1027" name="Picture 3" descr="C:\Users\Dr. Dimba\Desktop\xray-machine.jpg"/>
          <p:cNvPicPr>
            <a:picLocks noChangeAspect="1" noChangeArrowheads="1"/>
          </p:cNvPicPr>
          <p:nvPr/>
        </p:nvPicPr>
        <p:blipFill>
          <a:blip r:embed="rId3" cstate="print"/>
          <a:srcRect/>
          <a:stretch>
            <a:fillRect/>
          </a:stretch>
        </p:blipFill>
        <p:spPr bwMode="auto">
          <a:xfrm>
            <a:off x="304800" y="1676400"/>
            <a:ext cx="2571750" cy="4286250"/>
          </a:xfrm>
          <a:prstGeom prst="rect">
            <a:avLst/>
          </a:prstGeom>
          <a:noFill/>
        </p:spPr>
      </p:pic>
      <p:sp>
        <p:nvSpPr>
          <p:cNvPr id="5" name="TextBox 4"/>
          <p:cNvSpPr txBox="1"/>
          <p:nvPr/>
        </p:nvSpPr>
        <p:spPr>
          <a:xfrm>
            <a:off x="5562600" y="5181600"/>
            <a:ext cx="1517275" cy="369332"/>
          </a:xfrm>
          <a:prstGeom prst="rect">
            <a:avLst/>
          </a:prstGeom>
          <a:noFill/>
          <a:ln>
            <a:solidFill>
              <a:schemeClr val="accent1"/>
            </a:solidFill>
          </a:ln>
        </p:spPr>
        <p:txBody>
          <a:bodyPr wrap="none" rtlCol="0">
            <a:spAutoFit/>
          </a:bodyPr>
          <a:lstStyle/>
          <a:p>
            <a:r>
              <a:rPr lang="en-US" dirty="0" smtClean="0"/>
              <a:t>ATTENUATION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nb-NO" dirty="0" smtClean="0"/>
              <a:t>BURKITT’S LYMPHOMA:</a:t>
            </a:r>
            <a:br>
              <a:rPr lang="nb-NO" dirty="0" smtClean="0"/>
            </a:br>
            <a:r>
              <a:rPr lang="nb-NO" dirty="0" smtClean="0"/>
              <a:t>Non-Hodgkins lymphoma</a:t>
            </a:r>
            <a:endParaRPr lang="en-US" dirty="0"/>
          </a:p>
        </p:txBody>
      </p:sp>
      <p:pic>
        <p:nvPicPr>
          <p:cNvPr id="26627" name="Picture 3" descr="Burkitt's lymphoma"/>
          <p:cNvPicPr>
            <a:picLocks noGrp="1" noChangeAspect="1" noChangeArrowheads="1"/>
          </p:cNvPicPr>
          <p:nvPr>
            <p:ph sz="half" idx="1"/>
          </p:nvPr>
        </p:nvPicPr>
        <p:blipFill>
          <a:blip r:embed="rId2" cstate="print"/>
          <a:srcRect/>
          <a:stretch>
            <a:fillRect/>
          </a:stretch>
        </p:blipFill>
        <p:spPr>
          <a:xfrm>
            <a:off x="900113" y="1844675"/>
            <a:ext cx="3394075" cy="4525963"/>
          </a:xfrm>
          <a:noFill/>
          <a:ln>
            <a:solidFill>
              <a:schemeClr val="tx1"/>
            </a:solidFill>
          </a:ln>
        </p:spPr>
      </p:pic>
      <p:pic>
        <p:nvPicPr>
          <p:cNvPr id="26628" name="Picture 4"/>
          <p:cNvPicPr>
            <a:picLocks noGrp="1" noChangeAspect="1" noChangeArrowheads="1"/>
          </p:cNvPicPr>
          <p:nvPr>
            <p:ph sz="half" idx="2"/>
          </p:nvPr>
        </p:nvPicPr>
        <p:blipFill>
          <a:blip r:embed="rId3" cstate="print"/>
          <a:srcRect/>
          <a:stretch>
            <a:fillRect/>
          </a:stretch>
        </p:blipFill>
        <p:spPr>
          <a:xfrm>
            <a:off x="4643438" y="1484313"/>
            <a:ext cx="3079750" cy="5257800"/>
          </a:xfrm>
          <a:noFill/>
          <a:ln/>
        </p:spPr>
      </p:pic>
      <p:sp>
        <p:nvSpPr>
          <p:cNvPr id="26629" name="AutoShape 5"/>
          <p:cNvSpPr>
            <a:spLocks noChangeArrowheads="1"/>
          </p:cNvSpPr>
          <p:nvPr/>
        </p:nvSpPr>
        <p:spPr bwMode="auto">
          <a:xfrm>
            <a:off x="4932363" y="5373688"/>
            <a:ext cx="976312" cy="485775"/>
          </a:xfrm>
          <a:prstGeom prst="rightArrow">
            <a:avLst>
              <a:gd name="adj1" fmla="val 50000"/>
              <a:gd name="adj2" fmla="val 50245"/>
            </a:avLst>
          </a:prstGeom>
          <a:solidFill>
            <a:srgbClr val="000000"/>
          </a:solidFill>
          <a:ln w="9525">
            <a:solidFill>
              <a:schemeClr val="tx1"/>
            </a:solidFill>
            <a:miter lim="800000"/>
            <a:headEnd/>
            <a:tailEnd/>
          </a:ln>
          <a:effectLst/>
        </p:spPr>
        <p:txBody>
          <a:bodyPr wrap="none" anchor="ctr"/>
          <a:lstStyle/>
          <a:p>
            <a:endParaRPr lang="en-US"/>
          </a:p>
        </p:txBody>
      </p:sp>
      <p:sp>
        <p:nvSpPr>
          <p:cNvPr id="26630" name="AutoShape 6"/>
          <p:cNvSpPr>
            <a:spLocks noChangeArrowheads="1"/>
          </p:cNvSpPr>
          <p:nvPr/>
        </p:nvSpPr>
        <p:spPr bwMode="auto">
          <a:xfrm rot="1427881">
            <a:off x="5364163" y="4221163"/>
            <a:ext cx="615950" cy="341312"/>
          </a:xfrm>
          <a:prstGeom prst="rightArrow">
            <a:avLst>
              <a:gd name="adj1" fmla="val 50000"/>
              <a:gd name="adj2" fmla="val 45116"/>
            </a:avLst>
          </a:prstGeom>
          <a:solidFill>
            <a:srgbClr val="000000"/>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888419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a:t>
            </a:r>
            <a:r>
              <a:rPr lang="en-US" smtClean="0"/>
              <a:t>melanotic </a:t>
            </a:r>
            <a:r>
              <a:rPr lang="en-US" dirty="0" smtClean="0"/>
              <a:t>PIGMENTATION</a:t>
            </a:r>
            <a:endParaRPr lang="en-US" dirty="0"/>
          </a:p>
        </p:txBody>
      </p:sp>
    </p:spTree>
    <p:extLst>
      <p:ext uri="{BB962C8B-B14F-4D97-AF65-F5344CB8AC3E}">
        <p14:creationId xmlns:p14="http://schemas.microsoft.com/office/powerpoint/2010/main" val="41383049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609600"/>
            <a:ext cx="3683000" cy="1143000"/>
          </a:xfrm>
        </p:spPr>
        <p:txBody>
          <a:bodyPr>
            <a:normAutofit fontScale="90000"/>
          </a:bodyPr>
          <a:lstStyle/>
          <a:p>
            <a:r>
              <a:rPr lang="nb-NO" dirty="0" smtClean="0"/>
              <a:t>KAPOSI’S SARCOMA: Angiosarcoma</a:t>
            </a:r>
            <a:endParaRPr lang="en-GB" dirty="0"/>
          </a:p>
        </p:txBody>
      </p:sp>
      <p:pic>
        <p:nvPicPr>
          <p:cNvPr id="9219" name="Picture 3" descr="AIDS KS"/>
          <p:cNvPicPr>
            <a:picLocks noChangeAspect="1" noChangeArrowheads="1"/>
          </p:cNvPicPr>
          <p:nvPr/>
        </p:nvPicPr>
        <p:blipFill>
          <a:blip r:embed="rId2" cstate="print"/>
          <a:srcRect/>
          <a:stretch>
            <a:fillRect/>
          </a:stretch>
        </p:blipFill>
        <p:spPr bwMode="auto">
          <a:xfrm>
            <a:off x="250825" y="2781300"/>
            <a:ext cx="4941888" cy="3802063"/>
          </a:xfrm>
          <a:prstGeom prst="rect">
            <a:avLst/>
          </a:prstGeom>
          <a:noFill/>
        </p:spPr>
      </p:pic>
      <p:pic>
        <p:nvPicPr>
          <p:cNvPr id="9220" name="Picture 4" descr="HIV KS dermal"/>
          <p:cNvPicPr>
            <a:picLocks noChangeAspect="1" noChangeArrowheads="1"/>
          </p:cNvPicPr>
          <p:nvPr/>
        </p:nvPicPr>
        <p:blipFill>
          <a:blip r:embed="rId3" cstate="print"/>
          <a:srcRect/>
          <a:stretch>
            <a:fillRect/>
          </a:stretch>
        </p:blipFill>
        <p:spPr bwMode="auto">
          <a:xfrm>
            <a:off x="5292725" y="908050"/>
            <a:ext cx="3617913" cy="2322513"/>
          </a:xfrm>
          <a:prstGeom prst="rect">
            <a:avLst/>
          </a:prstGeom>
          <a:noFill/>
        </p:spPr>
      </p:pic>
      <p:sp>
        <p:nvSpPr>
          <p:cNvPr id="5" name="TextBox 4"/>
          <p:cNvSpPr txBox="1"/>
          <p:nvPr/>
        </p:nvSpPr>
        <p:spPr>
          <a:xfrm>
            <a:off x="5373609" y="4038600"/>
            <a:ext cx="3770391" cy="1754326"/>
          </a:xfrm>
          <a:prstGeom prst="rect">
            <a:avLst/>
          </a:prstGeom>
          <a:noFill/>
        </p:spPr>
        <p:txBody>
          <a:bodyPr wrap="none" rtlCol="0">
            <a:spAutoFit/>
          </a:bodyPr>
          <a:lstStyle/>
          <a:p>
            <a:r>
              <a:rPr lang="en-US" sz="3600" dirty="0" smtClean="0"/>
              <a:t>Which tests are </a:t>
            </a:r>
          </a:p>
          <a:p>
            <a:r>
              <a:rPr lang="en-US" sz="3600" dirty="0" smtClean="0"/>
              <a:t>mandatory for this </a:t>
            </a:r>
          </a:p>
          <a:p>
            <a:r>
              <a:rPr lang="en-US" sz="3600" dirty="0" smtClean="0"/>
              <a:t>patient?</a:t>
            </a:r>
            <a:endParaRPr lang="en-US" sz="3600" dirty="0"/>
          </a:p>
        </p:txBody>
      </p:sp>
    </p:spTree>
    <p:extLst>
      <p:ext uri="{BB962C8B-B14F-4D97-AF65-F5344CB8AC3E}">
        <p14:creationId xmlns:p14="http://schemas.microsoft.com/office/powerpoint/2010/main" val="40029293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lignant melanoma"/>
          <p:cNvPicPr>
            <a:picLocks noChangeAspect="1" noChangeArrowheads="1"/>
          </p:cNvPicPr>
          <p:nvPr/>
        </p:nvPicPr>
        <p:blipFill>
          <a:blip r:embed="rId3" cstate="print"/>
          <a:srcRect/>
          <a:stretch>
            <a:fillRect/>
          </a:stretch>
        </p:blipFill>
        <p:spPr bwMode="auto">
          <a:xfrm>
            <a:off x="395288" y="3789363"/>
            <a:ext cx="8407400" cy="2728912"/>
          </a:xfrm>
          <a:prstGeom prst="rect">
            <a:avLst/>
          </a:prstGeom>
          <a:noFill/>
        </p:spPr>
      </p:pic>
      <p:sp>
        <p:nvSpPr>
          <p:cNvPr id="10243" name="Rectangle 3"/>
          <p:cNvSpPr>
            <a:spLocks noGrp="1" noChangeArrowheads="1"/>
          </p:cNvSpPr>
          <p:nvPr>
            <p:ph type="title"/>
          </p:nvPr>
        </p:nvSpPr>
        <p:spPr>
          <a:xfrm>
            <a:off x="76200" y="1219200"/>
            <a:ext cx="4267200" cy="1143000"/>
          </a:xfrm>
        </p:spPr>
        <p:txBody>
          <a:bodyPr>
            <a:normAutofit fontScale="90000"/>
          </a:bodyPr>
          <a:lstStyle/>
          <a:p>
            <a:r>
              <a:rPr lang="nb-NO" dirty="0" smtClean="0"/>
              <a:t>MELANOMA:</a:t>
            </a:r>
            <a:br>
              <a:rPr lang="nb-NO" dirty="0" smtClean="0"/>
            </a:br>
            <a:r>
              <a:rPr lang="nb-NO" sz="3100" dirty="0" smtClean="0"/>
              <a:t>Asymmetry</a:t>
            </a:r>
            <a:br>
              <a:rPr lang="nb-NO" sz="3100" dirty="0" smtClean="0"/>
            </a:br>
            <a:r>
              <a:rPr lang="nb-NO" sz="3100" dirty="0" smtClean="0"/>
              <a:t>Borders irregular/ bleeding</a:t>
            </a:r>
            <a:br>
              <a:rPr lang="nb-NO" sz="3100" dirty="0" smtClean="0"/>
            </a:br>
            <a:r>
              <a:rPr lang="nb-NO" sz="3100" dirty="0" smtClean="0"/>
              <a:t>Colour change</a:t>
            </a:r>
            <a:br>
              <a:rPr lang="nb-NO" sz="3100" dirty="0" smtClean="0"/>
            </a:br>
            <a:r>
              <a:rPr lang="nb-NO" sz="3100" dirty="0" smtClean="0"/>
              <a:t>Diameter increase</a:t>
            </a:r>
            <a:br>
              <a:rPr lang="nb-NO" sz="3100" dirty="0" smtClean="0"/>
            </a:br>
            <a:r>
              <a:rPr lang="nb-NO" sz="3100" dirty="0" smtClean="0"/>
              <a:t>Induration</a:t>
            </a:r>
            <a:br>
              <a:rPr lang="nb-NO" sz="3100" dirty="0" smtClean="0"/>
            </a:br>
            <a:r>
              <a:rPr lang="nb-NO" sz="3100" dirty="0" smtClean="0"/>
              <a:t>Satellite lesions</a:t>
            </a:r>
            <a:endParaRPr lang="en-US" sz="3100" dirty="0"/>
          </a:p>
        </p:txBody>
      </p:sp>
      <p:graphicFrame>
        <p:nvGraphicFramePr>
          <p:cNvPr id="10244" name="Object 4"/>
          <p:cNvGraphicFramePr>
            <a:graphicFrameLocks noGrp="1" noChangeAspect="1"/>
          </p:cNvGraphicFramePr>
          <p:nvPr>
            <p:ph idx="1"/>
          </p:nvPr>
        </p:nvGraphicFramePr>
        <p:xfrm>
          <a:off x="4419600" y="381000"/>
          <a:ext cx="4627250" cy="3038475"/>
        </p:xfrm>
        <a:graphic>
          <a:graphicData uri="http://schemas.openxmlformats.org/presentationml/2006/ole">
            <mc:AlternateContent xmlns:mc="http://schemas.openxmlformats.org/markup-compatibility/2006">
              <mc:Choice xmlns:v="urn:schemas-microsoft-com:vml" Requires="v">
                <p:oleObj spid="_x0000_s6147" name="Bitmap Image" r:id="rId4" imgW="5858693" imgH="3847619" progId="PBrush">
                  <p:embed/>
                </p:oleObj>
              </mc:Choice>
              <mc:Fallback>
                <p:oleObj name="Bitmap Image" r:id="rId4" imgW="5858693" imgH="384761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1000"/>
                        <a:ext cx="462725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440561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spTree>
    <p:extLst>
      <p:ext uri="{BB962C8B-B14F-4D97-AF65-F5344CB8AC3E}">
        <p14:creationId xmlns:p14="http://schemas.microsoft.com/office/powerpoint/2010/main" val="3078281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r. Dimba\Desktop\slide_7.jpg"/>
          <p:cNvPicPr>
            <a:picLocks noChangeAspect="1" noChangeArrowheads="1"/>
          </p:cNvPicPr>
          <p:nvPr/>
        </p:nvPicPr>
        <p:blipFill>
          <a:blip r:embed="rId2" cstate="print"/>
          <a:srcRect b="9137"/>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Contrast radiography – sialogram anatomy</a:t>
            </a:r>
            <a:endParaRPr lang="en-US" dirty="0"/>
          </a:p>
        </p:txBody>
      </p:sp>
      <p:pic>
        <p:nvPicPr>
          <p:cNvPr id="11266" name="Picture 2" descr="C:\Users\Dr. Dimba\Desktop\sialography1351828040185.png"/>
          <p:cNvPicPr>
            <a:picLocks noChangeAspect="1" noChangeArrowheads="1"/>
          </p:cNvPicPr>
          <p:nvPr/>
        </p:nvPicPr>
        <p:blipFill>
          <a:blip r:embed="rId2" cstate="print"/>
          <a:srcRect/>
          <a:stretch>
            <a:fillRect/>
          </a:stretch>
        </p:blipFill>
        <p:spPr bwMode="auto">
          <a:xfrm>
            <a:off x="0" y="1752600"/>
            <a:ext cx="6200775" cy="4876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Contrast radiography – sialogram anatomy</a:t>
            </a:r>
            <a:endParaRPr lang="en-US" dirty="0"/>
          </a:p>
        </p:txBody>
      </p:sp>
      <p:pic>
        <p:nvPicPr>
          <p:cNvPr id="11266" name="Picture 2" descr="C:\Users\Dr. Dimba\Desktop\sialography1351828040185.png"/>
          <p:cNvPicPr>
            <a:picLocks noChangeAspect="1" noChangeArrowheads="1"/>
          </p:cNvPicPr>
          <p:nvPr/>
        </p:nvPicPr>
        <p:blipFill>
          <a:blip r:embed="rId2" cstate="print"/>
          <a:srcRect/>
          <a:stretch>
            <a:fillRect/>
          </a:stretch>
        </p:blipFill>
        <p:spPr bwMode="auto">
          <a:xfrm>
            <a:off x="0" y="1676400"/>
            <a:ext cx="6200775" cy="4876800"/>
          </a:xfrm>
          <a:prstGeom prst="rect">
            <a:avLst/>
          </a:prstGeom>
          <a:noFill/>
        </p:spPr>
      </p:pic>
      <p:sp>
        <p:nvSpPr>
          <p:cNvPr id="4" name="TextBox 3"/>
          <p:cNvSpPr txBox="1"/>
          <p:nvPr/>
        </p:nvSpPr>
        <p:spPr>
          <a:xfrm>
            <a:off x="5867400" y="2514600"/>
            <a:ext cx="3169842" cy="2554545"/>
          </a:xfrm>
          <a:prstGeom prst="rect">
            <a:avLst/>
          </a:prstGeom>
          <a:noFill/>
        </p:spPr>
        <p:txBody>
          <a:bodyPr wrap="none" rtlCol="0">
            <a:spAutoFit/>
          </a:bodyPr>
          <a:lstStyle/>
          <a:p>
            <a:r>
              <a:rPr lang="en-US" sz="2000" dirty="0" smtClean="0"/>
              <a:t>A – </a:t>
            </a:r>
            <a:r>
              <a:rPr lang="en-US" sz="2000" dirty="0" err="1" smtClean="0"/>
              <a:t>Bartholin’s</a:t>
            </a:r>
            <a:r>
              <a:rPr lang="en-US" sz="2000" dirty="0" smtClean="0"/>
              <a:t> (</a:t>
            </a:r>
            <a:r>
              <a:rPr lang="en-US" sz="2000" dirty="0" err="1" smtClean="0"/>
              <a:t>Rivinus</a:t>
            </a:r>
            <a:r>
              <a:rPr lang="en-US" sz="2000" dirty="0" smtClean="0"/>
              <a:t>) duct</a:t>
            </a:r>
          </a:p>
          <a:p>
            <a:r>
              <a:rPr lang="en-US" sz="2000" dirty="0" smtClean="0"/>
              <a:t>B – Sublingual gland</a:t>
            </a:r>
          </a:p>
          <a:p>
            <a:endParaRPr lang="en-US" sz="2000" dirty="0" smtClean="0"/>
          </a:p>
          <a:p>
            <a:r>
              <a:rPr lang="en-US" sz="2000" dirty="0" smtClean="0"/>
              <a:t>C </a:t>
            </a:r>
            <a:r>
              <a:rPr lang="en-US" sz="2000" smtClean="0"/>
              <a:t>– Wharton’s </a:t>
            </a:r>
            <a:r>
              <a:rPr lang="en-US" sz="2000" dirty="0" smtClean="0"/>
              <a:t>duct</a:t>
            </a:r>
          </a:p>
          <a:p>
            <a:r>
              <a:rPr lang="en-US" sz="2000" dirty="0" smtClean="0"/>
              <a:t>D – </a:t>
            </a:r>
            <a:r>
              <a:rPr lang="en-US" sz="2000" dirty="0" err="1" smtClean="0"/>
              <a:t>Submandibular</a:t>
            </a:r>
            <a:r>
              <a:rPr lang="en-US" sz="2000" dirty="0" smtClean="0"/>
              <a:t> gland</a:t>
            </a:r>
          </a:p>
          <a:p>
            <a:endParaRPr lang="en-US" sz="2000" dirty="0" smtClean="0"/>
          </a:p>
          <a:p>
            <a:r>
              <a:rPr lang="en-US" sz="2000" dirty="0" smtClean="0"/>
              <a:t>E – </a:t>
            </a:r>
            <a:r>
              <a:rPr lang="en-US" sz="2000" dirty="0" err="1" smtClean="0"/>
              <a:t>Stensen’s</a:t>
            </a:r>
            <a:r>
              <a:rPr lang="en-US" sz="2000" dirty="0" smtClean="0"/>
              <a:t> duct</a:t>
            </a:r>
          </a:p>
          <a:p>
            <a:r>
              <a:rPr lang="en-US" sz="2000" dirty="0" smtClean="0"/>
              <a:t>F – parotid gland</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725</Words>
  <Application>Microsoft Office PowerPoint</Application>
  <PresentationFormat>On-screen Show (4:3)</PresentationFormat>
  <Paragraphs>135</Paragraphs>
  <Slides>64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0" baseType="lpstr">
      <vt:lpstr>Batang</vt:lpstr>
      <vt:lpstr>Arial</vt:lpstr>
      <vt:lpstr>Arial Narrow</vt:lpstr>
      <vt:lpstr>Calibri</vt:lpstr>
      <vt:lpstr>Office Theme</vt:lpstr>
      <vt:lpstr>Bitmap Image</vt:lpstr>
      <vt:lpstr>INTRODUCTION TO DENTAL AND ORAL PATHOLOGY FOR MBCHB 6</vt:lpstr>
      <vt:lpstr>THE INTRA-ORAL EXAMINATION </vt:lpstr>
      <vt:lpstr>INTRA-ORAL EXAM FDI SYSTEM (2)</vt:lpstr>
      <vt:lpstr>PART 1: PRINCIPLES OF IMAGING</vt:lpstr>
      <vt:lpstr>Plain radiographs – 1st line</vt:lpstr>
      <vt:lpstr>Simple radiography</vt:lpstr>
      <vt:lpstr>PowerPoint Presentation</vt:lpstr>
      <vt:lpstr>Contrast radiography – sialogram anatomy</vt:lpstr>
      <vt:lpstr>Contrast radiography – sialogram anatomy</vt:lpstr>
      <vt:lpstr>Sialogram</vt:lpstr>
      <vt:lpstr>Angiogram</vt:lpstr>
      <vt:lpstr>TOMOGRAPH = LOOKING AT MORE THAN ONE DIMENSION</vt:lpstr>
      <vt:lpstr>Tomography</vt:lpstr>
      <vt:lpstr>OPG ANATOMY 1</vt:lpstr>
      <vt:lpstr>OPG ANATOMY 2</vt:lpstr>
      <vt:lpstr>Computerized tomography</vt:lpstr>
      <vt:lpstr>CT scan – rotation of Xray source</vt:lpstr>
      <vt:lpstr>CT SCAN</vt:lpstr>
      <vt:lpstr>MAGNETIC RESONANCE IMAGING (MRI)</vt:lpstr>
      <vt:lpstr>Magnetic resonance imaging</vt:lpstr>
      <vt:lpstr>MRI</vt:lpstr>
      <vt:lpstr>ULTRASONOGRAPHY</vt:lpstr>
      <vt:lpstr>Ultrasound</vt:lpstr>
      <vt:lpstr>Ultrasound of the eye</vt:lpstr>
      <vt:lpstr>PowerPoint Presentation</vt:lpstr>
      <vt:lpstr>WHITE PIGMENTATION</vt:lpstr>
      <vt:lpstr>CANDIDIASIS: Candida Albicans, a dimorphic fungus</vt:lpstr>
      <vt:lpstr>LEUKOPLAKIA: a potentially malignant lesion (0 – 15% risk)</vt:lpstr>
      <vt:lpstr>HAIRY LEUKOPLAKIA: Dual aetiology, EBV &amp; HIV</vt:lpstr>
      <vt:lpstr>RED/WHITE PIGMENTATION  &amp; OTHERS</vt:lpstr>
      <vt:lpstr>LICHEN  PLANUS: an oral &amp; dermal condition – HLA incompatibility</vt:lpstr>
      <vt:lpstr>JAUNDICE: Pre-hepatic, hepatic &amp; post-hepatic classification</vt:lpstr>
      <vt:lpstr>PowerPoint Presentation</vt:lpstr>
      <vt:lpstr>OSTEOMYELITIS: Infection extending into cortical and cancellous bone</vt:lpstr>
      <vt:lpstr>TRISMUS: Limited mouth opening due to spasm to medial &amp; lateral pterygoids</vt:lpstr>
      <vt:lpstr>SCROFULA: TB adenitis caused by M. Bovis; M. Tuberculosis; atypical mycobacteria</vt:lpstr>
      <vt:lpstr>NECROTIZING FASCITIS: Infection may track from the dental tissues into fascia</vt:lpstr>
      <vt:lpstr>RHEUMATIC  HEART DISEASE: a consequence of untreated strep throat</vt:lpstr>
      <vt:lpstr>ABSCESS VS. CELLULITIS</vt:lpstr>
      <vt:lpstr>PowerPoint Presentation</vt:lpstr>
      <vt:lpstr>CANCRUM ORIS Necrotizing stomatitis</vt:lpstr>
      <vt:lpstr>GROWTHS/ DEVELOPMENTAL ANOMALIES</vt:lpstr>
      <vt:lpstr>CLEFTS OF THE LIP AND PALATE</vt:lpstr>
      <vt:lpstr>PowerPoint Presentation</vt:lpstr>
      <vt:lpstr>PowerPoint Presentation</vt:lpstr>
      <vt:lpstr>VASCULAR EPULIS</vt:lpstr>
      <vt:lpstr>RECURRENT ORAL ULCERS</vt:lpstr>
      <vt:lpstr>APHTHOUS ULCERS</vt:lpstr>
      <vt:lpstr>HERPES VIRUSES</vt:lpstr>
      <vt:lpstr>VESICULOBULLOUS DISEASES</vt:lpstr>
      <vt:lpstr>PEMPHIGOID</vt:lpstr>
      <vt:lpstr>PEMPHIGUS</vt:lpstr>
      <vt:lpstr>PowerPoint Presentation</vt:lpstr>
      <vt:lpstr>ODONTOGENIC CYSTS 1 Dentigerous Cyst (Follicular Cyst)</vt:lpstr>
      <vt:lpstr>ODONTOGENIC CYSTS 2 Radicular Cyst</vt:lpstr>
      <vt:lpstr>nb: CYSTS &amp; TUMOURS ARE ALWAYS CLASSIFIED INTO ODONTOGENIC &amp; NON-ODONTOGENIC IN DENTAL SCIENCES  </vt:lpstr>
      <vt:lpstr>Some examples of benign &amp; malignant neoplasms</vt:lpstr>
      <vt:lpstr>AMELOBLASTOMA – A BENIGN BUT AGGRESSIVE ODONTOGENIC TUMOUR</vt:lpstr>
      <vt:lpstr>OROPHARYNGEAL CARCINOMA: 90%+ are squamous cell carcinomas</vt:lpstr>
      <vt:lpstr>BURKITT’S LYMPHOMA: Non-Hodgkins lymphoma</vt:lpstr>
      <vt:lpstr>RED/ melanotic PIGMENTATION</vt:lpstr>
      <vt:lpstr>KAPOSI’S SARCOMA: Angiosarcoma</vt:lpstr>
      <vt:lpstr>MELANOMA: Asymmetry Borders irregular/ bleeding Colour change Diameter increase Induration Satellite lesions</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DENTAL AND ORAL PATHOLOGY FOR MBCHB 6</dc:title>
  <dc:creator>Dr. Dimba</dc:creator>
  <cp:lastModifiedBy>Shabir</cp:lastModifiedBy>
  <cp:revision>28</cp:revision>
  <dcterms:created xsi:type="dcterms:W3CDTF">2018-01-10T06:36:17Z</dcterms:created>
  <dcterms:modified xsi:type="dcterms:W3CDTF">2021-03-31T20:54:47Z</dcterms:modified>
</cp:coreProperties>
</file>