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8"/>
  </p:notes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6" r:id="rId13"/>
    <p:sldId id="274" r:id="rId14"/>
    <p:sldId id="275" r:id="rId15"/>
    <p:sldId id="270" r:id="rId16"/>
    <p:sldId id="272" r:id="rId17"/>
    <p:sldId id="273" r:id="rId18"/>
    <p:sldId id="277" r:id="rId19"/>
    <p:sldId id="279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1" r:id="rId31"/>
    <p:sldId id="292" r:id="rId32"/>
    <p:sldId id="294" r:id="rId33"/>
    <p:sldId id="295" r:id="rId34"/>
    <p:sldId id="296" r:id="rId35"/>
    <p:sldId id="298" r:id="rId36"/>
    <p:sldId id="299" r:id="rId37"/>
    <p:sldId id="300" r:id="rId38"/>
    <p:sldId id="306" r:id="rId39"/>
    <p:sldId id="307" r:id="rId40"/>
    <p:sldId id="308" r:id="rId41"/>
    <p:sldId id="309" r:id="rId42"/>
    <p:sldId id="310" r:id="rId43"/>
    <p:sldId id="312" r:id="rId44"/>
    <p:sldId id="313" r:id="rId45"/>
    <p:sldId id="314" r:id="rId46"/>
    <p:sldId id="315" r:id="rId47"/>
    <p:sldId id="316" r:id="rId48"/>
    <p:sldId id="317" r:id="rId49"/>
    <p:sldId id="301" r:id="rId50"/>
    <p:sldId id="302" r:id="rId51"/>
    <p:sldId id="303" r:id="rId52"/>
    <p:sldId id="304" r:id="rId53"/>
    <p:sldId id="305" r:id="rId54"/>
    <p:sldId id="318" r:id="rId55"/>
    <p:sldId id="320" r:id="rId56"/>
    <p:sldId id="321" r:id="rId57"/>
    <p:sldId id="322" r:id="rId58"/>
    <p:sldId id="323" r:id="rId59"/>
    <p:sldId id="324" r:id="rId60"/>
    <p:sldId id="327" r:id="rId61"/>
    <p:sldId id="325" r:id="rId62"/>
    <p:sldId id="326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50" r:id="rId78"/>
    <p:sldId id="351" r:id="rId79"/>
    <p:sldId id="343" r:id="rId80"/>
    <p:sldId id="344" r:id="rId81"/>
    <p:sldId id="346" r:id="rId82"/>
    <p:sldId id="347" r:id="rId83"/>
    <p:sldId id="348" r:id="rId84"/>
    <p:sldId id="349" r:id="rId85"/>
    <p:sldId id="354" r:id="rId86"/>
    <p:sldId id="356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271F4-A656-4895-87B3-097F0E74533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7E72E4-6019-44DC-A23A-53ADBC87C001}">
      <dgm:prSet phldrT="[Text]"/>
      <dgm:spPr/>
      <dgm:t>
        <a:bodyPr/>
        <a:lstStyle/>
        <a:p>
          <a:r>
            <a:rPr lang="en-US" dirty="0" smtClean="0"/>
            <a:t>Reduced salivary flow</a:t>
          </a:r>
          <a:endParaRPr lang="en-US" dirty="0"/>
        </a:p>
      </dgm:t>
    </dgm:pt>
    <dgm:pt modelId="{E9B849F3-D073-451F-ADE0-87BE4319C5E8}" type="parTrans" cxnId="{15CE7CA7-01E6-489E-9BB2-7A1B4FA0E2ED}">
      <dgm:prSet/>
      <dgm:spPr/>
      <dgm:t>
        <a:bodyPr/>
        <a:lstStyle/>
        <a:p>
          <a:endParaRPr lang="en-US"/>
        </a:p>
      </dgm:t>
    </dgm:pt>
    <dgm:pt modelId="{2B5CB176-36C4-4ACB-99B6-1DF0F8DCBFC2}" type="sibTrans" cxnId="{15CE7CA7-01E6-489E-9BB2-7A1B4FA0E2ED}">
      <dgm:prSet/>
      <dgm:spPr/>
      <dgm:t>
        <a:bodyPr/>
        <a:lstStyle/>
        <a:p>
          <a:endParaRPr lang="en-US" dirty="0"/>
        </a:p>
      </dgm:t>
    </dgm:pt>
    <dgm:pt modelId="{66D16004-250F-47EF-8DD3-BC7507B73ED1}">
      <dgm:prSet phldrT="[Text]"/>
      <dgm:spPr/>
      <dgm:t>
        <a:bodyPr/>
        <a:lstStyle/>
        <a:p>
          <a:r>
            <a:rPr lang="en-US" dirty="0" smtClean="0"/>
            <a:t>Ascending infection</a:t>
          </a:r>
          <a:endParaRPr lang="en-US" dirty="0"/>
        </a:p>
      </dgm:t>
    </dgm:pt>
    <dgm:pt modelId="{8CDE5413-82E8-4371-8D24-DBD9174A9444}" type="parTrans" cxnId="{FD841697-8147-45A2-B856-6772C6A80375}">
      <dgm:prSet/>
      <dgm:spPr/>
      <dgm:t>
        <a:bodyPr/>
        <a:lstStyle/>
        <a:p>
          <a:endParaRPr lang="en-US"/>
        </a:p>
      </dgm:t>
    </dgm:pt>
    <dgm:pt modelId="{86FECCCE-4CC0-46E7-A27E-314783EAE021}" type="sibTrans" cxnId="{FD841697-8147-45A2-B856-6772C6A80375}">
      <dgm:prSet/>
      <dgm:spPr/>
      <dgm:t>
        <a:bodyPr/>
        <a:lstStyle/>
        <a:p>
          <a:endParaRPr lang="en-US" dirty="0"/>
        </a:p>
      </dgm:t>
    </dgm:pt>
    <dgm:pt modelId="{6D8C67A7-1B52-4181-8DF7-485D3D7F34A6}">
      <dgm:prSet phldrT="[Text]"/>
      <dgm:spPr/>
      <dgm:t>
        <a:bodyPr/>
        <a:lstStyle/>
        <a:p>
          <a:r>
            <a:rPr lang="en-US" dirty="0" smtClean="0"/>
            <a:t>Acute suppurative sialadenitis</a:t>
          </a:r>
          <a:endParaRPr lang="en-US" dirty="0"/>
        </a:p>
      </dgm:t>
    </dgm:pt>
    <dgm:pt modelId="{D0941D03-EABB-4B0E-96E1-20E647A8BEB3}" type="parTrans" cxnId="{00EC1492-2216-45FF-BBB2-24F7E3BB15BA}">
      <dgm:prSet/>
      <dgm:spPr/>
      <dgm:t>
        <a:bodyPr/>
        <a:lstStyle/>
        <a:p>
          <a:endParaRPr lang="en-US"/>
        </a:p>
      </dgm:t>
    </dgm:pt>
    <dgm:pt modelId="{F3AE11B1-EB0B-4E4B-B546-9EB7C98A27D6}" type="sibTrans" cxnId="{00EC1492-2216-45FF-BBB2-24F7E3BB15BA}">
      <dgm:prSet/>
      <dgm:spPr/>
      <dgm:t>
        <a:bodyPr/>
        <a:lstStyle/>
        <a:p>
          <a:endParaRPr lang="en-US" dirty="0"/>
        </a:p>
      </dgm:t>
    </dgm:pt>
    <dgm:pt modelId="{4132D07A-D08D-497B-A760-531AAE16EA07}">
      <dgm:prSet phldrT="[Text]"/>
      <dgm:spPr/>
      <dgm:t>
        <a:bodyPr/>
        <a:lstStyle/>
        <a:p>
          <a:r>
            <a:rPr lang="en-US" dirty="0" smtClean="0"/>
            <a:t>Chronic suppurative sialadenitis</a:t>
          </a:r>
          <a:endParaRPr lang="en-US" dirty="0"/>
        </a:p>
      </dgm:t>
    </dgm:pt>
    <dgm:pt modelId="{E3A5E128-A000-4809-8823-180233FB7943}" type="parTrans" cxnId="{87C1DF17-FFDB-4EE8-90F5-BB9B8C800A82}">
      <dgm:prSet/>
      <dgm:spPr/>
      <dgm:t>
        <a:bodyPr/>
        <a:lstStyle/>
        <a:p>
          <a:endParaRPr lang="en-US"/>
        </a:p>
      </dgm:t>
    </dgm:pt>
    <dgm:pt modelId="{B8EB5945-075F-499A-AABB-3F44E3106838}" type="sibTrans" cxnId="{87C1DF17-FFDB-4EE8-90F5-BB9B8C800A82}">
      <dgm:prSet/>
      <dgm:spPr/>
      <dgm:t>
        <a:bodyPr/>
        <a:lstStyle/>
        <a:p>
          <a:endParaRPr lang="en-US" dirty="0"/>
        </a:p>
      </dgm:t>
    </dgm:pt>
    <dgm:pt modelId="{829EE321-A42F-41EA-92F1-8BA943F31664}">
      <dgm:prSet phldrT="[Text]"/>
      <dgm:spPr/>
      <dgm:t>
        <a:bodyPr/>
        <a:lstStyle/>
        <a:p>
          <a:r>
            <a:rPr lang="en-US" dirty="0" smtClean="0"/>
            <a:t>Ductal obstruction,</a:t>
          </a:r>
          <a:endParaRPr lang="en-US" dirty="0"/>
        </a:p>
      </dgm:t>
    </dgm:pt>
    <dgm:pt modelId="{63FADE06-803B-412F-991F-38982DFEA35D}" type="parTrans" cxnId="{8F9DD043-FD22-409C-A2BF-C52230C06746}">
      <dgm:prSet/>
      <dgm:spPr/>
      <dgm:t>
        <a:bodyPr/>
        <a:lstStyle/>
        <a:p>
          <a:endParaRPr lang="en-US"/>
        </a:p>
      </dgm:t>
    </dgm:pt>
    <dgm:pt modelId="{FCD23D0B-B507-4280-BDCE-6939589B4B3C}" type="sibTrans" cxnId="{8F9DD043-FD22-409C-A2BF-C52230C06746}">
      <dgm:prSet/>
      <dgm:spPr/>
      <dgm:t>
        <a:bodyPr/>
        <a:lstStyle/>
        <a:p>
          <a:endParaRPr lang="en-US" dirty="0"/>
        </a:p>
      </dgm:t>
    </dgm:pt>
    <dgm:pt modelId="{8D6EA3FB-300A-4917-8AFF-6A69F6297A4B}" type="pres">
      <dgm:prSet presAssocID="{2A0271F4-A656-4895-87B3-097F0E7453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8E3A95-C1BD-4FE9-9693-9ED1F197996D}" type="pres">
      <dgm:prSet presAssocID="{F37E72E4-6019-44DC-A23A-53ADBC87C001}" presName="node" presStyleLbl="node1" presStyleIdx="0" presStyleCnt="5" custScaleY="169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CE975-1424-4D69-A7FA-7CCA3842CA98}" type="pres">
      <dgm:prSet presAssocID="{2B5CB176-36C4-4ACB-99B6-1DF0F8DCBFC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9654403-F793-476D-913B-3E1863119866}" type="pres">
      <dgm:prSet presAssocID="{2B5CB176-36C4-4ACB-99B6-1DF0F8DCBFC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18E851C-4744-47A9-8461-FFC07EB64D09}" type="pres">
      <dgm:prSet presAssocID="{66D16004-250F-47EF-8DD3-BC7507B73ED1}" presName="node" presStyleLbl="node1" presStyleIdx="1" presStyleCnt="5" custScaleX="182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F5A7F-55AD-4610-ACEF-2D980B676CE0}" type="pres">
      <dgm:prSet presAssocID="{86FECCCE-4CC0-46E7-A27E-314783EAE02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269E5EB-3103-4BE1-BEE1-5F4E2AB1249A}" type="pres">
      <dgm:prSet presAssocID="{86FECCCE-4CC0-46E7-A27E-314783EAE02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4D3862D-418F-4BA7-B041-DC66CC3F2CCB}" type="pres">
      <dgm:prSet presAssocID="{6D8C67A7-1B52-4181-8DF7-485D3D7F34A6}" presName="node" presStyleLbl="node1" presStyleIdx="2" presStyleCnt="5" custScaleY="145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8BF9A-8776-456F-A1E8-0CE846F8FA4A}" type="pres">
      <dgm:prSet presAssocID="{F3AE11B1-EB0B-4E4B-B546-9EB7C98A27D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9AB5293-508A-4D6E-B72E-831F6667CFFF}" type="pres">
      <dgm:prSet presAssocID="{F3AE11B1-EB0B-4E4B-B546-9EB7C98A27D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4189B13-BEB2-4FB9-88E4-1E64DC26FBB5}" type="pres">
      <dgm:prSet presAssocID="{4132D07A-D08D-497B-A760-531AAE16EA07}" presName="node" presStyleLbl="node1" presStyleIdx="3" presStyleCnt="5" custScaleX="154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66A57-FFCC-450D-A45A-AFAEEE3868F6}" type="pres">
      <dgm:prSet presAssocID="{B8EB5945-075F-499A-AABB-3F44E310683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A88BBF3-4868-4BB4-8269-FC087204371E}" type="pres">
      <dgm:prSet presAssocID="{B8EB5945-075F-499A-AABB-3F44E310683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3C16883-E5C8-426C-82F7-489E7910E2D9}" type="pres">
      <dgm:prSet presAssocID="{829EE321-A42F-41EA-92F1-8BA943F31664}" presName="node" presStyleLbl="node1" presStyleIdx="4" presStyleCnt="5" custScaleX="139702" custScaleY="141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54463-408C-41B4-80CC-4DF681281DB1}" type="pres">
      <dgm:prSet presAssocID="{FCD23D0B-B507-4280-BDCE-6939589B4B3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5D09935-B0AD-454C-AF7B-1AF79F007B60}" type="pres">
      <dgm:prSet presAssocID="{FCD23D0B-B507-4280-BDCE-6939589B4B3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0EC1492-2216-45FF-BBB2-24F7E3BB15BA}" srcId="{2A0271F4-A656-4895-87B3-097F0E745338}" destId="{6D8C67A7-1B52-4181-8DF7-485D3D7F34A6}" srcOrd="2" destOrd="0" parTransId="{D0941D03-EABB-4B0E-96E1-20E647A8BEB3}" sibTransId="{F3AE11B1-EB0B-4E4B-B546-9EB7C98A27D6}"/>
    <dgm:cxn modelId="{CB30F0AF-086C-47E8-AFC8-8098575CE4FE}" type="presOf" srcId="{B8EB5945-075F-499A-AABB-3F44E3106838}" destId="{0B466A57-FFCC-450D-A45A-AFAEEE3868F6}" srcOrd="0" destOrd="0" presId="urn:microsoft.com/office/officeart/2005/8/layout/cycle2"/>
    <dgm:cxn modelId="{8F9DD043-FD22-409C-A2BF-C52230C06746}" srcId="{2A0271F4-A656-4895-87B3-097F0E745338}" destId="{829EE321-A42F-41EA-92F1-8BA943F31664}" srcOrd="4" destOrd="0" parTransId="{63FADE06-803B-412F-991F-38982DFEA35D}" sibTransId="{FCD23D0B-B507-4280-BDCE-6939589B4B3C}"/>
    <dgm:cxn modelId="{7D53D5A2-C534-4D64-BABB-16C97978D5C8}" type="presOf" srcId="{F3AE11B1-EB0B-4E4B-B546-9EB7C98A27D6}" destId="{68F8BF9A-8776-456F-A1E8-0CE846F8FA4A}" srcOrd="0" destOrd="0" presId="urn:microsoft.com/office/officeart/2005/8/layout/cycle2"/>
    <dgm:cxn modelId="{2F5E87EB-9CB8-48E0-B00A-48D680C4C732}" type="presOf" srcId="{86FECCCE-4CC0-46E7-A27E-314783EAE021}" destId="{9DCF5A7F-55AD-4610-ACEF-2D980B676CE0}" srcOrd="0" destOrd="0" presId="urn:microsoft.com/office/officeart/2005/8/layout/cycle2"/>
    <dgm:cxn modelId="{8C0FCEF0-644D-4039-8987-07A90E89F3E3}" type="presOf" srcId="{F3AE11B1-EB0B-4E4B-B546-9EB7C98A27D6}" destId="{D9AB5293-508A-4D6E-B72E-831F6667CFFF}" srcOrd="1" destOrd="0" presId="urn:microsoft.com/office/officeart/2005/8/layout/cycle2"/>
    <dgm:cxn modelId="{73F8B34E-F386-4B07-9DE1-8350FBDB3B4A}" type="presOf" srcId="{2A0271F4-A656-4895-87B3-097F0E745338}" destId="{8D6EA3FB-300A-4917-8AFF-6A69F6297A4B}" srcOrd="0" destOrd="0" presId="urn:microsoft.com/office/officeart/2005/8/layout/cycle2"/>
    <dgm:cxn modelId="{F10A853B-16D1-492E-96D1-E9BCC3C15CC5}" type="presOf" srcId="{2B5CB176-36C4-4ACB-99B6-1DF0F8DCBFC2}" destId="{99654403-F793-476D-913B-3E1863119866}" srcOrd="1" destOrd="0" presId="urn:microsoft.com/office/officeart/2005/8/layout/cycle2"/>
    <dgm:cxn modelId="{87C1DF17-FFDB-4EE8-90F5-BB9B8C800A82}" srcId="{2A0271F4-A656-4895-87B3-097F0E745338}" destId="{4132D07A-D08D-497B-A760-531AAE16EA07}" srcOrd="3" destOrd="0" parTransId="{E3A5E128-A000-4809-8823-180233FB7943}" sibTransId="{B8EB5945-075F-499A-AABB-3F44E3106838}"/>
    <dgm:cxn modelId="{C5E01DA9-7BFC-4A5A-AECC-E320FC70756F}" type="presOf" srcId="{B8EB5945-075F-499A-AABB-3F44E3106838}" destId="{4A88BBF3-4868-4BB4-8269-FC087204371E}" srcOrd="1" destOrd="0" presId="urn:microsoft.com/office/officeart/2005/8/layout/cycle2"/>
    <dgm:cxn modelId="{C77CDDE0-2236-4E52-9B6D-3C34F425DA9D}" type="presOf" srcId="{6D8C67A7-1B52-4181-8DF7-485D3D7F34A6}" destId="{A4D3862D-418F-4BA7-B041-DC66CC3F2CCB}" srcOrd="0" destOrd="0" presId="urn:microsoft.com/office/officeart/2005/8/layout/cycle2"/>
    <dgm:cxn modelId="{B52C3F09-8722-460F-B588-127011E83995}" type="presOf" srcId="{4132D07A-D08D-497B-A760-531AAE16EA07}" destId="{44189B13-BEB2-4FB9-88E4-1E64DC26FBB5}" srcOrd="0" destOrd="0" presId="urn:microsoft.com/office/officeart/2005/8/layout/cycle2"/>
    <dgm:cxn modelId="{4191E669-9113-4571-8279-1F7B72A761B1}" type="presOf" srcId="{66D16004-250F-47EF-8DD3-BC7507B73ED1}" destId="{C18E851C-4744-47A9-8461-FFC07EB64D09}" srcOrd="0" destOrd="0" presId="urn:microsoft.com/office/officeart/2005/8/layout/cycle2"/>
    <dgm:cxn modelId="{FD841697-8147-45A2-B856-6772C6A80375}" srcId="{2A0271F4-A656-4895-87B3-097F0E745338}" destId="{66D16004-250F-47EF-8DD3-BC7507B73ED1}" srcOrd="1" destOrd="0" parTransId="{8CDE5413-82E8-4371-8D24-DBD9174A9444}" sibTransId="{86FECCCE-4CC0-46E7-A27E-314783EAE021}"/>
    <dgm:cxn modelId="{DABCF98F-0E36-4541-A9EE-782F186BE963}" type="presOf" srcId="{2B5CB176-36C4-4ACB-99B6-1DF0F8DCBFC2}" destId="{678CE975-1424-4D69-A7FA-7CCA3842CA98}" srcOrd="0" destOrd="0" presId="urn:microsoft.com/office/officeart/2005/8/layout/cycle2"/>
    <dgm:cxn modelId="{815A23E2-76FE-462F-A5FA-B8AC38FA6B7B}" type="presOf" srcId="{FCD23D0B-B507-4280-BDCE-6939589B4B3C}" destId="{B8254463-408C-41B4-80CC-4DF681281DB1}" srcOrd="0" destOrd="0" presId="urn:microsoft.com/office/officeart/2005/8/layout/cycle2"/>
    <dgm:cxn modelId="{DC8DA5C9-5012-4C20-B9C0-464660D3C10F}" type="presOf" srcId="{F37E72E4-6019-44DC-A23A-53ADBC87C001}" destId="{CD8E3A95-C1BD-4FE9-9693-9ED1F197996D}" srcOrd="0" destOrd="0" presId="urn:microsoft.com/office/officeart/2005/8/layout/cycle2"/>
    <dgm:cxn modelId="{FAF66332-9678-44FB-ACA6-2FC3EB900530}" type="presOf" srcId="{829EE321-A42F-41EA-92F1-8BA943F31664}" destId="{D3C16883-E5C8-426C-82F7-489E7910E2D9}" srcOrd="0" destOrd="0" presId="urn:microsoft.com/office/officeart/2005/8/layout/cycle2"/>
    <dgm:cxn modelId="{15CE7CA7-01E6-489E-9BB2-7A1B4FA0E2ED}" srcId="{2A0271F4-A656-4895-87B3-097F0E745338}" destId="{F37E72E4-6019-44DC-A23A-53ADBC87C001}" srcOrd="0" destOrd="0" parTransId="{E9B849F3-D073-451F-ADE0-87BE4319C5E8}" sibTransId="{2B5CB176-36C4-4ACB-99B6-1DF0F8DCBFC2}"/>
    <dgm:cxn modelId="{C54CBFA9-6405-49A9-8361-002A983A5EC4}" type="presOf" srcId="{86FECCCE-4CC0-46E7-A27E-314783EAE021}" destId="{F269E5EB-3103-4BE1-BEE1-5F4E2AB1249A}" srcOrd="1" destOrd="0" presId="urn:microsoft.com/office/officeart/2005/8/layout/cycle2"/>
    <dgm:cxn modelId="{15519E1C-22DA-4ADA-A60D-5A1771D44909}" type="presOf" srcId="{FCD23D0B-B507-4280-BDCE-6939589B4B3C}" destId="{05D09935-B0AD-454C-AF7B-1AF79F007B60}" srcOrd="1" destOrd="0" presId="urn:microsoft.com/office/officeart/2005/8/layout/cycle2"/>
    <dgm:cxn modelId="{B589EB8E-AEA3-438E-81F3-47887BE8E458}" type="presParOf" srcId="{8D6EA3FB-300A-4917-8AFF-6A69F6297A4B}" destId="{CD8E3A95-C1BD-4FE9-9693-9ED1F197996D}" srcOrd="0" destOrd="0" presId="urn:microsoft.com/office/officeart/2005/8/layout/cycle2"/>
    <dgm:cxn modelId="{D7BDC672-2E25-4430-A910-E3E82C350727}" type="presParOf" srcId="{8D6EA3FB-300A-4917-8AFF-6A69F6297A4B}" destId="{678CE975-1424-4D69-A7FA-7CCA3842CA98}" srcOrd="1" destOrd="0" presId="urn:microsoft.com/office/officeart/2005/8/layout/cycle2"/>
    <dgm:cxn modelId="{B5EADE7E-D83A-411C-9788-BB495CA038D7}" type="presParOf" srcId="{678CE975-1424-4D69-A7FA-7CCA3842CA98}" destId="{99654403-F793-476D-913B-3E1863119866}" srcOrd="0" destOrd="0" presId="urn:microsoft.com/office/officeart/2005/8/layout/cycle2"/>
    <dgm:cxn modelId="{07451474-BAA1-4915-AFB8-72ED0C807165}" type="presParOf" srcId="{8D6EA3FB-300A-4917-8AFF-6A69F6297A4B}" destId="{C18E851C-4744-47A9-8461-FFC07EB64D09}" srcOrd="2" destOrd="0" presId="urn:microsoft.com/office/officeart/2005/8/layout/cycle2"/>
    <dgm:cxn modelId="{5C5221A4-276A-4BC8-9697-40753F8BFC98}" type="presParOf" srcId="{8D6EA3FB-300A-4917-8AFF-6A69F6297A4B}" destId="{9DCF5A7F-55AD-4610-ACEF-2D980B676CE0}" srcOrd="3" destOrd="0" presId="urn:microsoft.com/office/officeart/2005/8/layout/cycle2"/>
    <dgm:cxn modelId="{51E36F68-35E3-4312-8D24-286219FE36FC}" type="presParOf" srcId="{9DCF5A7F-55AD-4610-ACEF-2D980B676CE0}" destId="{F269E5EB-3103-4BE1-BEE1-5F4E2AB1249A}" srcOrd="0" destOrd="0" presId="urn:microsoft.com/office/officeart/2005/8/layout/cycle2"/>
    <dgm:cxn modelId="{E9E0015A-3AEE-4458-BDA7-9820D44BC6EB}" type="presParOf" srcId="{8D6EA3FB-300A-4917-8AFF-6A69F6297A4B}" destId="{A4D3862D-418F-4BA7-B041-DC66CC3F2CCB}" srcOrd="4" destOrd="0" presId="urn:microsoft.com/office/officeart/2005/8/layout/cycle2"/>
    <dgm:cxn modelId="{C5FAAA55-7291-4F11-9086-817B40C84258}" type="presParOf" srcId="{8D6EA3FB-300A-4917-8AFF-6A69F6297A4B}" destId="{68F8BF9A-8776-456F-A1E8-0CE846F8FA4A}" srcOrd="5" destOrd="0" presId="urn:microsoft.com/office/officeart/2005/8/layout/cycle2"/>
    <dgm:cxn modelId="{93A8B694-1E3A-45EC-9847-08C2D821C4FE}" type="presParOf" srcId="{68F8BF9A-8776-456F-A1E8-0CE846F8FA4A}" destId="{D9AB5293-508A-4D6E-B72E-831F6667CFFF}" srcOrd="0" destOrd="0" presId="urn:microsoft.com/office/officeart/2005/8/layout/cycle2"/>
    <dgm:cxn modelId="{D7DEA447-7A5C-4B35-B5A1-1AE925819D23}" type="presParOf" srcId="{8D6EA3FB-300A-4917-8AFF-6A69F6297A4B}" destId="{44189B13-BEB2-4FB9-88E4-1E64DC26FBB5}" srcOrd="6" destOrd="0" presId="urn:microsoft.com/office/officeart/2005/8/layout/cycle2"/>
    <dgm:cxn modelId="{EB047CD8-5DE2-4E44-891F-273BB49940D7}" type="presParOf" srcId="{8D6EA3FB-300A-4917-8AFF-6A69F6297A4B}" destId="{0B466A57-FFCC-450D-A45A-AFAEEE3868F6}" srcOrd="7" destOrd="0" presId="urn:microsoft.com/office/officeart/2005/8/layout/cycle2"/>
    <dgm:cxn modelId="{FECCD265-F862-4622-B416-1BE91FCB469D}" type="presParOf" srcId="{0B466A57-FFCC-450D-A45A-AFAEEE3868F6}" destId="{4A88BBF3-4868-4BB4-8269-FC087204371E}" srcOrd="0" destOrd="0" presId="urn:microsoft.com/office/officeart/2005/8/layout/cycle2"/>
    <dgm:cxn modelId="{AFF793B0-9761-4BF7-A98E-29A0E613580C}" type="presParOf" srcId="{8D6EA3FB-300A-4917-8AFF-6A69F6297A4B}" destId="{D3C16883-E5C8-426C-82F7-489E7910E2D9}" srcOrd="8" destOrd="0" presId="urn:microsoft.com/office/officeart/2005/8/layout/cycle2"/>
    <dgm:cxn modelId="{4CF13B26-91B9-4EB9-9036-E80D76767D12}" type="presParOf" srcId="{8D6EA3FB-300A-4917-8AFF-6A69F6297A4B}" destId="{B8254463-408C-41B4-80CC-4DF681281DB1}" srcOrd="9" destOrd="0" presId="urn:microsoft.com/office/officeart/2005/8/layout/cycle2"/>
    <dgm:cxn modelId="{FB2E48E0-CEBA-4B0A-A3D8-19C37E5EB6E9}" type="presParOf" srcId="{B8254463-408C-41B4-80CC-4DF681281DB1}" destId="{05D09935-B0AD-454C-AF7B-1AF79F007B60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5E21-4C46-42FE-94DA-7F697832E181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9490D-D3CC-4630-9E81-8FED600DB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46B1F-14D1-4B0C-9E26-6D3D8EEA5506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CCD152-6DB1-46A1-9363-9FD75A14CB62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7239AB-E53D-4F62-A399-4B7419B30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CD152-6DB1-46A1-9363-9FD75A14CB62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239AB-E53D-4F62-A399-4B7419B30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CD152-6DB1-46A1-9363-9FD75A14CB62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239AB-E53D-4F62-A399-4B7419B30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CD152-6DB1-46A1-9363-9FD75A14CB62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239AB-E53D-4F62-A399-4B7419B30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CD152-6DB1-46A1-9363-9FD75A14CB62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239AB-E53D-4F62-A399-4B7419B30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CD152-6DB1-46A1-9363-9FD75A14CB62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239AB-E53D-4F62-A399-4B7419B30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CD152-6DB1-46A1-9363-9FD75A14CB62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239AB-E53D-4F62-A399-4B7419B30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CD152-6DB1-46A1-9363-9FD75A14CB62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239AB-E53D-4F62-A399-4B7419B30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CCD152-6DB1-46A1-9363-9FD75A14CB62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239AB-E53D-4F62-A399-4B7419B30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CCD152-6DB1-46A1-9363-9FD75A14CB62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7239AB-E53D-4F62-A399-4B7419B30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CCD152-6DB1-46A1-9363-9FD75A14CB62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7239AB-E53D-4F62-A399-4B7419B304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CCD152-6DB1-46A1-9363-9FD75A14CB62}" type="datetimeFigureOut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7239AB-E53D-4F62-A399-4B7419B304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horayeb.com/files/Stone_in_Wharton_s_Duct_Occlusal_Film_ENTo_044.jpg" TargetMode="Externa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www.library.vcu.edu/pdfgif/tml/oralpathology/21-mucocele.jpg&amp;imgrefurl=http://www.library.vcu.edu/pdfgif/tml/oralpathology/&amp;h=597&amp;w=600&amp;prev=/images?q=+mucocele&amp;svnum=10&amp;hl=en&amp;lr=&amp;ie=UTF-8&amp;oe=UTF-8&amp;sa=G" TargetMode="Externa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NON-NEOPLASTIC DISEASES OF THE SALIVARY GLANDS.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DR. MUGWE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1</a:t>
            </a:r>
            <a:r>
              <a:rPr lang="en-US" baseline="30000" dirty="0" smtClean="0"/>
              <a:t>st</a:t>
            </a:r>
            <a:r>
              <a:rPr lang="en-US" dirty="0" smtClean="0"/>
              <a:t> clinical manifestation.[1]</a:t>
            </a:r>
          </a:p>
          <a:p>
            <a:r>
              <a:rPr lang="en-US" dirty="0" smtClean="0"/>
              <a:t>Secretory and intra-parenchymal lymph nodes.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546201"/>
          <a:ext cx="6096000" cy="344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797199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feature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HIV salivary gland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xerostomia</a:t>
                      </a:r>
                      <a:endParaRPr lang="en-US" dirty="0"/>
                    </a:p>
                  </a:txBody>
                  <a:tcPr/>
                </a:tc>
              </a:tr>
              <a:tr h="236800">
                <a:tc>
                  <a:txBody>
                    <a:bodyPr/>
                    <a:lstStyle/>
                    <a:p>
                      <a:r>
                        <a:rPr lang="en-US" dirty="0" smtClean="0"/>
                        <a:t>Kaposis</a:t>
                      </a:r>
                      <a:r>
                        <a:rPr lang="en-US" baseline="0" dirty="0" smtClean="0"/>
                        <a:t> sarcoma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Salivary gland enlargement</a:t>
                      </a:r>
                      <a:endParaRPr lang="en-US" dirty="0"/>
                    </a:p>
                  </a:txBody>
                  <a:tcPr/>
                </a:tc>
              </a:tr>
              <a:tr h="236800">
                <a:tc>
                  <a:txBody>
                    <a:bodyPr/>
                    <a:lstStyle/>
                    <a:p>
                      <a:r>
                        <a:rPr lang="en-US" dirty="0" smtClean="0"/>
                        <a:t>Non-Hodgkin's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6800">
                <a:tc>
                  <a:txBody>
                    <a:bodyPr/>
                    <a:lstStyle/>
                    <a:p>
                      <a:r>
                        <a:rPr lang="en-US" dirty="0" smtClean="0"/>
                        <a:t>lymphadenopathy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6800">
                <a:tc>
                  <a:txBody>
                    <a:bodyPr/>
                    <a:lstStyle/>
                    <a:p>
                      <a:r>
                        <a:rPr lang="en-US" dirty="0" smtClean="0"/>
                        <a:t>Acute suppurative sialaedinitis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cysts lined by epithelial and lymphoid cells.</a:t>
            </a:r>
          </a:p>
          <a:p>
            <a:r>
              <a:rPr lang="en-US" dirty="0" smtClean="0"/>
              <a:t>Most frequently arises in the parotid glands.</a:t>
            </a:r>
          </a:p>
          <a:p>
            <a:r>
              <a:rPr lang="en-US" dirty="0" smtClean="0"/>
              <a:t>Designated as: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Sjogren-like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Benign lymphoepithelial lesions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Cystic lymphoepithelial lesions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Lymphoepithelial cysts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HIV SALIVARY GLAND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 is 5-10% adults, while its more common in children.</a:t>
            </a:r>
          </a:p>
          <a:p>
            <a:r>
              <a:rPr lang="en-US" dirty="0" smtClean="0"/>
              <a:t>Can occur in any stage of HIV infection.</a:t>
            </a:r>
          </a:p>
          <a:p>
            <a:r>
              <a:rPr lang="en-US" dirty="0" smtClean="0"/>
              <a:t>Incidence in KNH-CCC (2007) acute parotitis 72.2%, chronic parotits 16.6%.[*]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Painless recurrent SG enlargement.</a:t>
            </a:r>
          </a:p>
          <a:p>
            <a:r>
              <a:rPr lang="en-US" dirty="0" smtClean="0"/>
              <a:t>Xerostomia</a:t>
            </a:r>
          </a:p>
          <a:p>
            <a:r>
              <a:rPr lang="en-US" dirty="0" smtClean="0"/>
              <a:t>bilateral</a:t>
            </a:r>
          </a:p>
          <a:p>
            <a:r>
              <a:rPr lang="en-US" dirty="0" smtClean="0"/>
              <a:t>Mass is cystic, firm or fluctuant. </a:t>
            </a:r>
          </a:p>
          <a:p>
            <a:r>
              <a:rPr lang="en-US" dirty="0" smtClean="0"/>
              <a:t>Multiple cysts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FNA-Gold standard. Sensitivity 90% specificity 95%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Ct scans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MRI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HIV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P24 antigens in cystic fluid.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95400"/>
            <a:ext cx="441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 smtClean="0"/>
              <a:t>Pathogenesis: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Direct viral damage[2,3]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Concomitant lymphadenopathy[4]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Autoimmune disease[5,6]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Exuberant lymphofollicular hyperplasia within salivary parenchyma.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 Kornstein MJ, Parker GA, Mills AS:Immunohistology of BLL in AIDS-related lymphadenopathy:A case report.Hum Pathol 19:1359-61,1988.</a:t>
            </a:r>
          </a:p>
          <a:p>
            <a:pPr marL="514350" indent="-514350">
              <a:buNone/>
            </a:pPr>
            <a:r>
              <a:rPr lang="en-US" dirty="0" smtClean="0"/>
              <a:t>3Seifert G: Tumor like lesions in salivary glands.  The new WHO classification. Pathol Res Pract 188: 836-46, 1992</a:t>
            </a:r>
          </a:p>
          <a:p>
            <a:pPr marL="514350" indent="-514350">
              <a:buNone/>
            </a:pPr>
            <a:r>
              <a:rPr lang="en-US" dirty="0" smtClean="0"/>
              <a:t>4Ioachim HL, Ryan JR: Salivary gland lymphadenopathies associated with AIDS: Reply. Hum Pathol 19:616-617, 1988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Microscopy:</a:t>
            </a:r>
          </a:p>
          <a:p>
            <a:r>
              <a:rPr lang="en-US" dirty="0" smtClean="0"/>
              <a:t> perivascular, periacinar and periductal lymphocytic infiltration. CD8+</a:t>
            </a:r>
          </a:p>
          <a:p>
            <a:r>
              <a:rPr lang="en-US" dirty="0" smtClean="0"/>
              <a:t>Progressive and florid follicular hyperplasia.[7]</a:t>
            </a:r>
          </a:p>
          <a:p>
            <a:r>
              <a:rPr lang="en-US" dirty="0" smtClean="0"/>
              <a:t>Warthin-Finkeldey-type giant cells may be present in lymphoid tissue.[8]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7 Ihrler S, Zietz C, Riederer A et al. HIV-related parotid lymphoepithelial cysts. Immunohistochemistry and 3D reconstruction of surgical and autopsy material with special refernce to formal pathogenesis. Virchows Arch 1996;429:139-47</a:t>
            </a:r>
          </a:p>
          <a:p>
            <a:pPr>
              <a:buNone/>
            </a:pPr>
            <a:r>
              <a:rPr lang="en-US" dirty="0" smtClean="0"/>
              <a:t> 8 Orenstein JM. The Warthin-Finkeldey-type giant cell in HIV infection, what is it? Ultrastruct Pathol 1998;22:293-303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u="sng" dirty="0" smtClean="0"/>
              <a:t>Management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ARVS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Oral hygiene, sialologues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Surgical excision.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Aspiration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Sclerosants: alcohol, tetracycline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EBRD 8-10Gys; 24Gys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CD 8 lymphocytosis and lymphocytic infiltration of the parotid, lacrimal, kidneys, muscles, nerves, lungs and lymph nodes.</a:t>
            </a:r>
          </a:p>
          <a:p>
            <a:r>
              <a:rPr lang="en-US" dirty="0" smtClean="0"/>
              <a:t>Related to HLA-DR5 and HLA-DR6 phenotypes.</a:t>
            </a:r>
          </a:p>
          <a:p>
            <a:r>
              <a:rPr lang="en-US" dirty="0" smtClean="0"/>
              <a:t>African-American predominance.[9]</a:t>
            </a:r>
          </a:p>
          <a:p>
            <a:r>
              <a:rPr lang="en-US" dirty="0" smtClean="0"/>
              <a:t>4.5% African-American, 2% Hispanics, 3% Caucasians.[10]</a:t>
            </a:r>
          </a:p>
          <a:p>
            <a:r>
              <a:rPr lang="en-US" dirty="0" smtClean="0"/>
              <a:t>7.8% in Greece, 0.8-6% USA.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9 Kazi S, Cohen PR, Williams F et al. The diffuse infiltrative lymphocytosis syndrome. Clinical and immunogenetic features in 35 patients. AIDS 1996; 10: 385-91.</a:t>
            </a:r>
          </a:p>
          <a:p>
            <a:pPr>
              <a:buNone/>
            </a:pPr>
            <a:r>
              <a:rPr lang="en-US" dirty="0" smtClean="0"/>
              <a:t>10 Williams FM, Cohen PR, Jumshyd J et al. Prevalence of diffuse infiltrative lymphocytosis syndrome among HIV type 1 positive outpatients. Arthritis Rheumatol, 1998; 41: 863-8.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/>
              <a:t>Clinical features.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Unilateral/ bilateral parotid enlargement.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Sicca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Xerostomia</a:t>
            </a:r>
          </a:p>
          <a:p>
            <a:pPr marL="514350" indent="-514350">
              <a:buNone/>
            </a:pPr>
            <a:r>
              <a:rPr lang="en-US" u="sng" dirty="0" smtClean="0"/>
              <a:t>Differential 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Sjogrens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Papillary cystadenoma lymphomatosum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Viral parotitis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TB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Sarcoidosis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ANATOMY</a:t>
            </a:r>
          </a:p>
          <a:p>
            <a:r>
              <a:rPr lang="en-US" dirty="0" smtClean="0"/>
              <a:t>INFECTIOUS INFLAMMATORY DISORDERS</a:t>
            </a:r>
          </a:p>
          <a:p>
            <a:r>
              <a:rPr lang="en-US" dirty="0" smtClean="0"/>
              <a:t>NON- INFECTIOUS INFLAMMATORY DISORDERS</a:t>
            </a:r>
          </a:p>
          <a:p>
            <a:r>
              <a:rPr lang="en-US" dirty="0" smtClean="0"/>
              <a:t>NON-INFLAMMATORY DISORDERS</a:t>
            </a:r>
          </a:p>
          <a:p>
            <a:r>
              <a:rPr lang="en-US" dirty="0" smtClean="0"/>
              <a:t>RECENT ADVANCES IN MANAGEMENT</a:t>
            </a:r>
          </a:p>
          <a:p>
            <a:r>
              <a:rPr lang="en-US" dirty="0" smtClean="0"/>
              <a:t>CONTROVERSIES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 smtClean="0"/>
              <a:t>Histopathological analysis</a:t>
            </a:r>
          </a:p>
          <a:p>
            <a:r>
              <a:rPr lang="en-US" dirty="0" smtClean="0"/>
              <a:t>Periductal lymphocytosis</a:t>
            </a:r>
          </a:p>
          <a:p>
            <a:r>
              <a:rPr lang="en-US" dirty="0" smtClean="0"/>
              <a:t>CD 8 lymphocytes </a:t>
            </a:r>
          </a:p>
          <a:p>
            <a:r>
              <a:rPr lang="en-US" dirty="0" smtClean="0"/>
              <a:t>Acinar atrophy</a:t>
            </a:r>
          </a:p>
          <a:p>
            <a:r>
              <a:rPr lang="en-US" dirty="0" smtClean="0"/>
              <a:t>Ductal ectasia</a:t>
            </a:r>
          </a:p>
          <a:p>
            <a:r>
              <a:rPr lang="en-US" dirty="0" smtClean="0"/>
              <a:t>Negative CD 4 lymphocytes</a:t>
            </a:r>
          </a:p>
          <a:p>
            <a:r>
              <a:rPr lang="en-US" dirty="0" smtClean="0"/>
              <a:t>Positive LMP-EBV.[11]</a:t>
            </a:r>
          </a:p>
          <a:p>
            <a:r>
              <a:rPr lang="en-US" dirty="0" smtClean="0"/>
              <a:t>Positive p24 antigens</a:t>
            </a:r>
          </a:p>
          <a:p>
            <a:r>
              <a:rPr lang="en-US" dirty="0" smtClean="0"/>
              <a:t>Negative CMV immunostaining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11 Helen R, Nikolaos G, Sleygh C et al. Histopathological analysis and demonstration of EBV and HIV p-24 antigen but not CMV expression in DIIS. J Oral Pathol Med 2003: 32;431-7</a:t>
            </a:r>
          </a:p>
          <a:p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Treatment</a:t>
            </a:r>
          </a:p>
          <a:p>
            <a:r>
              <a:rPr lang="en-US" dirty="0" smtClean="0"/>
              <a:t>ARVS mainly protease inhibitors</a:t>
            </a:r>
          </a:p>
          <a:p>
            <a:r>
              <a:rPr lang="en-US" dirty="0" smtClean="0"/>
              <a:t>Corticosteroids</a:t>
            </a:r>
          </a:p>
          <a:p>
            <a:r>
              <a:rPr lang="en-US" dirty="0" smtClean="0"/>
              <a:t>Aspiration</a:t>
            </a:r>
          </a:p>
          <a:p>
            <a:r>
              <a:rPr lang="en-US" dirty="0" smtClean="0"/>
              <a:t>Sclerosants</a:t>
            </a:r>
          </a:p>
          <a:p>
            <a:r>
              <a:rPr lang="en-US" dirty="0" smtClean="0"/>
              <a:t>Excision-no response to ARVS, non-compliant</a:t>
            </a:r>
          </a:p>
          <a:p>
            <a:pPr>
              <a:buNone/>
            </a:pPr>
            <a:r>
              <a:rPr lang="en-US" u="sng" dirty="0" smtClean="0"/>
              <a:t>Complication:</a:t>
            </a:r>
          </a:p>
          <a:p>
            <a:pPr>
              <a:buNone/>
            </a:pPr>
            <a:r>
              <a:rPr lang="en-US" dirty="0" smtClean="0"/>
              <a:t>lymphoma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Congenital and primary infection.</a:t>
            </a:r>
          </a:p>
          <a:p>
            <a:r>
              <a:rPr lang="en-US" dirty="0" smtClean="0"/>
              <a:t>1907- pathologic evidence of CMV in SG</a:t>
            </a:r>
          </a:p>
          <a:p>
            <a:r>
              <a:rPr lang="en-US" dirty="0" smtClean="0"/>
              <a:t>15-50% of infants have active CMV SG disease in 1</a:t>
            </a:r>
            <a:r>
              <a:rPr lang="en-US" baseline="30000" dirty="0" smtClean="0"/>
              <a:t>st</a:t>
            </a:r>
            <a:r>
              <a:rPr lang="en-US" dirty="0" smtClean="0"/>
              <a:t> year of life.[12]</a:t>
            </a:r>
          </a:p>
          <a:p>
            <a:r>
              <a:rPr lang="en-US" dirty="0" smtClean="0"/>
              <a:t>Remains latent in major SG tissues.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12 Farber S, Wolbach SB. Intranuclear and cytoplasmic inclusions in salivary glands and other organs in infants. Am J Pathol 1907; 18:513-8.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Acute suppurative sialadenitis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Neonatal suppurative parotitis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Recurrent parotitis of childhood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Granulomatous diseases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INFECTIONS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Parotid gland most frequently involved.</a:t>
            </a:r>
          </a:p>
          <a:p>
            <a:r>
              <a:rPr lang="en-US" dirty="0" smtClean="0"/>
              <a:t>Serous saliva deficient in lysosomes, Ig A and sialic acid.</a:t>
            </a:r>
          </a:p>
          <a:p>
            <a:r>
              <a:rPr lang="en-US" dirty="0" smtClean="0"/>
              <a:t>Saliva in sublingual and submandibular glands contains high mwt glycoproteins.</a:t>
            </a:r>
          </a:p>
          <a:p>
            <a:r>
              <a:rPr lang="en-US" dirty="0" smtClean="0"/>
              <a:t>Postop patients 30-40% and medically debilitated.</a:t>
            </a:r>
          </a:p>
          <a:p>
            <a:r>
              <a:rPr lang="en-US" dirty="0" smtClean="0"/>
              <a:t>Age 50-60 years.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SUPPURATIVE SIALADENITIS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 smtClean="0"/>
              <a:t>Predisposing factors: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Hypothyroidism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Periodontal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xerostomia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Renal failure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Mechanical obstruction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Prematurity-aseptic sialadenitis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TPN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Anorexia bulimia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Poor oral hygiene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u="sng" dirty="0" smtClean="0"/>
              <a:t>Micro-organisms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Facultative anaerobes- staph. Aureus50-90% [13]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Strep viridans.[14], strep pyogens, strep pneumoniae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Klebsiella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Anaerobes- bacteroides, peptostreptococcus, pervotella, fusobacterium spp.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H. influenza.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13 Raad II, Sabbagh MF, Caranasos GJ. Acute bacterial sialadenitis: a study of 29 cases and reviews. Reviews of infectious Diseases. 1990;12:591-601</a:t>
            </a:r>
          </a:p>
          <a:p>
            <a:pPr marL="514350" indent="-514350">
              <a:buNone/>
            </a:pPr>
            <a:r>
              <a:rPr lang="en-US" dirty="0" smtClean="0"/>
              <a:t>14 Chiu CH, Lin TY. Clinical and microbiological analysis of 6 children with acute suppurative parotitis. Acta paediatrica. 1996;85:106-8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Clinical presentation: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rapid onset of pain, swelling, </a:t>
            </a:r>
            <a:r>
              <a:rPr lang="en-US" dirty="0" smtClean="0"/>
              <a:t>induration,and </a:t>
            </a:r>
            <a:r>
              <a:rPr lang="en-US" dirty="0"/>
              <a:t>fever.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symptoms may worsen during eating.</a:t>
            </a:r>
          </a:p>
          <a:p>
            <a:r>
              <a:rPr lang="en-US" dirty="0"/>
              <a:t>Examination reveals induration, erythema, edema,</a:t>
            </a:r>
          </a:p>
          <a:p>
            <a:pPr>
              <a:buNone/>
            </a:pPr>
            <a:r>
              <a:rPr lang="en-US" dirty="0"/>
              <a:t>and tenderness over the gland and purulence at the</a:t>
            </a:r>
          </a:p>
          <a:p>
            <a:pPr>
              <a:buNone/>
            </a:pPr>
            <a:r>
              <a:rPr lang="en-US" dirty="0"/>
              <a:t>ductal orifice.</a:t>
            </a:r>
          </a:p>
          <a:p>
            <a:r>
              <a:rPr lang="en-US" dirty="0" smtClean="0"/>
              <a:t> </a:t>
            </a:r>
            <a:r>
              <a:rPr lang="en-US" dirty="0"/>
              <a:t>progress to </a:t>
            </a:r>
            <a:r>
              <a:rPr lang="en-US" dirty="0" smtClean="0"/>
              <a:t>abscess formation</a:t>
            </a:r>
            <a:r>
              <a:rPr lang="en-US" dirty="0"/>
              <a:t>. </a:t>
            </a:r>
            <a:endParaRPr lang="en-US" u="sng" dirty="0" smtClean="0"/>
          </a:p>
          <a:p>
            <a:pPr>
              <a:buFont typeface="Wingdings" pitchFamily="2" charset="2"/>
              <a:buChar char="ü"/>
            </a:pP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Investigations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CBC- leucocytosis, neutrophilia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culture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Sialography- benefits are unclear.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Scintiscanning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Ultrasound and CT scan(48-72H)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80% of lumps involving the major salivary glands are benign.</a:t>
            </a:r>
          </a:p>
          <a:p>
            <a:r>
              <a:rPr lang="en-US" dirty="0" smtClean="0"/>
              <a:t>Goal with benign lesions: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Preserve key anatomical structures.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Maintain optimal function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Management</a:t>
            </a:r>
          </a:p>
          <a:p>
            <a:r>
              <a:rPr lang="en-US" dirty="0" smtClean="0"/>
              <a:t>Effective hydration and antibiotics.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Anti-staphyloccocal penicillins- flucloxacillin, amoxycillin, augmentin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Cephalosporins-1</a:t>
            </a:r>
            <a:r>
              <a:rPr lang="en-US" baseline="30000" dirty="0" smtClean="0"/>
              <a:t>st</a:t>
            </a:r>
            <a:r>
              <a:rPr lang="en-US" dirty="0" smtClean="0"/>
              <a:t> gen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Clindamycin and flagyl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vancomycin</a:t>
            </a:r>
          </a:p>
          <a:p>
            <a:r>
              <a:rPr lang="en-US" dirty="0" smtClean="0"/>
              <a:t>Sialologues</a:t>
            </a:r>
          </a:p>
          <a:p>
            <a:r>
              <a:rPr lang="en-US" dirty="0" smtClean="0"/>
              <a:t>Massage and heat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Differential 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Lymphoma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Bezold’s abscess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Dental abscess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Sebaceous cyst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Branchial cyst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Cervical adenitis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Lymphangitis external otitis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16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parotid abscess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Indications for surgery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clinical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Facial nerve involvement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Deep neck space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Recurrent or chronic disease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to drainage of parotid abscess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706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Risk factors: </a:t>
            </a:r>
            <a:r>
              <a:rPr lang="en-US" dirty="0" smtClean="0"/>
              <a:t>preterm ,male, dehydrated.</a:t>
            </a:r>
          </a:p>
          <a:p>
            <a:pPr>
              <a:buNone/>
            </a:pPr>
            <a:r>
              <a:rPr lang="en-US" u="sng" dirty="0" smtClean="0"/>
              <a:t>Organisms: </a:t>
            </a:r>
            <a:r>
              <a:rPr lang="en-US" dirty="0" smtClean="0"/>
              <a:t>staph aureus, E.coli, pseudomonas, group B strep.</a:t>
            </a:r>
          </a:p>
          <a:p>
            <a:pPr>
              <a:buNone/>
            </a:pPr>
            <a:r>
              <a:rPr lang="en-US" u="sng" dirty="0" smtClean="0"/>
              <a:t>Clinical features: </a:t>
            </a:r>
            <a:r>
              <a:rPr lang="en-US" dirty="0" smtClean="0"/>
              <a:t>fever, irritability, erythema, FTT, anorexia, bilateral parotid enlargement</a:t>
            </a:r>
          </a:p>
          <a:p>
            <a:pPr>
              <a:buNone/>
            </a:pPr>
            <a:r>
              <a:rPr lang="en-US" u="sng" dirty="0" smtClean="0"/>
              <a:t>Diagnosis: CBC, </a:t>
            </a:r>
            <a:r>
              <a:rPr lang="en-US" dirty="0" smtClean="0"/>
              <a:t>culture, FNA</a:t>
            </a:r>
          </a:p>
          <a:p>
            <a:pPr>
              <a:buNone/>
            </a:pPr>
            <a:r>
              <a:rPr lang="en-US" u="sng" dirty="0" smtClean="0"/>
              <a:t>Management: </a:t>
            </a:r>
            <a:r>
              <a:rPr lang="en-US" dirty="0" smtClean="0"/>
              <a:t>IV antibiotics, surgery</a:t>
            </a:r>
            <a:endParaRPr lang="en-US" u="sng" dirty="0" smtClean="0"/>
          </a:p>
          <a:p>
            <a:pPr>
              <a:buNone/>
            </a:pP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NEONATAL SUPPURATIVE PAROTITIS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b="1" u="sng" dirty="0" smtClean="0"/>
          </a:p>
          <a:p>
            <a:r>
              <a:rPr lang="en-US" dirty="0" smtClean="0"/>
              <a:t>Associated with non-obstructive sialectasis.</a:t>
            </a:r>
          </a:p>
          <a:p>
            <a:r>
              <a:rPr lang="en-US" dirty="0" smtClean="0"/>
              <a:t>Age of onset 3-6 years.</a:t>
            </a:r>
          </a:p>
          <a:p>
            <a:r>
              <a:rPr lang="en-US" dirty="0" smtClean="0"/>
              <a:t>More common in males.</a:t>
            </a:r>
          </a:p>
          <a:p>
            <a:r>
              <a:rPr lang="en-US" dirty="0" smtClean="0"/>
              <a:t>Localized pain and swelling that last 14/7.</a:t>
            </a:r>
          </a:p>
          <a:p>
            <a:r>
              <a:rPr lang="en-US" dirty="0" smtClean="0"/>
              <a:t>Attacks 1-5/year.</a:t>
            </a:r>
          </a:p>
          <a:p>
            <a:r>
              <a:rPr lang="en-US" dirty="0" smtClean="0"/>
              <a:t>Frequency of recurrence peaks 5-7 years. 90% resolution by puperty.</a:t>
            </a:r>
          </a:p>
          <a:p>
            <a:r>
              <a:rPr lang="en-US" dirty="0" smtClean="0"/>
              <a:t>Analgesia is main stay of therapy.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RECURRENT PAROTITIS OF CHILDHOOD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Proposed aetiologies: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Congenital ectasia- bact colonization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Familial form with autosomal inheritance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Immunological abnormalities- IgG3 and IgA deficiency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Juvenile onset sjogren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Viruses-mumps, EBV, HIV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CLINICAL FEATURES</a:t>
            </a:r>
          </a:p>
          <a:p>
            <a:r>
              <a:rPr lang="en-US" dirty="0" smtClean="0"/>
              <a:t>Acute/subacute parotid swelling</a:t>
            </a:r>
          </a:p>
          <a:p>
            <a:r>
              <a:rPr lang="en-US" dirty="0" smtClean="0"/>
              <a:t>Fever, malaise</a:t>
            </a:r>
          </a:p>
          <a:p>
            <a:r>
              <a:rPr lang="en-US" dirty="0" smtClean="0"/>
              <a:t>Pain</a:t>
            </a:r>
          </a:p>
          <a:p>
            <a:r>
              <a:rPr lang="en-US" dirty="0" smtClean="0"/>
              <a:t>Bilateral inv 44%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Investigations</a:t>
            </a:r>
          </a:p>
          <a:p>
            <a:r>
              <a:rPr lang="en-US" dirty="0" smtClean="0"/>
              <a:t>Sialography</a:t>
            </a:r>
          </a:p>
          <a:p>
            <a:r>
              <a:rPr lang="en-US" dirty="0" smtClean="0"/>
              <a:t>Ultrasound</a:t>
            </a:r>
          </a:p>
          <a:p>
            <a:r>
              <a:rPr lang="en-US" dirty="0" smtClean="0"/>
              <a:t>MR sialography</a:t>
            </a:r>
          </a:p>
          <a:p>
            <a:pPr>
              <a:buNone/>
            </a:pPr>
            <a:r>
              <a:rPr lang="en-US" u="sng" dirty="0" smtClean="0"/>
              <a:t>Treatment</a:t>
            </a:r>
          </a:p>
          <a:p>
            <a:r>
              <a:rPr lang="en-US" dirty="0" smtClean="0"/>
              <a:t>Hydration</a:t>
            </a:r>
          </a:p>
          <a:p>
            <a:r>
              <a:rPr lang="en-US" dirty="0" smtClean="0"/>
              <a:t>Heat and massage</a:t>
            </a:r>
          </a:p>
          <a:p>
            <a:r>
              <a:rPr lang="en-US" dirty="0" smtClean="0"/>
              <a:t>Sialologues</a:t>
            </a:r>
          </a:p>
          <a:p>
            <a:r>
              <a:rPr lang="en-US" dirty="0" smtClean="0"/>
              <a:t>Antibiotics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Non-tuberculous mycobacterial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Actinomycosis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Cat scratch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Toxoplasmosis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Syphilis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Wegners granulomatosis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sarcoidosis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GRANULOMATOUS DISEASES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Involvement of salivary glands is rare.</a:t>
            </a:r>
          </a:p>
          <a:p>
            <a:r>
              <a:rPr lang="en-US" dirty="0" smtClean="0"/>
              <a:t>Postulated theories of source of infection[14]: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Trans-oral spread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Haematogenous spread from primary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Lymphatic spread from tonsil or EAC.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14 Alex L,Balakrishnan M, Ittyavirah AK. Tuberculosis of parotid gland-a case report. IndiaJ Radiol Imaging 2006;16:689-90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RESARIO\Desktop\bookent\37.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4478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ANATOMY:</a:t>
            </a:r>
            <a:br>
              <a:rPr lang="en-US" dirty="0" smtClean="0"/>
            </a:br>
            <a:r>
              <a:rPr lang="en-US" dirty="0" smtClean="0"/>
              <a:t>EMBRYOLOGY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TB- occurs in parotid.</a:t>
            </a:r>
          </a:p>
          <a:p>
            <a:r>
              <a:rPr lang="en-US" dirty="0" smtClean="0"/>
              <a:t>secondary TB-sublingual and submandibular gland.</a:t>
            </a:r>
          </a:p>
          <a:p>
            <a:r>
              <a:rPr lang="en-US" dirty="0" smtClean="0"/>
              <a:t>Presents in 2 forms: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Acute inflammatory lesion with diffuse glandular edema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Chronic tumorous lesion-discrete slow growing mass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Investigations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Acid fast staining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Culture of saliva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Mantoux skin test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CXR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DDX: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Tumors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Lymphoma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Sialadenitis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Nodal mets</a:t>
            </a:r>
          </a:p>
          <a:p>
            <a:pPr marL="514350" indent="-514350">
              <a:buNone/>
            </a:pPr>
            <a:r>
              <a:rPr lang="en-US" u="sng" dirty="0" smtClean="0"/>
              <a:t>Management</a:t>
            </a:r>
          </a:p>
          <a:p>
            <a:pPr marL="514350" indent="-514350"/>
            <a:r>
              <a:rPr lang="en-US" dirty="0" smtClean="0"/>
              <a:t>Anti-TB</a:t>
            </a:r>
          </a:p>
          <a:p>
            <a:pPr marL="514350" indent="-514350"/>
            <a:r>
              <a:rPr lang="en-US" dirty="0" smtClean="0"/>
              <a:t>surgery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&lt; 5years.</a:t>
            </a:r>
          </a:p>
          <a:p>
            <a:r>
              <a:rPr lang="en-US" dirty="0" smtClean="0"/>
              <a:t>Organisms: M.kansasii, M.scrofulaceum, M.avium intracellulare, M.bovine.</a:t>
            </a:r>
          </a:p>
          <a:p>
            <a:r>
              <a:rPr lang="en-US" dirty="0" smtClean="0"/>
              <a:t>Portal entry-mouth.</a:t>
            </a:r>
          </a:p>
          <a:p>
            <a:r>
              <a:rPr lang="en-US" dirty="0" smtClean="0"/>
              <a:t>Rapidly enlarging neck mass with skin discoloration , draining sinus.</a:t>
            </a:r>
          </a:p>
          <a:p>
            <a:r>
              <a:rPr lang="en-US" dirty="0" smtClean="0"/>
              <a:t>Excision of gland and nodes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NON-TUBERCULOUS MYCOBACTERIAL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25904" y="1481138"/>
            <a:ext cx="629219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Caused by Actinomyces spp, gram +ve, anaerobic, non-acid fast bacilli.</a:t>
            </a:r>
          </a:p>
          <a:p>
            <a:r>
              <a:rPr lang="en-US" dirty="0" smtClean="0"/>
              <a:t>Normal commensals tonsils and carious teeth.</a:t>
            </a:r>
          </a:p>
          <a:p>
            <a:r>
              <a:rPr lang="en-US" dirty="0" smtClean="0"/>
              <a:t>Predisposing factors: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Steroids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malnutrition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ACTINOMYCOSIS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u="sng" dirty="0" smtClean="0"/>
              <a:t>Clinical features:</a:t>
            </a:r>
          </a:p>
          <a:p>
            <a:r>
              <a:rPr lang="en-US" dirty="0" smtClean="0"/>
              <a:t>Multiple draining fistulae</a:t>
            </a:r>
          </a:p>
          <a:p>
            <a:r>
              <a:rPr lang="en-US" dirty="0" smtClean="0"/>
              <a:t>Painless indurated swelling</a:t>
            </a:r>
          </a:p>
          <a:p>
            <a:r>
              <a:rPr lang="en-US" dirty="0" smtClean="0"/>
              <a:t>Chronic purulent discharge</a:t>
            </a:r>
          </a:p>
          <a:p>
            <a:r>
              <a:rPr lang="en-US" dirty="0" smtClean="0"/>
              <a:t>History dental disease with manipulation</a:t>
            </a:r>
          </a:p>
          <a:p>
            <a:pPr>
              <a:buNone/>
            </a:pPr>
            <a:r>
              <a:rPr lang="en-US" u="sng" dirty="0" smtClean="0"/>
              <a:t>Diagnosis</a:t>
            </a:r>
          </a:p>
          <a:p>
            <a:pPr>
              <a:buNone/>
            </a:pPr>
            <a:r>
              <a:rPr lang="en-US" dirty="0" smtClean="0"/>
              <a:t>FNA- gram +ve filamentous rods, sulfur granules</a:t>
            </a:r>
          </a:p>
          <a:p>
            <a:pPr>
              <a:buNone/>
            </a:pPr>
            <a:r>
              <a:rPr lang="en-US" dirty="0" smtClean="0"/>
              <a:t>6/52 IV pen/clindamycin/doxycyline+6/12 oral </a:t>
            </a:r>
          </a:p>
          <a:p>
            <a:pPr>
              <a:buNone/>
            </a:pPr>
            <a:r>
              <a:rPr lang="en-US" dirty="0" smtClean="0"/>
              <a:t>Incision and debridment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u="sng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Diagnostic criteria;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History contact with cat (dog 5%) and presence of scratch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+ve skin test for Bartonella henselae or +ve serologic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+ve gram stain(Warthin starry silver) and culture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Characteristic histopathology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SCRATCH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Toxoplasma gondii.</a:t>
            </a:r>
          </a:p>
          <a:p>
            <a:r>
              <a:rPr lang="en-US" dirty="0" smtClean="0"/>
              <a:t>Host cat </a:t>
            </a:r>
          </a:p>
          <a:p>
            <a:r>
              <a:rPr lang="en-US" dirty="0" smtClean="0"/>
              <a:t>Trophozoites and cysts- infected and undercooked beef, chicken, lamb or cat faeces.</a:t>
            </a:r>
          </a:p>
          <a:p>
            <a:r>
              <a:rPr lang="en-US" dirty="0" smtClean="0"/>
              <a:t>Diagnosis: serologic testing</a:t>
            </a:r>
          </a:p>
          <a:p>
            <a:r>
              <a:rPr lang="en-US" dirty="0" smtClean="0"/>
              <a:t>Treatment: pyrimethamine+trisulfapyrimidines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TOXOPLASMOSIS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Chronic sialadenitis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Sialolithiasis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Sjogren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Benign lymphoepithelial lesions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Sarcoidosis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Wegners granulomatosis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Kimura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Kuttner’s tumor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Necrotizing sialometaplasia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Adenomatoid hyperplasia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NON-INFECTIVE INFLAMMATORY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Adulthood</a:t>
            </a:r>
          </a:p>
          <a:p>
            <a:r>
              <a:rPr lang="en-US" dirty="0" smtClean="0"/>
              <a:t>Repeated episodes of pain and inflammation</a:t>
            </a:r>
          </a:p>
          <a:p>
            <a:r>
              <a:rPr lang="en-US" dirty="0" smtClean="0"/>
              <a:t>Parotid gland is most affected.</a:t>
            </a:r>
          </a:p>
          <a:p>
            <a:r>
              <a:rPr lang="en-US" dirty="0" smtClean="0"/>
              <a:t>Salivary duct obstruction due to sialolithiasis with salivary flow stasis.</a:t>
            </a:r>
          </a:p>
          <a:p>
            <a:r>
              <a:rPr lang="en-US" dirty="0" smtClean="0"/>
              <a:t>Previous history of RPC, sialolithiasis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SIALADENITIS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90600" y="1524000"/>
            <a:ext cx="708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anatomy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Duct obstruction is due to;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Sialolithiasis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Stenosis- scar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Extrinsic compression by tumor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Stricture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Congenital dilation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Foreign body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radiotherapy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Salivary changes during acute exacerbations: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Nacl and glucose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Decrease phosphate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IgA, IgG, IgM, albumin, transferring, myeloperoxidase, lactoferrin and lysozyme</a:t>
            </a:r>
          </a:p>
          <a:p>
            <a:pPr marL="514350" indent="-514350">
              <a:buNone/>
            </a:pPr>
            <a:r>
              <a:rPr lang="en-US" dirty="0" smtClean="0"/>
              <a:t>Salivary IgG predominates in acute infection.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Investigations</a:t>
            </a:r>
          </a:p>
          <a:p>
            <a:r>
              <a:rPr lang="en-US" dirty="0" smtClean="0"/>
              <a:t>Sialography- strictures, distortion of ducts</a:t>
            </a:r>
          </a:p>
          <a:p>
            <a:r>
              <a:rPr lang="en-US" dirty="0" smtClean="0"/>
              <a:t>Ultrasound</a:t>
            </a:r>
          </a:p>
          <a:p>
            <a:r>
              <a:rPr lang="en-US" dirty="0" smtClean="0"/>
              <a:t>Ct Scans</a:t>
            </a:r>
          </a:p>
          <a:p>
            <a:pPr>
              <a:buNone/>
            </a:pPr>
            <a:r>
              <a:rPr lang="en-US" u="sng" dirty="0" smtClean="0"/>
              <a:t>Histopathological features</a:t>
            </a:r>
          </a:p>
          <a:p>
            <a:pPr>
              <a:buNone/>
            </a:pPr>
            <a:r>
              <a:rPr lang="en-US" dirty="0" smtClean="0"/>
              <a:t>Duct dilatation,acinar atrophy, interstitial fibrosis, periductal inflammatory infiltrate.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/>
              <a:t>prognosis</a:t>
            </a:r>
          </a:p>
          <a:p>
            <a:r>
              <a:rPr lang="en-US" dirty="0" smtClean="0"/>
              <a:t>50% spontaneous resolution</a:t>
            </a:r>
          </a:p>
          <a:p>
            <a:r>
              <a:rPr lang="en-US" dirty="0" smtClean="0"/>
              <a:t>40% surgical intervention- subtotal or total removal of the gland.</a:t>
            </a:r>
          </a:p>
          <a:p>
            <a:r>
              <a:rPr lang="en-US" dirty="0" smtClean="0"/>
              <a:t>Complications: kuttner’s tumor, BLL, parotid duct carcinoma.[15]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15 Hogg RP, Ayshford C, Watkinson JC. Parotid duct carcinoma arising in bilateral chronic sialadenitis. Journal of Laryngology and Otology 1999;113:686-8.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Non-neoplastic unilateral or bilateral enlargement.</a:t>
            </a:r>
          </a:p>
          <a:p>
            <a:r>
              <a:rPr lang="en-US" dirty="0" smtClean="0"/>
              <a:t>May be assoc with sjogren syndrome</a:t>
            </a:r>
          </a:p>
          <a:p>
            <a:r>
              <a:rPr lang="en-US" dirty="0" smtClean="0"/>
              <a:t>Women in 5</a:t>
            </a:r>
            <a:r>
              <a:rPr lang="en-US" baseline="30000" dirty="0" smtClean="0"/>
              <a:t>th</a:t>
            </a:r>
            <a:r>
              <a:rPr lang="en-US" dirty="0" smtClean="0"/>
              <a:t>-6</a:t>
            </a:r>
            <a:r>
              <a:rPr lang="en-US" baseline="30000" dirty="0" smtClean="0"/>
              <a:t>th</a:t>
            </a:r>
            <a:r>
              <a:rPr lang="en-US" dirty="0" smtClean="0"/>
              <a:t> decade.</a:t>
            </a:r>
          </a:p>
          <a:p>
            <a:r>
              <a:rPr lang="en-US" dirty="0" smtClean="0"/>
              <a:t>Lymphoreticular infiltrate with acinar atrophy, irregular nuclei and ductal metaplasia.</a:t>
            </a:r>
          </a:p>
          <a:p>
            <a:r>
              <a:rPr lang="en-US" dirty="0" smtClean="0"/>
              <a:t>Treatment: symptomatic, surgery</a:t>
            </a:r>
          </a:p>
          <a:p>
            <a:r>
              <a:rPr lang="en-US" dirty="0" smtClean="0"/>
              <a:t>Complications: lymphoepithelial carcinoma, low grade B lymphoma, NKL, 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BENIGN LYMPHOEPITHELIAL LESIONS</a:t>
            </a:r>
            <a:br>
              <a:rPr lang="en-US" dirty="0" smtClean="0"/>
            </a:br>
            <a:r>
              <a:rPr lang="en-US" dirty="0" smtClean="0"/>
              <a:t>Mikulicz’s disease/Godwin tumor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80-90% submandibular gland, 10% parotid and1- 7% sublingual gland.</a:t>
            </a:r>
          </a:p>
          <a:p>
            <a:r>
              <a:rPr lang="en-US" dirty="0" smtClean="0"/>
              <a:t>Females&gt; males.</a:t>
            </a:r>
          </a:p>
          <a:p>
            <a:r>
              <a:rPr lang="en-US" dirty="0" smtClean="0"/>
              <a:t>Adults&gt;children</a:t>
            </a:r>
          </a:p>
          <a:p>
            <a:r>
              <a:rPr lang="en-US" dirty="0" smtClean="0"/>
              <a:t>CP: pain and swelling with gustation or eating. </a:t>
            </a:r>
          </a:p>
          <a:p>
            <a:r>
              <a:rPr lang="en-US" dirty="0" smtClean="0"/>
              <a:t>Diffuse swelling, burning-like pain</a:t>
            </a:r>
          </a:p>
          <a:p>
            <a:r>
              <a:rPr lang="en-US" dirty="0" smtClean="0"/>
              <a:t>Defect of migration of autophagosomes or calcification of mucus plugs.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SIALOLITHASIS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Calcium phosphate and carbonate, organic matrix of glycoprotein and muccopolysaccharides.</a:t>
            </a:r>
          </a:p>
          <a:p>
            <a:r>
              <a:rPr lang="en-US" dirty="0" smtClean="0"/>
              <a:t> salivary stasis, ductal inflam and injury.</a:t>
            </a:r>
          </a:p>
          <a:p>
            <a:r>
              <a:rPr lang="en-US" dirty="0" smtClean="0"/>
              <a:t>Intermittent stasis- alteration of mucoid elements of saliva forming an organic gel.</a:t>
            </a:r>
          </a:p>
          <a:p>
            <a:r>
              <a:rPr lang="en-US" dirty="0" smtClean="0"/>
              <a:t>Gel-framework for the deposition of salts.</a:t>
            </a:r>
          </a:p>
          <a:p>
            <a:r>
              <a:rPr lang="en-US" dirty="0" smtClean="0"/>
              <a:t>Development of calculi.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Investigation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Plain radiograph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Ultrasound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sialography</a:t>
            </a:r>
          </a:p>
          <a:p>
            <a:endParaRPr lang="en-US" dirty="0"/>
          </a:p>
        </p:txBody>
      </p:sp>
      <p:pic>
        <p:nvPicPr>
          <p:cNvPr id="9" name="Picture 4" descr="Stone_in_Wharton_s_Duct_Occlusal_Film_ENTo_044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19600" y="1676400"/>
            <a:ext cx="3095625" cy="3438525"/>
          </a:xfrm>
          <a:ln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Marsupilization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Excision of gland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Non-surgical:  laser lithotripsy.</a:t>
            </a:r>
          </a:p>
          <a:p>
            <a:pPr marL="514350" indent="-514350">
              <a:buNone/>
            </a:pPr>
            <a:r>
              <a:rPr lang="en-US" dirty="0" smtClean="0"/>
              <a:t>     sialoendoscopy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1371600"/>
            <a:ext cx="403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most common autoimmune connective tissue disorder. </a:t>
            </a:r>
          </a:p>
          <a:p>
            <a:r>
              <a:rPr lang="en-US" dirty="0" smtClean="0"/>
              <a:t>Profound lymphocytic infiltration into salivary and lacrimal glands.[33]</a:t>
            </a:r>
          </a:p>
          <a:p>
            <a:r>
              <a:rPr lang="en-US" dirty="0" smtClean="0"/>
              <a:t>F:M 9:1, 4</a:t>
            </a:r>
            <a:r>
              <a:rPr lang="en-US" baseline="30000" dirty="0" smtClean="0"/>
              <a:t>th</a:t>
            </a:r>
            <a:r>
              <a:rPr lang="en-US" dirty="0" smtClean="0"/>
              <a:t>-5</a:t>
            </a:r>
            <a:r>
              <a:rPr lang="en-US" baseline="30000" dirty="0" smtClean="0"/>
              <a:t>th</a:t>
            </a:r>
            <a:r>
              <a:rPr lang="en-US" dirty="0" smtClean="0"/>
              <a:t> decade</a:t>
            </a:r>
          </a:p>
          <a:p>
            <a:r>
              <a:rPr lang="en-US" dirty="0" smtClean="0"/>
              <a:t>Drug allergies, 44% allergic to penicillin.</a:t>
            </a:r>
          </a:p>
          <a:p>
            <a:r>
              <a:rPr lang="en-US" dirty="0" smtClean="0"/>
              <a:t>Primary and secondary SS.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SJOGREN SYNDROME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VIRUSES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Mumps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CMV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Coxsackievirus A, Echoviruses, Influenza A, Lymphocytic choriomengitis virus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INFECTIOUS INFLAMMATORY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Aetiology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Genetic HLA-DR3, HLA-B8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Environmental- viral infections</a:t>
            </a:r>
          </a:p>
          <a:p>
            <a:pPr marL="514350" indent="-514350">
              <a:buNone/>
            </a:pPr>
            <a:r>
              <a:rPr lang="en-US" u="sng" dirty="0" smtClean="0"/>
              <a:t>Serological markers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ANA- 50-80%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RF -75%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Ro/SS-A antibodies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La/SS-B antibodies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Clinical presentation</a:t>
            </a:r>
          </a:p>
          <a:p>
            <a:r>
              <a:rPr lang="en-US" dirty="0" smtClean="0"/>
              <a:t>Xerostomia- dysarthia and dysphagia.</a:t>
            </a:r>
          </a:p>
          <a:p>
            <a:r>
              <a:rPr lang="en-US" dirty="0" smtClean="0"/>
              <a:t>Dental carries.</a:t>
            </a:r>
          </a:p>
          <a:p>
            <a:r>
              <a:rPr lang="en-US" dirty="0" smtClean="0"/>
              <a:t>Acute gingivitis.</a:t>
            </a:r>
          </a:p>
          <a:p>
            <a:r>
              <a:rPr lang="en-US" dirty="0" smtClean="0"/>
              <a:t>Candidiasis</a:t>
            </a:r>
          </a:p>
          <a:p>
            <a:r>
              <a:rPr lang="en-US" dirty="0" smtClean="0"/>
              <a:t>Acute suppurative parotitis.</a:t>
            </a:r>
          </a:p>
          <a:p>
            <a:r>
              <a:rPr lang="en-US" dirty="0" smtClean="0"/>
              <a:t>Dysgeusia </a:t>
            </a:r>
          </a:p>
          <a:p>
            <a:r>
              <a:rPr lang="en-US" dirty="0" smtClean="0"/>
              <a:t>Lymphoma 5%.</a:t>
            </a:r>
          </a:p>
          <a:p>
            <a:r>
              <a:rPr lang="en-US" dirty="0" smtClean="0"/>
              <a:t>Keratoconjuctivitis sicca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ophie\Pictures\2011-05-23\1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4876800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Sophie\Pictures\2011-05-23\1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53000" cy="4191000"/>
          </a:xfrm>
          <a:prstGeom prst="rect">
            <a:avLst/>
          </a:prstGeom>
          <a:noFill/>
        </p:spPr>
      </p:pic>
      <p:pic>
        <p:nvPicPr>
          <p:cNvPr id="5124" name="Picture 4" descr="C:\Users\Sophie\Pictures\2011-05-23\1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191000"/>
            <a:ext cx="4876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Ocular symptoms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Persistent dry eyes for 3/12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Recurrent sensation of sand/ gravel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Use of tear substitutes for &gt;3 times a day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Oral symptoms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Feeling dry mouth every day for &gt;3/12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Recurrent swollen salivary glands as an adult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Need to drink liquids to swallow dry foods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Objective evidence of dry eyes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Schimmer’s test &lt;5mm +ve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Rose Bengal test stain red damage in conjuctiva/ corneal cells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American-European Diagnostic criteria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dirty="0" smtClean="0"/>
              <a:t>Salivary gland biopsy &gt;50 lymphocytes per 4mm glandular tissue.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Objective evidence of salivary gland involvement.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Salivary gland scintigraphy-delayed uptake technetium-99m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Parotid sialography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Unstimulated whole sialometry&lt;1.5ml in 15 minutes +ve.</a:t>
            </a:r>
          </a:p>
          <a:p>
            <a:pPr marL="514350" indent="-514350">
              <a:buNone/>
            </a:pPr>
            <a:r>
              <a:rPr lang="en-US" dirty="0" smtClean="0"/>
              <a:t>6.   Lab abnormalities- Ro, La, ANA. RF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Primary sjogren- 4/6</a:t>
            </a:r>
          </a:p>
          <a:p>
            <a:r>
              <a:rPr lang="en-US" dirty="0" smtClean="0"/>
              <a:t>Secondary sjogren-autoimmune disease and positive category 1 or 2 and be positive in 2 of the remaining 4 criteria.</a:t>
            </a:r>
          </a:p>
          <a:p>
            <a:pPr>
              <a:buNone/>
            </a:pPr>
            <a:r>
              <a:rPr lang="en-US" u="sng" dirty="0" smtClean="0"/>
              <a:t>Exclusion criteria;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Previous radiation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Hep 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AIDS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Pre-exsisting lymphoma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Sarcoidosis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Graft vs host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Anticholinergic drugs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Local agents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Systemic agents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Immunosuppresants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Electrostimulation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Dietary stimulation.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Kuttner tumor (chronic sclerosing sialdenitis)</a:t>
            </a:r>
          </a:p>
          <a:p>
            <a:r>
              <a:rPr lang="en-US" dirty="0" smtClean="0"/>
              <a:t>Rare chronic inflammatory disorder of adults.</a:t>
            </a:r>
          </a:p>
          <a:p>
            <a:r>
              <a:rPr lang="en-US" dirty="0" smtClean="0"/>
              <a:t>Submandibular gland</a:t>
            </a:r>
          </a:p>
          <a:p>
            <a:r>
              <a:rPr lang="en-US" dirty="0" smtClean="0"/>
              <a:t>Long-standing asymptomatic swelling.</a:t>
            </a:r>
          </a:p>
          <a:p>
            <a:r>
              <a:rPr lang="en-US" dirty="0" smtClean="0"/>
              <a:t>Treatment: excision.</a:t>
            </a:r>
          </a:p>
          <a:p>
            <a:r>
              <a:rPr lang="en-US" dirty="0" smtClean="0"/>
              <a:t>DDX: benign lymphoepithelial lesions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Necrotizing sialometaplasia</a:t>
            </a:r>
          </a:p>
          <a:p>
            <a:r>
              <a:rPr lang="en-US" dirty="0" smtClean="0"/>
              <a:t>Benign self limiting.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described by Abrams et al in 1973.[16]</a:t>
            </a:r>
          </a:p>
          <a:p>
            <a:r>
              <a:rPr lang="en-US" dirty="0" smtClean="0"/>
              <a:t>Most common sites: minor salivary glands of oral cavity and oropharynx.</a:t>
            </a:r>
          </a:p>
          <a:p>
            <a:r>
              <a:rPr lang="en-US" dirty="0" smtClean="0"/>
              <a:t>Mean age 46 years</a:t>
            </a:r>
          </a:p>
          <a:p>
            <a:r>
              <a:rPr lang="en-US" dirty="0" smtClean="0"/>
              <a:t>2:1 male predominance.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Firm, erythematous nodule, ulcerated.</a:t>
            </a:r>
          </a:p>
          <a:p>
            <a:r>
              <a:rPr lang="en-US" dirty="0" smtClean="0"/>
              <a:t>Bilateral lesions 20%</a:t>
            </a:r>
          </a:p>
          <a:p>
            <a:r>
              <a:rPr lang="en-US" dirty="0" smtClean="0"/>
              <a:t>Painful or painless with associated paraesthesia or anesthesia.[17]</a:t>
            </a:r>
          </a:p>
          <a:p>
            <a:r>
              <a:rPr lang="en-US" dirty="0" smtClean="0"/>
              <a:t>Unknown aetiology.</a:t>
            </a:r>
          </a:p>
          <a:p>
            <a:r>
              <a:rPr lang="en-US" dirty="0" smtClean="0"/>
              <a:t>Predisposing factors: tobacco use, vascular diseases, trauma and bulimia.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16 Abrams AM, Melrose RJ, Howell FV. Necrotizing sialometaplasia. A disease simulating malignancy. Cancer 1973;32:130-5.</a:t>
            </a:r>
          </a:p>
          <a:p>
            <a:pPr>
              <a:buNone/>
            </a:pPr>
            <a:r>
              <a:rPr lang="en-US" dirty="0" smtClean="0"/>
              <a:t>17 Keogh PV, O’Regan E, Toner M. Necrotizing sialometaplasia: an unusual bilateral presentation associated with antecedent anaesthesia and lack of response to intralesional steroids. Case report and review of the litreture. Br Dent J 2004;196:79-81.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Paramyxovirus infection.</a:t>
            </a:r>
          </a:p>
          <a:p>
            <a:r>
              <a:rPr lang="en-US" dirty="0" smtClean="0"/>
              <a:t>Droplet route with IP 14-21 days.</a:t>
            </a:r>
          </a:p>
          <a:p>
            <a:r>
              <a:rPr lang="en-US" dirty="0" smtClean="0"/>
              <a:t>Peak incidence 4-6 years.</a:t>
            </a:r>
          </a:p>
          <a:p>
            <a:r>
              <a:rPr lang="en-US" dirty="0" smtClean="0"/>
              <a:t>Prodromal phase: fever, malaise, headache, myalgia.</a:t>
            </a:r>
          </a:p>
          <a:p>
            <a:r>
              <a:rPr lang="en-US" dirty="0" smtClean="0"/>
              <a:t>Bilateral SG enlargement, lymphadenopathy, trismus.</a:t>
            </a:r>
          </a:p>
          <a:p>
            <a:r>
              <a:rPr lang="en-US" dirty="0" smtClean="0"/>
              <a:t>Self limiting 4-5 days.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Sialadenosis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Radiation-induced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Drugs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NON-INFLAMMATORY LESIONS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Non-neoplastic non-inflammatory disorder</a:t>
            </a:r>
          </a:p>
          <a:p>
            <a:r>
              <a:rPr lang="en-US" dirty="0" smtClean="0"/>
              <a:t>Bilateral non-painful enlargement.</a:t>
            </a:r>
          </a:p>
          <a:p>
            <a:r>
              <a:rPr lang="en-US" dirty="0" smtClean="0"/>
              <a:t>Females&gt; males</a:t>
            </a:r>
          </a:p>
          <a:p>
            <a:r>
              <a:rPr lang="en-US" dirty="0" smtClean="0"/>
              <a:t>Peak incidence 5</a:t>
            </a:r>
            <a:r>
              <a:rPr lang="en-US" baseline="30000" dirty="0" smtClean="0"/>
              <a:t>th</a:t>
            </a:r>
            <a:r>
              <a:rPr lang="en-US" dirty="0" smtClean="0"/>
              <a:t> and 6</a:t>
            </a:r>
            <a:r>
              <a:rPr lang="en-US" baseline="30000" dirty="0" smtClean="0"/>
              <a:t>th</a:t>
            </a:r>
            <a:r>
              <a:rPr lang="en-US" dirty="0" smtClean="0"/>
              <a:t> decade</a:t>
            </a:r>
          </a:p>
          <a:p>
            <a:r>
              <a:rPr lang="en-US" dirty="0" smtClean="0"/>
              <a:t>?neuropathy</a:t>
            </a:r>
          </a:p>
          <a:p>
            <a:r>
              <a:rPr lang="en-US" dirty="0" smtClean="0"/>
              <a:t>Associated diseases: DM, hypothyroidism, alcohol, malnutrition, liver cirrhosis.</a:t>
            </a:r>
          </a:p>
          <a:p>
            <a:r>
              <a:rPr lang="en-US" dirty="0" smtClean="0"/>
              <a:t>Microscopy- acinar hypertrophy with fatty replacement.</a:t>
            </a:r>
          </a:p>
          <a:p>
            <a:r>
              <a:rPr lang="en-US" dirty="0" smtClean="0"/>
              <a:t>Treatment- underlying cause, pilocarpine, surgery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SIALOSIS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Branchial type 1 and 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Dermoid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Mucocele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Ranula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Polycystic disease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00" y="15240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3 types: extravasations, retention and superficial.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Extravasations mucoceles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 smtClean="0"/>
              <a:t>90%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 smtClean="0"/>
              <a:t>Trauma to excretory duct.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 smtClean="0"/>
              <a:t>Most common site- lower lip.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en-US" dirty="0" smtClean="0"/>
              <a:t>Other sites: buccal mucosa, FOM, ventrum of tongue, palate 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MUCOCELES</a:t>
            </a:r>
            <a:endParaRPr lang="en-US" dirty="0"/>
          </a:p>
        </p:txBody>
      </p:sp>
      <p:pic>
        <p:nvPicPr>
          <p:cNvPr id="4" name="Picture 4" descr="21-mucocel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95800" y="609600"/>
            <a:ext cx="4648200" cy="60198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Congenital/traumatic</a:t>
            </a:r>
          </a:p>
          <a:p>
            <a:r>
              <a:rPr lang="en-US" dirty="0" smtClean="0"/>
              <a:t>Partial obstruction of sublingual duct.</a:t>
            </a:r>
          </a:p>
          <a:p>
            <a:r>
              <a:rPr lang="en-US" dirty="0" smtClean="0"/>
              <a:t>Partial severance or ligation of sublingual duct.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RANNULAS</a:t>
            </a:r>
            <a:endParaRPr lang="en-US" dirty="0"/>
          </a:p>
        </p:txBody>
      </p:sp>
      <p:pic>
        <p:nvPicPr>
          <p:cNvPr id="4" name="Picture 4" descr="Ranula0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5240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Plunging rannulas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Sublingual gland may project through mylohyoid or ectopic gland.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Cyst may penetrate through mylohyoid.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Duct from sublingual gland may join the submandibular galnd or its duct.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Older people.[18]</a:t>
            </a:r>
          </a:p>
          <a:p>
            <a:r>
              <a:rPr lang="en-US" dirty="0" smtClean="0"/>
              <a:t>Caused by intermittent duct obstruction.</a:t>
            </a:r>
          </a:p>
          <a:p>
            <a:r>
              <a:rPr lang="en-US" dirty="0" smtClean="0"/>
              <a:t>Form uncystic cavities.[19]</a:t>
            </a:r>
          </a:p>
          <a:p>
            <a:r>
              <a:rPr lang="en-US" dirty="0" smtClean="0"/>
              <a:t>Lined by modified duct epithelium cuboidal or columnar</a:t>
            </a:r>
          </a:p>
          <a:p>
            <a:r>
              <a:rPr lang="en-US" dirty="0" smtClean="0"/>
              <a:t>Seen in palatoglossal fold.</a:t>
            </a:r>
          </a:p>
          <a:p>
            <a:r>
              <a:rPr lang="en-US" dirty="0" smtClean="0"/>
              <a:t>Multiple, more in females.</a:t>
            </a:r>
          </a:p>
          <a:p>
            <a:pPr>
              <a:buNone/>
            </a:pPr>
            <a:r>
              <a:rPr lang="en-US" dirty="0" smtClean="0"/>
              <a:t>18 Southam JC. Retention mucoceles of the oral mucosa. J Oral Pathol 1974;3:197-204</a:t>
            </a:r>
          </a:p>
          <a:p>
            <a:pPr>
              <a:buNone/>
            </a:pPr>
            <a:r>
              <a:rPr lang="en-US" dirty="0" smtClean="0"/>
              <a:t>19 Eversole LR. Oral sialocysts. Arch Otolaryngol Head Neck Surg 1987;113:51-6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MUCOUS RETENTION CYSTS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b="1" u="sng" dirty="0" smtClean="0"/>
          </a:p>
          <a:p>
            <a:r>
              <a:rPr lang="en-US" dirty="0" smtClean="0"/>
              <a:t>Minor labial salivary glands.</a:t>
            </a:r>
          </a:p>
          <a:p>
            <a:r>
              <a:rPr lang="en-US" dirty="0" smtClean="0"/>
              <a:t>Characterized by swelling and focal ulceration.</a:t>
            </a:r>
          </a:p>
          <a:p>
            <a:r>
              <a:rPr lang="en-US" dirty="0" smtClean="0"/>
              <a:t>Adult male preponderance.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4 Williams HK, Williams DM. Persistent sialadenitis of the minor glands- stomatitis glandularis. Br J Oral Maxillofac Surg 1989;27:212-21.</a:t>
            </a:r>
          </a:p>
          <a:p>
            <a:pPr>
              <a:buNone/>
            </a:pPr>
            <a:r>
              <a:rPr lang="en-US" dirty="0" smtClean="0"/>
              <a:t>5 Musa NJ, Suresh L, Hatton M et al. Multiple suppurative cystic lesions of the lips and buccal mucosa: a case of suppurative stomatitis glandularis. Oral Surg Med Oral Pathol Oral Radiol Endod 2005;99:175-9.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3types: simple, superficial suppurative and deep suppurative.</a:t>
            </a:r>
          </a:p>
          <a:p>
            <a:r>
              <a:rPr lang="en-US" dirty="0" smtClean="0"/>
              <a:t>DDX: cystadenoma, cystadenocarcinoma. Mucoepidermoid carcinoma</a:t>
            </a:r>
          </a:p>
          <a:p>
            <a:r>
              <a:rPr lang="en-US" dirty="0" smtClean="0"/>
              <a:t>MX: steroids, antibiotics excision.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CHEILITIS GLANDULARIS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763000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Xerostomia is irreversible.</a:t>
            </a:r>
          </a:p>
          <a:p>
            <a:r>
              <a:rPr lang="en-US" dirty="0" smtClean="0"/>
              <a:t>Damage to cell membrane receptor G protein.</a:t>
            </a:r>
          </a:p>
          <a:p>
            <a:r>
              <a:rPr lang="en-US" dirty="0" smtClean="0"/>
              <a:t>Pilocarpine does lessen severity.[20, 21]</a:t>
            </a:r>
          </a:p>
          <a:p>
            <a:r>
              <a:rPr lang="en-US" dirty="0" smtClean="0"/>
              <a:t>Bethanechol increases stimulated and unstimulated salivary flow.[22]</a:t>
            </a:r>
          </a:p>
          <a:p>
            <a:r>
              <a:rPr lang="en-US" dirty="0" smtClean="0"/>
              <a:t>Other agents carbecholine and anethole trithone.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20 Fattahi TT, Lyu PE, Van Sickels JE. Management of acute suppurative parotitis. Journal of Oral and Maxillofacial Surgery. 2002;60:446-8.</a:t>
            </a:r>
          </a:p>
          <a:p>
            <a:pPr>
              <a:buNone/>
            </a:pPr>
            <a:r>
              <a:rPr lang="en-US" dirty="0" smtClean="0"/>
              <a:t>21 O’Brien CJ, Murrant NJ. Surgical management of chronic parotitis. Head and Neck.1993;15:445-9</a:t>
            </a:r>
          </a:p>
          <a:p>
            <a:pPr>
              <a:buNone/>
            </a:pPr>
            <a:r>
              <a:rPr lang="en-US" dirty="0" smtClean="0"/>
              <a:t>22 Epstein JB, Burchell JL, Emerton S, Le ND, et al. A clinical trial of bethanechol in patients with xerostomia after radiotherapy. A pilot study. Oral Surgery, Oral medicine, Oral pathology. 1994;77:610-4.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Radiotherapy-salivary dysfunction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Viral specific IgG and IgA.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Antibodies to mumps V and S antibodies.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Isolate virus from urine.</a:t>
            </a:r>
          </a:p>
          <a:p>
            <a:r>
              <a:rPr lang="en-US" dirty="0" smtClean="0"/>
              <a:t>95% adults have neutralizing antibodies.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Hypertrophy masseter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Obesity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Malnutrition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Malabsorption states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Uraemia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Hypothyroidism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Myxedema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Testicular and ovarian hypertrophy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Pregnancy and lactation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Chronic relapsing pancreatitis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pneumoparotitis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pseuoparotomegally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u="sng" dirty="0" smtClean="0"/>
              <a:t>FACIAL NERVE STUDIES</a:t>
            </a:r>
          </a:p>
          <a:p>
            <a:r>
              <a:rPr lang="en-US" dirty="0" smtClean="0"/>
              <a:t>Buccal branch 4cm anterior to tragus along the alatragal line.[23]</a:t>
            </a:r>
          </a:p>
          <a:p>
            <a:r>
              <a:rPr lang="en-US" dirty="0" smtClean="0"/>
              <a:t>Identification of the main trunk is difficult in obese and recurrent tumors.</a:t>
            </a:r>
          </a:p>
          <a:p>
            <a:r>
              <a:rPr lang="en-US" dirty="0" smtClean="0"/>
              <a:t>Advantages: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Selective exposure obviates need for dissection along main trunk.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Easier dissection.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23 Anjum K, Revington PJ, Irvine GH. Superficial parotidectomy: antegrade compared with modified retrograde dissections of the facial nerve. Br J Oral Maxillofac Surg 2008;46:433-4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ADVANCES IN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u="sng" dirty="0" smtClean="0"/>
              <a:t>Lumpectomy</a:t>
            </a:r>
          </a:p>
          <a:p>
            <a:r>
              <a:rPr lang="en-US" dirty="0" smtClean="0"/>
              <a:t>Fewer complications.</a:t>
            </a:r>
          </a:p>
          <a:p>
            <a:r>
              <a:rPr lang="en-US" dirty="0" smtClean="0"/>
              <a:t>Tumor is adjacent to facial nerve and there is no cuff of normal parotid.</a:t>
            </a:r>
          </a:p>
          <a:p>
            <a:pPr>
              <a:buNone/>
            </a:pPr>
            <a:r>
              <a:rPr lang="en-US" i="1" u="sng" dirty="0" smtClean="0"/>
              <a:t>Salivary stones and obstructive sialdenitis</a:t>
            </a:r>
          </a:p>
          <a:p>
            <a:r>
              <a:rPr lang="en-US" dirty="0" smtClean="0"/>
              <a:t>Endoscopic surgery- limitations adhesions, narrow ducts, strictures, acute angles, stones in parenchyma.</a:t>
            </a:r>
          </a:p>
          <a:p>
            <a:endParaRPr lang="en-US" dirty="0" smtClean="0"/>
          </a:p>
          <a:p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u="sng" dirty="0" smtClean="0"/>
              <a:t>surgical incisions for parotidectomy</a:t>
            </a:r>
          </a:p>
          <a:p>
            <a:r>
              <a:rPr lang="en-US" dirty="0" smtClean="0"/>
              <a:t>face-lift incision- fat grafts and sternomastoid platysmal flaps for residual hollowing.</a:t>
            </a:r>
          </a:p>
          <a:p>
            <a:r>
              <a:rPr lang="en-US" dirty="0" smtClean="0"/>
              <a:t>preservation of superficial lobe when removing tumors of deep lobe. Avery et al. </a:t>
            </a:r>
          </a:p>
          <a:p>
            <a:r>
              <a:rPr lang="en-US" dirty="0" smtClean="0"/>
              <a:t>Anand et al, nasal intubation to facilitate access to retromandibular area.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24Avery CM, Fleming K, Siegmund CJ. Preservation of the superficial lobe with tumors of the deep lobe of the parotid. Br. J Oral Maxillofac Surg 2007;45:652-5.</a:t>
            </a:r>
          </a:p>
          <a:p>
            <a:pPr>
              <a:buNone/>
            </a:pPr>
            <a:r>
              <a:rPr lang="en-US" dirty="0" smtClean="0"/>
              <a:t>25 Anand R, Manek P, Wilbourn M et al. Nasotracheal intubation to facilitate surgical access in parotid surgery. Br J Oral Maxillofac Surg 2007;45:684-5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Frey’s syndrome- when to use the tests.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Facial nerve monitoring- false alarms.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Surgical excision and pathologic examination of HIV-SGD.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Relationship between EBV and pathogenesis of SS.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CONTROVERSIES.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5" cy="73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1"/>
                <a:gridCol w="1645921"/>
                <a:gridCol w="1645921"/>
                <a:gridCol w="1645921"/>
                <a:gridCol w="16459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xerostomia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Sjogren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Salivary</a:t>
                      </a:r>
                      <a:r>
                        <a:rPr lang="en-US" baseline="0" dirty="0" smtClean="0"/>
                        <a:t> discoloration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antimuscarinics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cimetidine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hydralazine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cytotoxics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rifabutin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Tricyclic antidepressants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Anti-thyroid agents, iodide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levamisole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methyldopa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rifampicin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antihistamine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chlorhexidine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sucralfate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clonidine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antiemetics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clonidine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procainamide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bethanidine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tranquillizers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practolol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guanethidine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decongestants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methyldopa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broncodilators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nifedipine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Appetite suppressants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phenothiazines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HIV</a:t>
                      </a:r>
                      <a:r>
                        <a:rPr lang="en-US" baseline="0" dirty="0" smtClean="0"/>
                        <a:t> protease inhibitors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sulphonamides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diuretics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DRUG ASSOCIATED SALIVARY GLAND DISEASES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9906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Complications: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orchitis, </a:t>
            </a:r>
            <a:r>
              <a:rPr lang="en-US" dirty="0" smtClean="0"/>
              <a:t> </a:t>
            </a:r>
            <a:r>
              <a:rPr lang="en-US" dirty="0"/>
              <a:t>20 to 30% </a:t>
            </a:r>
            <a:r>
              <a:rPr lang="en-US" dirty="0" smtClean="0"/>
              <a:t>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Oophoritis </a:t>
            </a:r>
            <a:r>
              <a:rPr lang="en-US" dirty="0" smtClean="0"/>
              <a:t> 5</a:t>
            </a:r>
            <a:r>
              <a:rPr lang="en-US" dirty="0"/>
              <a:t>%</a:t>
            </a:r>
            <a:r>
              <a:rPr lang="en-US" dirty="0" smtClean="0"/>
              <a:t>. 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Aseptic meningitis </a:t>
            </a:r>
            <a:r>
              <a:rPr lang="en-US" dirty="0" smtClean="0"/>
              <a:t> </a:t>
            </a:r>
            <a:r>
              <a:rPr lang="en-US" dirty="0"/>
              <a:t>5</a:t>
            </a:r>
            <a:r>
              <a:rPr lang="en-US" dirty="0" smtClean="0"/>
              <a:t>%.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Pancreatitis </a:t>
            </a:r>
            <a:r>
              <a:rPr lang="en-US" dirty="0"/>
              <a:t>occurs </a:t>
            </a:r>
            <a:r>
              <a:rPr lang="en-US" dirty="0" smtClean="0"/>
              <a:t>5</a:t>
            </a:r>
            <a:r>
              <a:rPr lang="en-US" dirty="0"/>
              <a:t>%.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Sensorineural hearing loss </a:t>
            </a:r>
            <a:r>
              <a:rPr lang="en-US" dirty="0" smtClean="0"/>
              <a:t> </a:t>
            </a:r>
            <a:r>
              <a:rPr lang="en-US" dirty="0"/>
              <a:t>0.5 </a:t>
            </a:r>
            <a:r>
              <a:rPr lang="en-US" dirty="0" smtClean="0"/>
              <a:t>to 4%.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Childhood diabetes.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Chronic obstructive sialadenitis.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1783</TotalTime>
  <Words>3098</Words>
  <Application>Microsoft Office PowerPoint</Application>
  <PresentationFormat>On-screen Show (4:3)</PresentationFormat>
  <Paragraphs>631</Paragraphs>
  <Slides>86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Concourse</vt:lpstr>
      <vt:lpstr>NON-NEOPLASTIC DISEASES OF THE SALIVARY GLANDS.</vt:lpstr>
      <vt:lpstr>OUTLINE</vt:lpstr>
      <vt:lpstr>INTRODUCTION</vt:lpstr>
      <vt:lpstr>ANATOMY: EMBRYOLOGY</vt:lpstr>
      <vt:lpstr>Surgical anatomy</vt:lpstr>
      <vt:lpstr>INFECTIOUS INFLAMMATORY</vt:lpstr>
      <vt:lpstr>MUMPS</vt:lpstr>
      <vt:lpstr>Slide 8</vt:lpstr>
      <vt:lpstr>Slide 9</vt:lpstr>
      <vt:lpstr>HIV</vt:lpstr>
      <vt:lpstr>HIV SALIVARY GLAND DISEASE</vt:lpstr>
      <vt:lpstr>Slide 12</vt:lpstr>
      <vt:lpstr>Clinical presentation</vt:lpstr>
      <vt:lpstr>Investigations</vt:lpstr>
      <vt:lpstr>Slide 15</vt:lpstr>
      <vt:lpstr>Slide 16</vt:lpstr>
      <vt:lpstr>Slide 17</vt:lpstr>
      <vt:lpstr>DILS</vt:lpstr>
      <vt:lpstr>Slide 19</vt:lpstr>
      <vt:lpstr>Slide 20</vt:lpstr>
      <vt:lpstr>Slide 21</vt:lpstr>
      <vt:lpstr>CMV</vt:lpstr>
      <vt:lpstr>BACTERIAL INFECTIONS</vt:lpstr>
      <vt:lpstr>ACUTE SUPPURATIVE SIALADENITIS</vt:lpstr>
      <vt:lpstr>Slide 25</vt:lpstr>
      <vt:lpstr>Slide 26</vt:lpstr>
      <vt:lpstr>pathophysiology</vt:lpstr>
      <vt:lpstr>Slide 28</vt:lpstr>
      <vt:lpstr>Slide 29</vt:lpstr>
      <vt:lpstr>Slide 30</vt:lpstr>
      <vt:lpstr>Spread of parotid abscess</vt:lpstr>
      <vt:lpstr>Slide 32</vt:lpstr>
      <vt:lpstr>Approach to drainage of parotid abscess</vt:lpstr>
      <vt:lpstr>NEONATAL SUPPURATIVE PAROTITIS</vt:lpstr>
      <vt:lpstr>RECURRENT PAROTITIS OF CHILDHOOD</vt:lpstr>
      <vt:lpstr>Slide 36</vt:lpstr>
      <vt:lpstr>Slide 37</vt:lpstr>
      <vt:lpstr>GRANULOMATOUS DISEASES</vt:lpstr>
      <vt:lpstr>TUBERCULOSIS</vt:lpstr>
      <vt:lpstr>Slide 40</vt:lpstr>
      <vt:lpstr>Slide 41</vt:lpstr>
      <vt:lpstr>NON-TUBERCULOUS MYCOBACTERIAL DISEASE</vt:lpstr>
      <vt:lpstr>Slide 43</vt:lpstr>
      <vt:lpstr>ACTINOMYCOSIS</vt:lpstr>
      <vt:lpstr>Slide 45</vt:lpstr>
      <vt:lpstr>CAT SCRATCH DISEASE</vt:lpstr>
      <vt:lpstr>TOXOPLASMOSIS</vt:lpstr>
      <vt:lpstr>NON-INFECTIVE INFLAMMATORY</vt:lpstr>
      <vt:lpstr>CHRONIC SIALADENITIS</vt:lpstr>
      <vt:lpstr>Slide 50</vt:lpstr>
      <vt:lpstr>Slide 51</vt:lpstr>
      <vt:lpstr>Slide 52</vt:lpstr>
      <vt:lpstr>Slide 53</vt:lpstr>
      <vt:lpstr>BENIGN LYMPHOEPITHELIAL LESIONS Mikulicz’s disease/Godwin tumor</vt:lpstr>
      <vt:lpstr>SIALOLITHASIS</vt:lpstr>
      <vt:lpstr>pathophysiology</vt:lpstr>
      <vt:lpstr>Slide 57</vt:lpstr>
      <vt:lpstr>Treatment</vt:lpstr>
      <vt:lpstr>SJOGREN SYNDROME</vt:lpstr>
      <vt:lpstr>Slide 60</vt:lpstr>
      <vt:lpstr>Slide 61</vt:lpstr>
      <vt:lpstr>Slide 62</vt:lpstr>
      <vt:lpstr>American-European Diagnostic criteria</vt:lpstr>
      <vt:lpstr>Slide 64</vt:lpstr>
      <vt:lpstr>Slide 65</vt:lpstr>
      <vt:lpstr>management</vt:lpstr>
      <vt:lpstr>Slide 67</vt:lpstr>
      <vt:lpstr>Slide 68</vt:lpstr>
      <vt:lpstr>Slide 69</vt:lpstr>
      <vt:lpstr>NON-INFLAMMATORY LESIONS</vt:lpstr>
      <vt:lpstr>SIALOSIS</vt:lpstr>
      <vt:lpstr>cysts</vt:lpstr>
      <vt:lpstr>MUCOCELES</vt:lpstr>
      <vt:lpstr>RANNULAS</vt:lpstr>
      <vt:lpstr>Slide 75</vt:lpstr>
      <vt:lpstr>MUCOUS RETENTION CYSTS</vt:lpstr>
      <vt:lpstr>CHEILITIS GLANDULARIS</vt:lpstr>
      <vt:lpstr>Slide 78</vt:lpstr>
      <vt:lpstr>Radiotherapy-salivary dysfunction</vt:lpstr>
      <vt:lpstr>pseuoparotomegally</vt:lpstr>
      <vt:lpstr>RECENT ADVANCES IN MANAGEMENT</vt:lpstr>
      <vt:lpstr>Slide 82</vt:lpstr>
      <vt:lpstr>Slide 83</vt:lpstr>
      <vt:lpstr>CONTROVERSIES.</vt:lpstr>
      <vt:lpstr>DRUG ASSOCIATED SALIVARY GLAND DISEASES</vt:lpstr>
      <vt:lpstr>SUMMARY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NON-NEOPLASTIC DISEASES OF THE SALIVARY GLANDS.</dc:title>
  <dc:creator>Sophie</dc:creator>
  <cp:lastModifiedBy>Admin</cp:lastModifiedBy>
  <cp:revision>72</cp:revision>
  <dcterms:created xsi:type="dcterms:W3CDTF">2011-05-28T09:20:48Z</dcterms:created>
  <dcterms:modified xsi:type="dcterms:W3CDTF">2016-03-17T04:51:48Z</dcterms:modified>
</cp:coreProperties>
</file>