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1" roundtripDataSignature="AMtx7mhVwsTzNohhVdPHez9QSBHpYNvO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8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8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8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8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0" type="dt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6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6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6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Calibri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Calibri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Calibri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Calibri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Calibri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6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CFD7E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064A2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56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6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56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" type="body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7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7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8"/>
          <p:cNvSpPr txBox="1"/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8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5" name="Google Shape;115;p58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8"/>
          <p:cNvSpPr txBox="1"/>
          <p:nvPr>
            <p:ph idx="11" type="ftr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8"/>
          <p:cNvSpPr txBox="1"/>
          <p:nvPr>
            <p:ph idx="12" type="sldNum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9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9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0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0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1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1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7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7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7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0" type="dt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1" type="ftr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7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2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2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2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5" name="Google Shape;65;p52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2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52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53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" name="Google Shape;73;p5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3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53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4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0" name="Google Shape;80;p54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Calibri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54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Calibri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54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5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5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8" name="Google Shape;88;p55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9" name="Google Shape;89;p5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5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5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064A2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6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6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5"/>
          <p:cNvSpPr txBox="1"/>
          <p:nvPr>
            <p:ph idx="1" type="body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064A2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5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5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5"/>
          <p:cNvSpPr txBox="1"/>
          <p:nvPr>
            <p:ph idx="12" type="sldNum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</a:rPr>
              <a:t>EPISTAXIS</a:t>
            </a:r>
            <a:endParaRPr b="1" sz="8800">
              <a:solidFill>
                <a:schemeClr val="lt1"/>
              </a:solidFill>
            </a:endParaRPr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n-US" sz="3600">
                <a:solidFill>
                  <a:srgbClr val="F2DADA"/>
                </a:solidFill>
              </a:rPr>
              <a:t>DR J. AYUGI SENIOR LECTURER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b="1" lang="en-US" sz="3200"/>
              <a:t>Woodruffs plexus </a:t>
            </a:r>
            <a:r>
              <a:rPr lang="en-US" sz="3200"/>
              <a:t>is a plexus of vessels lying inferior to the posterior end of the inferior turbinate.</a:t>
            </a:r>
            <a:endParaRPr/>
          </a:p>
          <a:p>
            <a:pPr indent="-273049" lvl="1" marL="639763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960"/>
              <a:buChar char="🞑"/>
            </a:pPr>
            <a:r>
              <a:rPr lang="en-US" sz="2800"/>
              <a:t>It is a frequent site of adult epistaxis. </a:t>
            </a:r>
            <a:endParaRPr/>
          </a:p>
          <a:p>
            <a:pPr indent="-273049" lvl="1" marL="639763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960"/>
              <a:buChar char="🞑"/>
            </a:pPr>
            <a:r>
              <a:rPr lang="en-US" sz="2800"/>
              <a:t>It causes a venous posterior bleed.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70% of the bleeding occurs from the septum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Fig 1: Vascular supply of the nasal septum</a:t>
            </a:r>
            <a:endParaRPr/>
          </a:p>
        </p:txBody>
      </p:sp>
      <p:pic>
        <p:nvPicPr>
          <p:cNvPr id="177" name="Google Shape;17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00200"/>
            <a:ext cx="7237413" cy="480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Fig 2: Vascular supply of the lateral nasal wall</a:t>
            </a:r>
            <a:endParaRPr/>
          </a:p>
        </p:txBody>
      </p:sp>
      <p:pic>
        <p:nvPicPr>
          <p:cNvPr id="183" name="Google Shape;18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388" y="1600200"/>
            <a:ext cx="64801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1740"/>
              <a:buAutoNum type="alphaUcParenR"/>
            </a:pPr>
            <a:r>
              <a:rPr lang="en-US"/>
              <a:t>Local causes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ts val="1740"/>
              <a:buAutoNum type="alphaUcParenR"/>
            </a:pPr>
            <a:r>
              <a:rPr lang="en-US"/>
              <a:t>General causes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ts val="1740"/>
              <a:buAutoNum type="alphaUcParenR"/>
            </a:pPr>
            <a:r>
              <a:rPr lang="en-US"/>
              <a:t>Idiopathic causes</a:t>
            </a:r>
            <a:endParaRPr/>
          </a:p>
        </p:txBody>
      </p:sp>
      <p:sp>
        <p:nvSpPr>
          <p:cNvPr id="189" name="Google Shape;189;p1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AETIOLOGY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AETIOLOGY</a:t>
            </a:r>
            <a:endParaRPr/>
          </a:p>
        </p:txBody>
      </p:sp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Primary and Secondary epistaxis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70 - 80% of all cases are </a:t>
            </a:r>
            <a:r>
              <a:rPr b="1" lang="en-US" sz="3200"/>
              <a:t>idiopathic</a:t>
            </a:r>
            <a:r>
              <a:rPr lang="en-US" sz="3200"/>
              <a:t>:</a:t>
            </a:r>
            <a:r>
              <a:rPr b="1" lang="en-US" sz="3200"/>
              <a:t> Primary epistaxis.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Standardised description: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Anterior: Bleeding from a source anterior to the plane of the piriform aperture (anterior septum, vestibular skin, mucocutanoeus junction.)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Posterior: Bleeding posterior to the piriform aperture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May be multifactorial, with each factor playing a minor role.</a:t>
            </a:r>
            <a:endParaRPr/>
          </a:p>
          <a:p>
            <a:pPr indent="-217855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LOCAL CAUSES</a:t>
            </a:r>
            <a:endParaRPr/>
          </a:p>
        </p:txBody>
      </p:sp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ct val="60000"/>
              <a:buFont typeface="Calibri"/>
              <a:buAutoNum type="arabicPeriod"/>
            </a:pPr>
            <a:r>
              <a:rPr lang="en-US" sz="3200"/>
              <a:t>Trauma</a:t>
            </a:r>
            <a:endParaRPr/>
          </a:p>
          <a:p>
            <a:pPr indent="-514350" lvl="1" marL="83502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None/>
            </a:pPr>
            <a:r>
              <a:rPr lang="en-US"/>
              <a:t>    Nose picking, facial trauma, RTA, fracture base of skull.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/>
            </a:pPr>
            <a:r>
              <a:rPr lang="en-US" sz="3200"/>
              <a:t>Idiopathic (from Little’s area)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/>
            </a:pPr>
            <a:r>
              <a:rPr lang="en-US" sz="3200"/>
              <a:t>Inflammatory</a:t>
            </a:r>
            <a:endParaRPr/>
          </a:p>
          <a:p>
            <a:pPr indent="-514350" lvl="1" marL="83502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None/>
            </a:pPr>
            <a:r>
              <a:rPr lang="en-US" sz="2500"/>
              <a:t>    Rhinitis (infective, allergic), Sinusitis, Specific nasal infections (bacterial, fungal, TB)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/>
            </a:pPr>
            <a:r>
              <a:rPr lang="en-US" sz="3200"/>
              <a:t>Anatomical/structural deformities of the nose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ct val="75000"/>
              <a:buFont typeface="Noto Sans Symbols"/>
              <a:buChar char="■"/>
            </a:pPr>
            <a:r>
              <a:rPr lang="en-US" sz="2400"/>
              <a:t>Congenital or acquired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ct val="75000"/>
              <a:buFont typeface="Noto Sans Symbols"/>
              <a:buChar char="■"/>
            </a:pPr>
            <a:r>
              <a:rPr lang="en-US" sz="2400"/>
              <a:t>Deviated nasal septum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ct val="75000"/>
              <a:buFont typeface="Noto Sans Symbols"/>
              <a:buChar char="■"/>
            </a:pPr>
            <a:r>
              <a:rPr lang="en-US" sz="2400"/>
              <a:t>Nasal spur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ct val="75000"/>
              <a:buFont typeface="Noto Sans Symbols"/>
              <a:buChar char="■"/>
            </a:pPr>
            <a:r>
              <a:rPr lang="en-US" sz="2400"/>
              <a:t>Hypertrophied or rotated turbinates (paradoxical) drying, crusting, bleeding</a:t>
            </a:r>
            <a:endParaRPr/>
          </a:p>
          <a:p>
            <a:pPr indent="-217855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1680"/>
              <a:buFont typeface="Calibri"/>
              <a:buAutoNum type="arabicPeriod" startAt="5"/>
            </a:pPr>
            <a:r>
              <a:rPr lang="en-US" sz="2800"/>
              <a:t> Neoplastic (Benign or malignant)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In the nose or paranasal sinuses and postnasal space tumours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Juvenile angiofibroma (exclusively in the adolescent males, recurrent and severe episodes of epistaxis. Never biopsy since patient will bleed excessively)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Aneurysms of internal carotid artery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ts val="1680"/>
              <a:buFont typeface="Calibri"/>
              <a:buAutoNum type="arabicPeriod" startAt="5"/>
            </a:pPr>
            <a:r>
              <a:rPr lang="en-US" sz="2800"/>
              <a:t>Environmental; 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High altitude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Air conditioning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Toxic or chemical irritant</a:t>
            </a:r>
            <a:endParaRPr/>
          </a:p>
          <a:p>
            <a:pPr indent="-514350" lvl="2" marL="1108075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Cold winter weather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1920"/>
              <a:buFont typeface="Calibri"/>
              <a:buAutoNum type="arabicPeriod" startAt="7"/>
            </a:pPr>
            <a:r>
              <a:rPr lang="en-US" sz="3200"/>
              <a:t>Foreign bodies;</a:t>
            </a:r>
            <a:endParaRPr/>
          </a:p>
          <a:p>
            <a:pPr indent="-514350" lvl="2" marL="1109662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Unilateral, purulent nasal discharge and bleeding.</a:t>
            </a:r>
            <a:endParaRPr/>
          </a:p>
          <a:p>
            <a:pPr indent="-514350" lvl="2" marL="1109662" rtl="0" algn="l">
              <a:spcBef>
                <a:spcPts val="500"/>
              </a:spcBef>
              <a:spcAft>
                <a:spcPts val="0"/>
              </a:spcAft>
              <a:buSzPts val="1575"/>
              <a:buChar char="■"/>
            </a:pPr>
            <a:r>
              <a:rPr lang="en-US" sz="2100"/>
              <a:t>Usually in children or the mentally retarded</a:t>
            </a:r>
            <a:endParaRPr/>
          </a:p>
          <a:p>
            <a:pPr indent="-514350" lvl="2" marL="1109662" rtl="0" algn="l">
              <a:spcBef>
                <a:spcPts val="500"/>
              </a:spcBef>
              <a:spcAft>
                <a:spcPts val="0"/>
              </a:spcAft>
              <a:buSzPts val="1575"/>
              <a:buFont typeface="Noto Sans Symbols"/>
              <a:buNone/>
            </a:pPr>
            <a:r>
              <a:t/>
            </a:r>
            <a:endParaRPr sz="2100"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ts val="2100"/>
              <a:buFont typeface="Calibri"/>
              <a:buAutoNum type="arabicPeriod" startAt="7"/>
            </a:pPr>
            <a:r>
              <a:rPr lang="en-US" sz="3500"/>
              <a:t>Iatrogenic;</a:t>
            </a:r>
            <a:endParaRPr/>
          </a:p>
          <a:p>
            <a:pPr indent="-320039" lvl="2" marL="915352" rtl="0" algn="l">
              <a:spcBef>
                <a:spcPts val="500"/>
              </a:spcBef>
              <a:spcAft>
                <a:spcPts val="0"/>
              </a:spcAft>
              <a:buSzPts val="1575"/>
              <a:buFont typeface="Noto Sans Symbols"/>
              <a:buChar char="◻"/>
            </a:pPr>
            <a:r>
              <a:rPr lang="en-US" sz="2100"/>
              <a:t>Excessive prescription of intranasal topical steroids</a:t>
            </a:r>
            <a:endParaRPr/>
          </a:p>
          <a:p>
            <a:pPr indent="-320039" lvl="2" marL="915352" rtl="0" algn="l">
              <a:spcBef>
                <a:spcPts val="500"/>
              </a:spcBef>
              <a:spcAft>
                <a:spcPts val="0"/>
              </a:spcAft>
              <a:buSzPts val="1575"/>
              <a:buFont typeface="Noto Sans Symbols"/>
              <a:buChar char="◻"/>
            </a:pPr>
            <a:r>
              <a:rPr lang="en-US" sz="2100"/>
              <a:t>Can lead to changes in mucosa and bleeding</a:t>
            </a:r>
            <a:endParaRPr/>
          </a:p>
          <a:p>
            <a:pPr indent="-320039" lvl="2" marL="915352" rtl="0" algn="l">
              <a:spcBef>
                <a:spcPts val="500"/>
              </a:spcBef>
              <a:spcAft>
                <a:spcPts val="0"/>
              </a:spcAft>
              <a:buSzPts val="1575"/>
              <a:buFont typeface="Noto Sans Symbols"/>
              <a:buChar char="◻"/>
            </a:pPr>
            <a:r>
              <a:rPr lang="en-US" sz="2100"/>
              <a:t>After nasal surgery (septoplasty, FESS)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GENERAL CAUSES</a:t>
            </a:r>
            <a:endParaRPr/>
          </a:p>
        </p:txBody>
      </p:sp>
      <p:sp>
        <p:nvSpPr>
          <p:cNvPr id="217" name="Google Shape;217;p1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-494347" lvl="0" marL="514350" rtl="0" algn="l">
              <a:spcBef>
                <a:spcPts val="0"/>
              </a:spcBef>
              <a:spcAft>
                <a:spcPts val="0"/>
              </a:spcAft>
              <a:buSzPct val="60000"/>
              <a:buFont typeface="Calibri"/>
              <a:buAutoNum type="arabicPeriod" startAt="9"/>
            </a:pPr>
            <a:r>
              <a:rPr lang="en-US" sz="7000"/>
              <a:t>Hypertension - associated with local factors</a:t>
            </a:r>
            <a:endParaRPr/>
          </a:p>
          <a:p>
            <a:pPr indent="-556831" lvl="1" marL="892175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 sz="4400"/>
              <a:t>Elderly; arteriosclerostic vessels do not contract well and the nasal mucosa becomes atrophic hence dries up and cracks easily and vessels may rupture especially during a hypertensive episodes</a:t>
            </a:r>
            <a:endParaRPr/>
          </a:p>
          <a:p>
            <a:pPr indent="-494347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 startAt="9"/>
            </a:pPr>
            <a:r>
              <a:rPr lang="en-US" sz="7000"/>
              <a:t>Blood dyscrasias </a:t>
            </a:r>
            <a:endParaRPr/>
          </a:p>
          <a:p>
            <a:pPr indent="-259651" lvl="1" marL="640080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🞑"/>
            </a:pPr>
            <a:r>
              <a:rPr lang="en-US" sz="4400"/>
              <a:t>Vary in ability to cause epistaxis</a:t>
            </a:r>
            <a:endParaRPr/>
          </a:p>
          <a:p>
            <a:pPr indent="-259651" lvl="1" marL="640080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🞑"/>
            </a:pPr>
            <a:r>
              <a:rPr lang="en-US" sz="4400"/>
              <a:t>Usually diagnosed in early life by excessive bleeding after minor trauma. </a:t>
            </a:r>
            <a:endParaRPr/>
          </a:p>
          <a:p>
            <a:pPr indent="-259651" lvl="1" marL="640080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🞑"/>
            </a:pPr>
            <a:r>
              <a:rPr lang="en-US" sz="4400"/>
              <a:t>Deficiency of factors VIII (Heamophilia A), (Heamophilia B), Factor IX</a:t>
            </a:r>
            <a:endParaRPr/>
          </a:p>
          <a:p>
            <a:pPr indent="-259651" lvl="1" marL="640080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🞑"/>
            </a:pPr>
            <a:r>
              <a:rPr lang="en-US" sz="4400"/>
              <a:t>Von willebrands factor VII impaired PLT adhesiveness.</a:t>
            </a:r>
            <a:endParaRPr/>
          </a:p>
          <a:p>
            <a:pPr indent="-259651" lvl="1" marL="640080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🞑"/>
            </a:pPr>
            <a:r>
              <a:rPr lang="en-US" sz="4400"/>
              <a:t>Leukemia, lymphomas, Idiopathic thrombocytopenic purpura ITP, ossler Rendeu weber syndrome.</a:t>
            </a:r>
            <a:endParaRPr/>
          </a:p>
          <a:p>
            <a:pPr indent="-497205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 startAt="9"/>
            </a:pPr>
            <a:r>
              <a:rPr lang="en-US" sz="6000"/>
              <a:t>Alcohol abuse - poor diet especially Vitamin C, K deficiency</a:t>
            </a:r>
            <a:endParaRPr/>
          </a:p>
          <a:p>
            <a:pPr indent="-497205" lvl="0" marL="514350" rtl="0" algn="l">
              <a:spcBef>
                <a:spcPts val="700"/>
              </a:spcBef>
              <a:spcAft>
                <a:spcPts val="0"/>
              </a:spcAft>
              <a:buSzPct val="60000"/>
              <a:buFont typeface="Calibri"/>
              <a:buAutoNum type="arabicPeriod" startAt="9"/>
            </a:pPr>
            <a:r>
              <a:rPr lang="en-US" sz="6000"/>
              <a:t>Parenchymal liver damage (decreased fibrinogen and prothrombin)</a:t>
            </a:r>
            <a:endParaRPr/>
          </a:p>
          <a:p>
            <a:pPr indent="-275844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Pregnancy especially folic acid deficiency (decreased platelets)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Drugs (anticoagulants, aspirin, Nsaids, CAF, carbenicillin).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Systemic toxic agents- phosphorous, mercury.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Infectious diseases (Typhoid, rheumatic fever, whooping cough)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Cardiovascular disorders (MS, CHD, CCF, COA)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Immuno-suppresion (HIV)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Allergic diseases</a:t>
            </a:r>
            <a:endParaRPr/>
          </a:p>
          <a:p>
            <a:pPr indent="-514350" lvl="0" marL="514350" rtl="0" algn="l">
              <a:spcBef>
                <a:spcPts val="700"/>
              </a:spcBef>
              <a:spcAft>
                <a:spcPts val="0"/>
              </a:spcAft>
              <a:buSzPct val="59999"/>
              <a:buFont typeface="Calibri"/>
              <a:buAutoNum type="arabicPeriod" startAt="13"/>
            </a:pPr>
            <a:r>
              <a:rPr lang="en-US" sz="2800"/>
              <a:t>Malnutrition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29" name="Google Shape;129;p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Acute hemorrhage from the nostril, nasal cavity, or nasopharynx.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CLINICAL PRESENTATION</a:t>
            </a:r>
            <a:endParaRPr/>
          </a:p>
        </p:txBody>
      </p:sp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Sudden onset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Occasionally preceding headache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May be unilateral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Smell of blood in the throat, trickling in the throat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Swallow and vomit fresh blood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Anxiety (increased PR, BP), increased bleeding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Elderly decompensate very fast (hypovoleamic shock)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MANAGEMENT</a:t>
            </a:r>
            <a:endParaRPr/>
          </a:p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rPr lang="en-US"/>
              <a:t>1.  Medical history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rPr lang="en-US"/>
              <a:t>2.  Physical examination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rPr lang="en-US"/>
              <a:t>3.  Laboratory investigations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rPr lang="en-US"/>
              <a:t>4.  Radiological investigations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rPr lang="en-US"/>
              <a:t>5.  EUA/Endoscopy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t/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GENERAL MANAGEMENT</a:t>
            </a:r>
            <a:endParaRPr/>
          </a:p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0059" lvl="0" marL="320040" rtl="0" algn="l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ABC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Depends on the degree of haemorrhage, 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Site (ant, post), 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Age of patient, 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Hx of precipitating factors.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An accurate patient history (Onset, location, duration, amount and frequency), trauma, nasal blockage, rhinorrhea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Family history, drug history, tobacco and alcohol usage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History of chronic illness (kidney, liver leukemia)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History of prior bleeding is important, general state of the patient (eg shock)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Blood for GXM, coagulopathy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Dark colored vomitus due to posterior bleed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Assessment of blood loss</a:t>
            </a:r>
            <a:endParaRPr/>
          </a:p>
        </p:txBody>
      </p:sp>
      <p:sp>
        <p:nvSpPr>
          <p:cNvPr id="246" name="Google Shape;246;p2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Class I  10-15% of total blood volume (minimal blood loss &lt;700ml)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Class II 15-30%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Class III 30-40%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Class IV &gt;40%  (&gt;2000ml)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Trivial haemorhrage- first aid measures.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Mild-moderate (patient may develop shock)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Main aim is to stop haemorrhage.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Firm pressure to the nostrils 5-10 mins seated upright, head facing downwards.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Advice the patient to breath thru the mouth.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Arrange for good light, nasal cannula and suction machine.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Anaesthetic agent + vasoconstrictor in solution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60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/>
          <p:nvPr>
            <p:ph type="title"/>
          </p:nvPr>
        </p:nvSpPr>
        <p:spPr>
          <a:xfrm>
            <a:off x="381000" y="2286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Rigid Nasal Endoscope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b="1" lang="en-US"/>
              <a:t>Rules of fluid replacement: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Crystalloid fluid= 3:1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ct val="70000"/>
              <a:buFont typeface="Noto Sans Symbols"/>
              <a:buChar char="◻"/>
            </a:pPr>
            <a:r>
              <a:rPr lang="en-US"/>
              <a:t>Colloids fluids= 1:1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The patient is evaluated in the seated position.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Adequate light suction anaesthetic solution.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Packing materials and cautery. 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Topical vasoconstrictor and anaesthetic agent. (oxymetazoline and xylocaine)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Most bleeding sites are anterior and accessible to local treatment. 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◻"/>
            </a:pPr>
            <a:r>
              <a:rPr lang="en-US"/>
              <a:t>Bleeding sites that are not visible on anterior rhinoscopy most likely from posterior (sphenopalatine artery)</a:t>
            </a:r>
            <a:endParaRPr/>
          </a:p>
          <a:p>
            <a:pPr indent="-226123" lvl="0" marL="320040" rtl="0" algn="l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NON-SURGICAL MANAGEMENT</a:t>
            </a:r>
            <a:endParaRPr/>
          </a:p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Anterior nasal packing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Posterior nasal packing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Local cautery with silver nitrate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Endoscopic guided cautery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135" name="Google Shape;135;p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One of the most common ENT emergency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Male to female ratio 1.6:1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Higher incidence in older patients</a:t>
            </a:r>
            <a:endParaRPr/>
          </a:p>
          <a:p>
            <a:pPr indent="-319088" lvl="0" marL="319088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Clinically- bleeding either from the lateral nasal wall or from the septum.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Nasal packing</a:t>
            </a:r>
            <a:endParaRPr/>
          </a:p>
        </p:txBody>
      </p:sp>
      <p:sp>
        <p:nvSpPr>
          <p:cNvPr id="285" name="Google Shape;285;p30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319405" rtl="0" algn="l">
              <a:spcBef>
                <a:spcPts val="0"/>
              </a:spcBef>
              <a:spcAft>
                <a:spcPts val="0"/>
              </a:spcAft>
              <a:buSzPct val="60000"/>
              <a:buFont typeface="Noto Sans Symbols"/>
              <a:buChar char="🞑"/>
            </a:pPr>
            <a:r>
              <a:rPr lang="en-US" sz="3100"/>
              <a:t>Anterior-ribbon gauze impregnated with petroleum jelly or bismuth iodoform paraffin paste (BIPP). </a:t>
            </a:r>
            <a:endParaRPr/>
          </a:p>
          <a:p>
            <a:pPr indent="-274320" lvl="0" marL="319405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🞑"/>
            </a:pPr>
            <a:r>
              <a:rPr lang="en-US" sz="3100"/>
              <a:t>Left in situ for 24 to 72 hrs. </a:t>
            </a:r>
            <a:endParaRPr/>
          </a:p>
          <a:p>
            <a:pPr indent="-274320" lvl="0" marL="319405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🞑"/>
            </a:pPr>
            <a:r>
              <a:rPr lang="en-US" sz="3100"/>
              <a:t>Complications include sinusitis, septal perforation, alar necrosis and hypoxia. </a:t>
            </a:r>
            <a:endParaRPr/>
          </a:p>
          <a:p>
            <a:pPr indent="-274320" lvl="0" marL="319405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🞑"/>
            </a:pPr>
            <a:r>
              <a:rPr lang="en-US" sz="3100"/>
              <a:t>There are special nasal tampons and ballon catheters.</a:t>
            </a:r>
            <a:endParaRPr/>
          </a:p>
          <a:p>
            <a:pPr indent="-274320" lvl="0" marL="319405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🞑"/>
            </a:pPr>
            <a:r>
              <a:rPr lang="en-US" sz="3100"/>
              <a:t>Posterior- Under GA preferably. Can also use foleys catheter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Hot water irrigation at 50 degrees (activates clotting system)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60000"/>
              <a:buFont typeface="Noto Sans Symbols"/>
              <a:buChar char="◻"/>
            </a:pPr>
            <a:r>
              <a:rPr lang="en-US" sz="3200"/>
              <a:t>Systemic medications- Tranexamic acid, inhibits fibrinolysis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Anterior Nasal Packing</a:t>
            </a:r>
            <a:endParaRPr/>
          </a:p>
        </p:txBody>
      </p:sp>
      <p:pic>
        <p:nvPicPr>
          <p:cNvPr id="291" name="Google Shape;291;p3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13" y="1752600"/>
            <a:ext cx="861218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Nasal Tampons</a:t>
            </a:r>
            <a:endParaRPr/>
          </a:p>
        </p:txBody>
      </p:sp>
      <p:pic>
        <p:nvPicPr>
          <p:cNvPr descr="tampon.bmp" id="297" name="Google Shape;297;p3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15" y="1447800"/>
            <a:ext cx="8150225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Posterior Nasal Packing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9144000" cy="66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>
            <p:ph type="title"/>
          </p:nvPr>
        </p:nvSpPr>
        <p:spPr>
          <a:xfrm>
            <a:off x="381000" y="0"/>
            <a:ext cx="8382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Anterior and Posterior Nasal Packing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Both Anterior and Posterior Nasal Packing</a:t>
            </a:r>
            <a:endParaRPr/>
          </a:p>
        </p:txBody>
      </p:sp>
      <p:pic>
        <p:nvPicPr>
          <p:cNvPr descr="C:\Dr Karuga\scan0001.jpg" id="315" name="Google Shape;315;p3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76400"/>
            <a:ext cx="5562600" cy="508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33400"/>
            <a:ext cx="8534400" cy="5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94898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>
            <p:ph type="title"/>
          </p:nvPr>
        </p:nvSpPr>
        <p:spPr>
          <a:xfrm>
            <a:off x="495300" y="-2"/>
            <a:ext cx="8153400" cy="914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Silver Nitrate Stick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400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8"/>
          <p:cNvSpPr txBox="1"/>
          <p:nvPr/>
        </p:nvSpPr>
        <p:spPr>
          <a:xfrm>
            <a:off x="495300" y="286603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Silver Nitrate Stick</a:t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80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Lateral nasal wall bleeding is usually seen from the region of the sphenopalatine artery</a:t>
            </a:r>
            <a:endParaRPr/>
          </a:p>
          <a:p>
            <a:pPr indent="-320040" lvl="0" marL="32004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Septal bleeding is usually from the anterior region.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◻"/>
            </a:pPr>
            <a:r>
              <a:rPr lang="en-US"/>
              <a:t>Most cases are minor but can be life threatening e.g. in elderly</a:t>
            </a:r>
            <a:endParaRPr/>
          </a:p>
          <a:p>
            <a:pPr indent="-208598" lvl="0" marL="319088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Cautery Machine and Diathermy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SURGICAL MANAGEMENT</a:t>
            </a:r>
            <a:endParaRPr/>
          </a:p>
        </p:txBody>
      </p:sp>
      <p:sp>
        <p:nvSpPr>
          <p:cNvPr id="349" name="Google Shape;349;p4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In cases of intractable bleeding ligation of arteries is performed: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Sphenopalatine artery.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Maxillary Artery.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External carotid artery.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Ant and Posterior ethmoids.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Embolization with the use of polyvinyl alcohol foam</a:t>
            </a:r>
            <a:endParaRPr/>
          </a:p>
          <a:p>
            <a:pPr indent="-208598" lvl="0" marL="319088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0"/>
            <a:ext cx="65532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END</a:t>
            </a:r>
            <a:endParaRPr/>
          </a:p>
        </p:txBody>
      </p:sp>
      <p:pic>
        <p:nvPicPr>
          <p:cNvPr id="365" name="Google Shape;365;p4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057400"/>
            <a:ext cx="31242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Minor epistaxis usually originates from the anterior nasal septum 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Is often the result of minor trauma to the septal mucosa.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Children- A result of nose picking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Adults- A result of desiccation of the mucosa.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VASCULAR ANATOMY OF THE NOSE</a:t>
            </a:r>
            <a:endParaRPr sz="4000"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The nasal mucosa has a rich arborizing network of submucosal vessels. 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Arterial blood supply from internal and external carotid arteries.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Confluence of the two systems occurs  particularly at the caudal end of the septum.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A number of arteries anastomose with each other- Little's area.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◻"/>
            </a:pPr>
            <a:r>
              <a:rPr lang="en-US" sz="3200"/>
              <a:t>The anterior septal plexus is termed Little's area or Kiesselbach's plexus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920"/>
              <a:buFont typeface="Noto Sans Symbols"/>
              <a:buChar char="◻"/>
            </a:pPr>
            <a:r>
              <a:rPr lang="en-US" sz="3200"/>
              <a:t>Is a confluence of 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ts val="1750"/>
              <a:buFont typeface="Noto Sans Symbols"/>
              <a:buChar char="◻"/>
            </a:pPr>
            <a:r>
              <a:rPr lang="en-US" sz="2500"/>
              <a:t>Septal branch of sphenopalatine (Ext. Carotid artery)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ts val="1750"/>
              <a:buFont typeface="Noto Sans Symbols"/>
              <a:buChar char="◻"/>
            </a:pPr>
            <a:r>
              <a:rPr lang="en-US" sz="2500"/>
              <a:t>Septal branch of superior labial artery (Ext. Carotid artery)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ts val="1750"/>
              <a:buFont typeface="Noto Sans Symbols"/>
              <a:buChar char="◻"/>
            </a:pPr>
            <a:r>
              <a:rPr lang="en-US" sz="2500"/>
              <a:t>Greater palatine artery (Ext. Carotid artery)</a:t>
            </a:r>
            <a:endParaRPr/>
          </a:p>
          <a:p>
            <a:pPr indent="-320040" lvl="1" marL="640715" rtl="0" algn="l">
              <a:spcBef>
                <a:spcPts val="550"/>
              </a:spcBef>
              <a:spcAft>
                <a:spcPts val="0"/>
              </a:spcAft>
              <a:buSzPts val="1750"/>
              <a:buFont typeface="Noto Sans Symbols"/>
              <a:buChar char="◻"/>
            </a:pPr>
            <a:r>
              <a:rPr lang="en-US" sz="2500"/>
              <a:t>Anterior ethmoidal (Int. Carotid artery)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920"/>
              <a:buFont typeface="Noto Sans Symbols"/>
              <a:buChar char="◻"/>
            </a:pPr>
            <a:r>
              <a:rPr lang="en-US" sz="3200"/>
              <a:t> This is the site of most anterior epistaxis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None/>
            </a:pPr>
            <a:r>
              <a:t/>
            </a:r>
            <a:endParaRPr/>
          </a:p>
          <a:p>
            <a:pPr indent="-208598" lvl="0" marL="319088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b="1" lang="en-US" sz="3200"/>
              <a:t>Retrocullumellar vein </a:t>
            </a:r>
            <a:r>
              <a:rPr lang="en-US" sz="3200"/>
              <a:t>runs 2mm parallel and behind the collumellar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Is superficial </a:t>
            </a:r>
            <a:endParaRPr/>
          </a:p>
          <a:p>
            <a:pPr indent="-319088" lvl="1" marL="639763" rtl="0" algn="l">
              <a:spcBef>
                <a:spcPts val="550"/>
              </a:spcBef>
              <a:spcAft>
                <a:spcPts val="0"/>
              </a:spcAft>
              <a:buSzPts val="1820"/>
              <a:buFont typeface="Noto Sans Symbols"/>
              <a:buChar char="◻"/>
            </a:pPr>
            <a:r>
              <a:rPr lang="en-US"/>
              <a:t>Is a common reason for venous bleeding in children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Venous epistaxis from retrocollumelar vein tends to occur in subjects &lt;35yrs</a:t>
            </a:r>
            <a:endParaRPr/>
          </a:p>
          <a:p>
            <a:pPr indent="-319088" lvl="0" marL="319088" rtl="0" algn="l">
              <a:spcBef>
                <a:spcPts val="700"/>
              </a:spcBef>
              <a:spcAft>
                <a:spcPts val="0"/>
              </a:spcAft>
              <a:buSzPts val="1860"/>
              <a:buChar char="◻"/>
            </a:pPr>
            <a:r>
              <a:rPr lang="en-US" sz="3100"/>
              <a:t>Venous epistaxis usually short lived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dia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2011-02-07T06:07:30Z</dcterms:created>
  <dc:creator>Kathy</dc:creator>
</cp:coreProperties>
</file>