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9" r:id="rId4"/>
  </p:sldMasterIdLst>
  <p:notesMasterIdLst>
    <p:notesMasterId r:id="rId29"/>
  </p:notesMasterIdLst>
  <p:sldIdLst>
    <p:sldId id="256" r:id="rId5"/>
    <p:sldId id="264" r:id="rId6"/>
    <p:sldId id="265" r:id="rId7"/>
    <p:sldId id="260" r:id="rId8"/>
    <p:sldId id="258" r:id="rId9"/>
    <p:sldId id="261" r:id="rId10"/>
    <p:sldId id="262" r:id="rId11"/>
    <p:sldId id="263" r:id="rId12"/>
    <p:sldId id="257" r:id="rId13"/>
    <p:sldId id="259" r:id="rId14"/>
    <p:sldId id="266" r:id="rId15"/>
    <p:sldId id="272" r:id="rId16"/>
    <p:sldId id="273" r:id="rId17"/>
    <p:sldId id="270" r:id="rId18"/>
    <p:sldId id="278" r:id="rId19"/>
    <p:sldId id="269" r:id="rId20"/>
    <p:sldId id="267" r:id="rId21"/>
    <p:sldId id="268" r:id="rId22"/>
    <p:sldId id="271" r:id="rId23"/>
    <p:sldId id="279" r:id="rId24"/>
    <p:sldId id="274" r:id="rId25"/>
    <p:sldId id="275" r:id="rId26"/>
    <p:sldId id="276"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snapToGrid="0">
      <p:cViewPr>
        <p:scale>
          <a:sx n="87" d="100"/>
          <a:sy n="87" d="100"/>
        </p:scale>
        <p:origin x="530"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3AD64-0BB6-4E09-9CB6-05AACCAB1AA6}" type="datetimeFigureOut">
              <a:rPr lang="en-US" smtClean="0"/>
              <a:t>04-Feb-21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C878C-A616-4D23-A0A8-A4A1AD081CB8}" type="slidenum">
              <a:rPr lang="en-US" smtClean="0"/>
              <a:t>‹#›</a:t>
            </a:fld>
            <a:endParaRPr lang="en-US"/>
          </a:p>
        </p:txBody>
      </p:sp>
    </p:spTree>
    <p:extLst>
      <p:ext uri="{BB962C8B-B14F-4D97-AF65-F5344CB8AC3E}">
        <p14:creationId xmlns:p14="http://schemas.microsoft.com/office/powerpoint/2010/main" val="215037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34FADE-0E17-41FE-827C-82466153C316}" type="datetime1">
              <a:rPr lang="en-US" smtClean="0"/>
              <a:t>04-Feb-21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838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26646-C82F-4A95-B1AB-7BA616524BD9}" type="datetime1">
              <a:rPr lang="en-US" smtClean="0"/>
              <a:t>04-Feb-21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257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BBBAF-0D9E-4EB5-AB12-4A528710725A}" type="datetime1">
              <a:rPr lang="en-US" smtClean="0"/>
              <a:t>04-Feb-21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793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C3A36-C9B8-4AB5-B78C-7A81A988D969}" type="datetime1">
              <a:rPr lang="en-US" smtClean="0"/>
              <a:t>04-Feb-21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250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A75C3-FAF7-4FA9-8273-24066F76FF33}" type="datetime1">
              <a:rPr lang="en-US" smtClean="0"/>
              <a:t>04-Feb-21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9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E4CA14-63E4-4262-BD8E-175674459297}" type="datetime1">
              <a:rPr lang="en-US" smtClean="0"/>
              <a:t>04-Feb-21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568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D0364-D1EB-4124-8938-A877367D7B86}" type="datetime1">
              <a:rPr lang="en-US" smtClean="0"/>
              <a:t>04-Feb-21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708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929D2A-88AF-4764-B583-ED960C9499AA}" type="datetime1">
              <a:rPr lang="en-US" smtClean="0"/>
              <a:t>04-Feb-21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89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4A61E-F74E-460F-A27C-3D0B50856DFA}" type="datetime1">
              <a:rPr lang="en-US" smtClean="0"/>
              <a:t>04-Feb-21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680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B397C8-9992-4FE0-AD4D-28CF9EB5D860}" type="datetime1">
              <a:rPr lang="en-US" smtClean="0"/>
              <a:t>04-Feb-21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469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C634F6-FDA6-4238-BDCE-F8C7F37EEA63}" type="datetime1">
              <a:rPr lang="en-US" smtClean="0"/>
              <a:t>04-Feb-21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71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4F931-3AD0-4AC0-B148-3A99766A3ED9}" type="datetime1">
              <a:rPr lang="en-US" smtClean="0"/>
              <a:t>04-Feb-21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0062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ation.co.k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ationalhealthcouncil.org/resources/nhc-publications/principles-patients-rights-and-responsibilit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0FD9-B925-4D44-8B97-F68B16B346A2}"/>
              </a:ext>
            </a:extLst>
          </p:cNvPr>
          <p:cNvSpPr>
            <a:spLocks noGrp="1"/>
          </p:cNvSpPr>
          <p:nvPr>
            <p:ph type="ctrTitle"/>
          </p:nvPr>
        </p:nvSpPr>
        <p:spPr>
          <a:xfrm>
            <a:off x="2460625" y="1166219"/>
            <a:ext cx="8915399" cy="2262781"/>
          </a:xfrm>
        </p:spPr>
        <p:txBody>
          <a:bodyPr>
            <a:normAutofit fontScale="90000"/>
          </a:bodyPr>
          <a:lstStyle/>
          <a:p>
            <a:r>
              <a:rPr lang="en-US" dirty="0"/>
              <a:t>Patients Rights: The Origins &amp; Underpinnings and the Healthcare providers’ role</a:t>
            </a:r>
          </a:p>
        </p:txBody>
      </p:sp>
      <p:sp>
        <p:nvSpPr>
          <p:cNvPr id="3" name="Subtitle 2">
            <a:extLst>
              <a:ext uri="{FF2B5EF4-FFF2-40B4-BE49-F238E27FC236}">
                <a16:creationId xmlns:a16="http://schemas.microsoft.com/office/drawing/2014/main" id="{BE1C220E-968C-4D33-8B47-2CDDE2F5A973}"/>
              </a:ext>
            </a:extLst>
          </p:cNvPr>
          <p:cNvSpPr>
            <a:spLocks noGrp="1"/>
          </p:cNvSpPr>
          <p:nvPr>
            <p:ph type="subTitle" idx="1"/>
          </p:nvPr>
        </p:nvSpPr>
        <p:spPr>
          <a:xfrm>
            <a:off x="1931988" y="3931493"/>
            <a:ext cx="8915399" cy="1897807"/>
          </a:xfrm>
        </p:spPr>
        <p:txBody>
          <a:bodyPr>
            <a:normAutofit lnSpcReduction="10000"/>
          </a:bodyPr>
          <a:lstStyle/>
          <a:p>
            <a:pPr algn="ctr"/>
            <a:r>
              <a:rPr lang="en-US" sz="3200" dirty="0"/>
              <a:t>MBCHB VI – Forensic Medicine</a:t>
            </a:r>
          </a:p>
          <a:p>
            <a:pPr algn="ctr"/>
            <a:endParaRPr lang="en-US" dirty="0"/>
          </a:p>
          <a:p>
            <a:pPr algn="ctr"/>
            <a:r>
              <a:rPr lang="en-US" sz="2600" dirty="0"/>
              <a:t>Prof. Lucy Muchiri, </a:t>
            </a:r>
          </a:p>
          <a:p>
            <a:pPr algn="ctr"/>
            <a:r>
              <a:rPr lang="en-US" sz="2600" dirty="0"/>
              <a:t>MBCHB, </a:t>
            </a:r>
            <a:r>
              <a:rPr lang="en-US" sz="2600" dirty="0" err="1"/>
              <a:t>MMed</a:t>
            </a:r>
            <a:r>
              <a:rPr lang="en-US" sz="2600" dirty="0"/>
              <a:t>(Path), PG-BRM, PhD, </a:t>
            </a:r>
            <a:r>
              <a:rPr lang="en-US" sz="2600" dirty="0" err="1"/>
              <a:t>FCPath</a:t>
            </a:r>
            <a:r>
              <a:rPr lang="en-US" sz="2600" dirty="0"/>
              <a:t>)ECSA</a:t>
            </a:r>
          </a:p>
        </p:txBody>
      </p:sp>
    </p:spTree>
    <p:extLst>
      <p:ext uri="{BB962C8B-B14F-4D97-AF65-F5344CB8AC3E}">
        <p14:creationId xmlns:p14="http://schemas.microsoft.com/office/powerpoint/2010/main" val="168086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A1D3AE2-E926-40B0-A019-445EE9B84968}"/>
              </a:ext>
            </a:extLst>
          </p:cNvPr>
          <p:cNvSpPr>
            <a:spLocks noGrp="1" noChangeArrowheads="1"/>
          </p:cNvSpPr>
          <p:nvPr>
            <p:ph type="title"/>
          </p:nvPr>
        </p:nvSpPr>
        <p:spPr bwMode="auto">
          <a:xfrm>
            <a:off x="1753394" y="389565"/>
            <a:ext cx="9729786"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tabLst/>
            </a:pPr>
            <a:br>
              <a:rPr kumimoji="0" lang="en-US" altLang="en-US"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br>
            <a:r>
              <a:rPr kumimoji="0" lang="en-US" altLang="en-US" sz="2800" b="0" i="0" u="none" strike="noStrike" cap="none" normalizeH="0" baseline="0" dirty="0">
                <a:ln>
                  <a:noFill/>
                </a:ln>
                <a:solidFill>
                  <a:srgbClr val="666666"/>
                </a:solidFill>
                <a:effectLst/>
                <a:cs typeface="Arial" panose="020B0604020202020204" pitchFamily="34" charset="0"/>
              </a:rPr>
              <a:t>23 NOVEMBER 2015  </a:t>
            </a:r>
            <a:r>
              <a:rPr kumimoji="0" lang="en-US" altLang="en-US" sz="2800" b="0" i="0" u="none" strike="noStrike" cap="none" normalizeH="0" baseline="0" dirty="0">
                <a:ln>
                  <a:noFill/>
                </a:ln>
                <a:solidFill>
                  <a:srgbClr val="10579F"/>
                </a:solidFill>
                <a:effectLst/>
                <a:latin typeface="inherit"/>
                <a:cs typeface="Arial" panose="020B0604020202020204" pitchFamily="34" charset="0"/>
                <a:hlinkClick r:id="rId2" tooltip="Visit The Nation (Nairobi)"/>
              </a:rPr>
              <a:t>The Nation (Nairobi) </a:t>
            </a:r>
            <a:endParaRPr kumimoji="0" lang="en-US" altLang="en-US" sz="2800" b="0" i="0" u="none" strike="noStrike" cap="none" normalizeH="0" baseline="0" dirty="0">
              <a:ln>
                <a:noFill/>
              </a:ln>
              <a:solidFill>
                <a:srgbClr val="939393"/>
              </a:solidFill>
              <a:effectLst/>
              <a:latin typeface="inheri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333333"/>
              </a:solidFill>
              <a:effectLst/>
              <a:latin typeface="inheri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inherit"/>
                <a:cs typeface="Arial" panose="020B0604020202020204" pitchFamily="34" charset="0"/>
              </a:rPr>
              <a:t>Kenya: The Charter On Patients' Rights That So Few Know About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5EDA8ECF-E30F-4B2C-9368-523D4745F956}"/>
              </a:ext>
            </a:extLst>
          </p:cNvPr>
          <p:cNvSpPr>
            <a:spLocks noGrp="1"/>
          </p:cNvSpPr>
          <p:nvPr>
            <p:ph idx="1"/>
          </p:nvPr>
        </p:nvSpPr>
        <p:spPr>
          <a:xfrm>
            <a:off x="2160587" y="2690813"/>
            <a:ext cx="8915400" cy="3777622"/>
          </a:xfrm>
        </p:spPr>
        <p:txBody>
          <a:bodyPr>
            <a:normAutofit/>
          </a:bodyPr>
          <a:lstStyle/>
          <a:p>
            <a:r>
              <a:rPr lang="en-US" sz="2400" b="1" dirty="0"/>
              <a:t>Story line</a:t>
            </a:r>
            <a:r>
              <a:rPr lang="en-US" sz="2400" dirty="0"/>
              <a:t>: </a:t>
            </a:r>
            <a:r>
              <a:rPr lang="en-US" sz="2400" i="1" dirty="0"/>
              <a:t>Alex </a:t>
            </a:r>
            <a:r>
              <a:rPr lang="en-US" sz="2400" i="1" dirty="0" err="1"/>
              <a:t>Madaga</a:t>
            </a:r>
            <a:r>
              <a:rPr lang="en-US" sz="2400" i="1" dirty="0"/>
              <a:t>, an accident victim, spent 18 hours in an ambulance outside A&amp;E because KNH did not have an ICU bed for him</a:t>
            </a:r>
          </a:p>
          <a:p>
            <a:r>
              <a:rPr lang="en-US" sz="2400" dirty="0"/>
              <a:t>Can you think of other examples? Assignment – Troll the internet and look for examples, Kenyan and international of cases where patient’s rights were trampled/abused.</a:t>
            </a:r>
          </a:p>
        </p:txBody>
      </p:sp>
      <p:sp>
        <p:nvSpPr>
          <p:cNvPr id="2" name="Slide Number Placeholder 1">
            <a:extLst>
              <a:ext uri="{FF2B5EF4-FFF2-40B4-BE49-F238E27FC236}">
                <a16:creationId xmlns:a16="http://schemas.microsoft.com/office/drawing/2014/main" id="{B6465A31-B5E5-4582-8ABB-BC52B867624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36478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29CC23-7D6D-47D8-8B25-303C23645DB5}"/>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3" name="Content Placeholder 2">
            <a:extLst>
              <a:ext uri="{FF2B5EF4-FFF2-40B4-BE49-F238E27FC236}">
                <a16:creationId xmlns:a16="http://schemas.microsoft.com/office/drawing/2014/main" id="{E694C720-7E7D-4777-89E3-73F76D9B18D8}"/>
              </a:ext>
            </a:extLst>
          </p:cNvPr>
          <p:cNvSpPr>
            <a:spLocks noGrp="1"/>
          </p:cNvSpPr>
          <p:nvPr>
            <p:ph idx="4294967295"/>
          </p:nvPr>
        </p:nvSpPr>
        <p:spPr>
          <a:xfrm>
            <a:off x="10400206" y="1706356"/>
            <a:ext cx="1699029" cy="4351338"/>
          </a:xfrm>
        </p:spPr>
        <p:txBody>
          <a:bodyPr/>
          <a:lstStyle/>
          <a:p>
            <a:pPr marL="0" indent="0">
              <a:buNone/>
            </a:pPr>
            <a:r>
              <a:rPr lang="en-US" dirty="0"/>
              <a:t>Cover page of the Kenya National Patient’s Rights Charter</a:t>
            </a:r>
          </a:p>
        </p:txBody>
      </p:sp>
      <p:pic>
        <p:nvPicPr>
          <p:cNvPr id="4" name="Picture 3">
            <a:extLst>
              <a:ext uri="{FF2B5EF4-FFF2-40B4-BE49-F238E27FC236}">
                <a16:creationId xmlns:a16="http://schemas.microsoft.com/office/drawing/2014/main" id="{B562D2B6-AAF0-48EB-83E4-252236FB8DAE}"/>
              </a:ext>
            </a:extLst>
          </p:cNvPr>
          <p:cNvPicPr>
            <a:picLocks noChangeAspect="1"/>
          </p:cNvPicPr>
          <p:nvPr/>
        </p:nvPicPr>
        <p:blipFill>
          <a:blip r:embed="rId2"/>
          <a:stretch>
            <a:fillRect/>
          </a:stretch>
        </p:blipFill>
        <p:spPr>
          <a:xfrm>
            <a:off x="2083340" y="0"/>
            <a:ext cx="8025319" cy="6858000"/>
          </a:xfrm>
          <a:prstGeom prst="rect">
            <a:avLst/>
          </a:prstGeom>
        </p:spPr>
      </p:pic>
    </p:spTree>
    <p:extLst>
      <p:ext uri="{BB962C8B-B14F-4D97-AF65-F5344CB8AC3E}">
        <p14:creationId xmlns:p14="http://schemas.microsoft.com/office/powerpoint/2010/main" val="244584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B4BF-89B2-4B74-96AC-36E7F3602685}"/>
              </a:ext>
            </a:extLst>
          </p:cNvPr>
          <p:cNvSpPr>
            <a:spLocks noGrp="1"/>
          </p:cNvSpPr>
          <p:nvPr>
            <p:ph type="title"/>
          </p:nvPr>
        </p:nvSpPr>
        <p:spPr/>
        <p:txBody>
          <a:bodyPr/>
          <a:lstStyle/>
          <a:p>
            <a:r>
              <a:rPr lang="en-US" b="1" dirty="0"/>
              <a:t>The Kenya National Patients Rights Charter </a:t>
            </a:r>
          </a:p>
        </p:txBody>
      </p:sp>
      <p:sp>
        <p:nvSpPr>
          <p:cNvPr id="3" name="Content Placeholder 2">
            <a:extLst>
              <a:ext uri="{FF2B5EF4-FFF2-40B4-BE49-F238E27FC236}">
                <a16:creationId xmlns:a16="http://schemas.microsoft.com/office/drawing/2014/main" id="{AC1AFDEF-9429-4A3B-871A-C8422BD09AF8}"/>
              </a:ext>
            </a:extLst>
          </p:cNvPr>
          <p:cNvSpPr>
            <a:spLocks noGrp="1"/>
          </p:cNvSpPr>
          <p:nvPr>
            <p:ph idx="1"/>
          </p:nvPr>
        </p:nvSpPr>
        <p:spPr>
          <a:xfrm>
            <a:off x="1271588" y="1690688"/>
            <a:ext cx="10233024" cy="4781550"/>
          </a:xfrm>
        </p:spPr>
        <p:txBody>
          <a:bodyPr>
            <a:noAutofit/>
          </a:bodyPr>
          <a:lstStyle/>
          <a:p>
            <a:r>
              <a:rPr lang="en-US" dirty="0"/>
              <a:t>Informed by the need for patients to know their rights and responsibilities in the Republic of Kenya</a:t>
            </a:r>
          </a:p>
          <a:p>
            <a:r>
              <a:rPr lang="en-US" dirty="0"/>
              <a:t>Anchored in the constitution of Kenya, 2010</a:t>
            </a:r>
          </a:p>
          <a:p>
            <a:r>
              <a:rPr lang="en-US" dirty="0"/>
              <a:t>Particular articles: 19, 20(5), 21(2), 26, 43 (1)(2), 53(1)(c), and 70</a:t>
            </a:r>
          </a:p>
          <a:p>
            <a:r>
              <a:rPr lang="en-US" dirty="0"/>
              <a:t>Includes a chapter on Dispute Resolution</a:t>
            </a:r>
          </a:p>
          <a:p>
            <a:r>
              <a:rPr lang="en-US" dirty="0"/>
              <a:t>Outlines areas in which disputes may arise</a:t>
            </a:r>
          </a:p>
          <a:p>
            <a:r>
              <a:rPr lang="en-US" dirty="0"/>
              <a:t>How &amp; through which channels may be resolved through relevant Regulatory authorities &amp; bodies as set out y applicable statutes</a:t>
            </a:r>
          </a:p>
        </p:txBody>
      </p:sp>
      <p:sp>
        <p:nvSpPr>
          <p:cNvPr id="4" name="Slide Number Placeholder 3">
            <a:extLst>
              <a:ext uri="{FF2B5EF4-FFF2-40B4-BE49-F238E27FC236}">
                <a16:creationId xmlns:a16="http://schemas.microsoft.com/office/drawing/2014/main" id="{9E3CC05D-C059-4641-AA0F-F8FC23CD1F6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32729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0FA8-32C2-4F4F-997F-FD080054AA65}"/>
              </a:ext>
            </a:extLst>
          </p:cNvPr>
          <p:cNvSpPr>
            <a:spLocks noGrp="1"/>
          </p:cNvSpPr>
          <p:nvPr>
            <p:ph type="title"/>
          </p:nvPr>
        </p:nvSpPr>
        <p:spPr/>
        <p:txBody>
          <a:bodyPr/>
          <a:lstStyle/>
          <a:p>
            <a:pPr algn="ctr"/>
            <a:r>
              <a:rPr lang="en-US" b="1" dirty="0"/>
              <a:t>Some of the Applicable Statutes for Dispute Resolution</a:t>
            </a:r>
          </a:p>
        </p:txBody>
      </p:sp>
      <p:sp>
        <p:nvSpPr>
          <p:cNvPr id="3" name="Content Placeholder 2">
            <a:extLst>
              <a:ext uri="{FF2B5EF4-FFF2-40B4-BE49-F238E27FC236}">
                <a16:creationId xmlns:a16="http://schemas.microsoft.com/office/drawing/2014/main" id="{B6D3CF92-9972-4247-A473-856468BE2FE7}"/>
              </a:ext>
            </a:extLst>
          </p:cNvPr>
          <p:cNvSpPr>
            <a:spLocks noGrp="1"/>
          </p:cNvSpPr>
          <p:nvPr>
            <p:ph idx="1"/>
          </p:nvPr>
        </p:nvSpPr>
        <p:spPr>
          <a:xfrm>
            <a:off x="1143000" y="1743075"/>
            <a:ext cx="10787063" cy="4972050"/>
          </a:xfrm>
        </p:spPr>
        <p:txBody>
          <a:bodyPr>
            <a:noAutofit/>
          </a:bodyPr>
          <a:lstStyle/>
          <a:p>
            <a:r>
              <a:rPr lang="en-US" sz="2800" dirty="0"/>
              <a:t>The Public Health Act, Chapter 242 of the Laws of Kenya</a:t>
            </a:r>
          </a:p>
          <a:p>
            <a:r>
              <a:rPr lang="en-US" sz="2800" dirty="0"/>
              <a:t>The Medical Practitioners &amp; Dentists Board Act, Chapter 253 of the Laws of Kenya (</a:t>
            </a:r>
            <a:r>
              <a:rPr lang="en-US" sz="2800" i="1" dirty="0"/>
              <a:t>currently under review</a:t>
            </a:r>
            <a:r>
              <a:rPr lang="en-US" sz="2800" dirty="0"/>
              <a:t>)</a:t>
            </a:r>
          </a:p>
          <a:p>
            <a:r>
              <a:rPr lang="en-US" sz="2800" dirty="0"/>
              <a:t>Pharmacy &amp; Poisons Board Act, Chapter 244 of the Laws of Kenya</a:t>
            </a:r>
          </a:p>
          <a:p>
            <a:r>
              <a:rPr lang="en-US" sz="2800" dirty="0"/>
              <a:t>The Nursing Council of Kenya</a:t>
            </a:r>
          </a:p>
          <a:p>
            <a:r>
              <a:rPr lang="en-US" sz="2800" dirty="0"/>
              <a:t>The Clinical Officers Council </a:t>
            </a:r>
            <a:r>
              <a:rPr lang="en-US" sz="2800" dirty="0" err="1"/>
              <a:t>etc</a:t>
            </a:r>
            <a:endParaRPr lang="en-US" sz="2800" dirty="0"/>
          </a:p>
          <a:p>
            <a:r>
              <a:rPr lang="en-US" sz="2800" dirty="0"/>
              <a:t>Including the Courts to seek appropriate remedies as provided for by the Law.</a:t>
            </a:r>
          </a:p>
        </p:txBody>
      </p:sp>
      <p:sp>
        <p:nvSpPr>
          <p:cNvPr id="4" name="Slide Number Placeholder 3">
            <a:extLst>
              <a:ext uri="{FF2B5EF4-FFF2-40B4-BE49-F238E27FC236}">
                <a16:creationId xmlns:a16="http://schemas.microsoft.com/office/drawing/2014/main" id="{3788D7E9-D152-4844-833B-4E44CC4C0B6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9350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6D0D-B1F8-43CA-82D4-AA59A0E38CB4}"/>
              </a:ext>
            </a:extLst>
          </p:cNvPr>
          <p:cNvSpPr>
            <a:spLocks noGrp="1"/>
          </p:cNvSpPr>
          <p:nvPr>
            <p:ph type="title"/>
          </p:nvPr>
        </p:nvSpPr>
        <p:spPr>
          <a:xfrm>
            <a:off x="808383" y="200026"/>
            <a:ext cx="11178830" cy="926409"/>
          </a:xfrm>
        </p:spPr>
        <p:txBody>
          <a:bodyPr>
            <a:normAutofit fontScale="90000"/>
          </a:bodyPr>
          <a:lstStyle/>
          <a:p>
            <a:r>
              <a:rPr lang="en-US" b="1" dirty="0"/>
              <a:t>Kenya National Patients Rights Charter 2013 - Rights</a:t>
            </a:r>
          </a:p>
        </p:txBody>
      </p:sp>
      <p:sp>
        <p:nvSpPr>
          <p:cNvPr id="3" name="Content Placeholder 2">
            <a:extLst>
              <a:ext uri="{FF2B5EF4-FFF2-40B4-BE49-F238E27FC236}">
                <a16:creationId xmlns:a16="http://schemas.microsoft.com/office/drawing/2014/main" id="{4DDE2674-9B9B-439F-A136-0091805FBE33}"/>
              </a:ext>
            </a:extLst>
          </p:cNvPr>
          <p:cNvSpPr>
            <a:spLocks noGrp="1"/>
          </p:cNvSpPr>
          <p:nvPr>
            <p:ph idx="1"/>
          </p:nvPr>
        </p:nvSpPr>
        <p:spPr>
          <a:xfrm>
            <a:off x="675861" y="904653"/>
            <a:ext cx="11311352" cy="5753321"/>
          </a:xfrm>
        </p:spPr>
        <p:txBody>
          <a:bodyPr>
            <a:normAutofit fontScale="92500" lnSpcReduction="10000"/>
          </a:bodyPr>
          <a:lstStyle/>
          <a:p>
            <a:pPr marL="0" indent="0">
              <a:buNone/>
            </a:pPr>
            <a:endParaRPr lang="en-US" dirty="0"/>
          </a:p>
          <a:p>
            <a:r>
              <a:rPr lang="en-GB" dirty="0"/>
              <a:t>1) Right to access healthcare which includes preventive, curative, rehabilitative and palliative care.</a:t>
            </a:r>
            <a:endParaRPr lang="en-US" dirty="0"/>
          </a:p>
          <a:p>
            <a:r>
              <a:rPr lang="en-GB" dirty="0"/>
              <a:t>2) Right to receive emergency treatment in any health facility irrespective of the patients’ ability to pay.</a:t>
            </a:r>
            <a:endParaRPr lang="en-US" dirty="0"/>
          </a:p>
          <a:p>
            <a:r>
              <a:rPr lang="en-GB" dirty="0"/>
              <a:t>3) Right to be informed all the provisions of one’s medical scheme/health insurance policy.</a:t>
            </a:r>
            <a:endParaRPr lang="en-US" dirty="0"/>
          </a:p>
          <a:p>
            <a:r>
              <a:rPr lang="en-GB" dirty="0"/>
              <a:t>4) Right to choose a healthcare provider provided the provider of choice is qualified, registered, retained and in current good standing with the Regulations Authority.</a:t>
            </a:r>
            <a:endParaRPr lang="en-US" dirty="0"/>
          </a:p>
          <a:p>
            <a:r>
              <a:rPr lang="en-GB" dirty="0"/>
              <a:t>5) Right to highest attainable quality of healthcare products and services.</a:t>
            </a:r>
            <a:endParaRPr lang="en-US" dirty="0"/>
          </a:p>
          <a:p>
            <a:r>
              <a:rPr lang="en-GB" dirty="0"/>
              <a:t>6) Right to refuse treatment provided that such refusal does not create an immediate danger to the patient or health of others.</a:t>
            </a:r>
            <a:endParaRPr lang="en-US" dirty="0"/>
          </a:p>
          <a:p>
            <a:r>
              <a:rPr lang="en-GB" dirty="0"/>
              <a:t>7) Right to confidentiality save when the consent to disclose has been expressly given, is allowed by law or is in the benefit of the public.</a:t>
            </a:r>
            <a:endParaRPr lang="en-US" dirty="0"/>
          </a:p>
          <a:p>
            <a:endParaRPr lang="en-US" dirty="0"/>
          </a:p>
        </p:txBody>
      </p:sp>
      <p:sp>
        <p:nvSpPr>
          <p:cNvPr id="4" name="Slide Number Placeholder 3">
            <a:extLst>
              <a:ext uri="{FF2B5EF4-FFF2-40B4-BE49-F238E27FC236}">
                <a16:creationId xmlns:a16="http://schemas.microsoft.com/office/drawing/2014/main" id="{8494E443-7030-4BF5-94D2-2313306AC2EA}"/>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5794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7D34-79DC-49CC-8AEF-46D648B983E5}"/>
              </a:ext>
            </a:extLst>
          </p:cNvPr>
          <p:cNvSpPr>
            <a:spLocks noGrp="1"/>
          </p:cNvSpPr>
          <p:nvPr>
            <p:ph type="title"/>
          </p:nvPr>
        </p:nvSpPr>
        <p:spPr/>
        <p:txBody>
          <a:bodyPr>
            <a:normAutofit/>
          </a:bodyPr>
          <a:lstStyle/>
          <a:p>
            <a:r>
              <a:rPr lang="en-US" sz="3600" b="1" dirty="0"/>
              <a:t>Kenya National Patients Rights Charter 2013 – Rights </a:t>
            </a:r>
            <a:r>
              <a:rPr lang="en-US" sz="2800" b="1" dirty="0"/>
              <a:t>cont’d</a:t>
            </a:r>
            <a:endParaRPr lang="en-US" sz="2800" dirty="0"/>
          </a:p>
        </p:txBody>
      </p:sp>
      <p:sp>
        <p:nvSpPr>
          <p:cNvPr id="3" name="Content Placeholder 2">
            <a:extLst>
              <a:ext uri="{FF2B5EF4-FFF2-40B4-BE49-F238E27FC236}">
                <a16:creationId xmlns:a16="http://schemas.microsoft.com/office/drawing/2014/main" id="{DA9C0186-867F-4FE5-B178-F2501F695156}"/>
              </a:ext>
            </a:extLst>
          </p:cNvPr>
          <p:cNvSpPr>
            <a:spLocks noGrp="1"/>
          </p:cNvSpPr>
          <p:nvPr>
            <p:ph idx="1"/>
          </p:nvPr>
        </p:nvSpPr>
        <p:spPr>
          <a:xfrm>
            <a:off x="520944" y="1771650"/>
            <a:ext cx="11150111" cy="4897071"/>
          </a:xfrm>
        </p:spPr>
        <p:txBody>
          <a:bodyPr/>
          <a:lstStyle/>
          <a:p>
            <a:r>
              <a:rPr lang="en-GB" dirty="0"/>
              <a:t>8) Right to informed consent to treatment</a:t>
            </a:r>
            <a:endParaRPr lang="en-US" dirty="0"/>
          </a:p>
          <a:p>
            <a:r>
              <a:rPr lang="en-GB" dirty="0"/>
              <a:t>9) Right to information</a:t>
            </a:r>
            <a:endParaRPr lang="en-US" dirty="0"/>
          </a:p>
          <a:p>
            <a:r>
              <a:rPr lang="en-GB" dirty="0"/>
              <a:t>10) Right to be treated with respect and dignity</a:t>
            </a:r>
            <a:endParaRPr lang="en-US" dirty="0"/>
          </a:p>
          <a:p>
            <a:r>
              <a:rPr lang="en-GB" dirty="0"/>
              <a:t>11) Right to a second medical opinion</a:t>
            </a:r>
            <a:endParaRPr lang="en-US" dirty="0"/>
          </a:p>
          <a:p>
            <a:r>
              <a:rPr lang="en-GB" dirty="0"/>
              <a:t>12) Right to complain</a:t>
            </a:r>
            <a:endParaRPr lang="en-US" dirty="0"/>
          </a:p>
          <a:p>
            <a:r>
              <a:rPr lang="en-GB" dirty="0"/>
              <a:t>13) Right to insurance coverage without discrimination on the basis of age, pregnancy, disability, illness including mental disorder</a:t>
            </a:r>
            <a:endParaRPr lang="en-US" dirty="0"/>
          </a:p>
          <a:p>
            <a:r>
              <a:rPr lang="en-GB" dirty="0"/>
              <a:t>14) Right to donate his or her organs and/or any other arrangements/wishes upon one’s demise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752C911-DD3A-422F-BACA-29E474B7CE6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73473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76C8-1F0E-4D88-8DAA-014EE91F3ED1}"/>
              </a:ext>
            </a:extLst>
          </p:cNvPr>
          <p:cNvSpPr>
            <a:spLocks noGrp="1"/>
          </p:cNvSpPr>
          <p:nvPr>
            <p:ph type="title"/>
          </p:nvPr>
        </p:nvSpPr>
        <p:spPr/>
        <p:txBody>
          <a:bodyPr/>
          <a:lstStyle/>
          <a:p>
            <a:r>
              <a:rPr lang="en-US" dirty="0"/>
              <a:t>Patients Responsibilities</a:t>
            </a:r>
          </a:p>
        </p:txBody>
      </p:sp>
      <p:sp>
        <p:nvSpPr>
          <p:cNvPr id="3" name="Content Placeholder 2">
            <a:extLst>
              <a:ext uri="{FF2B5EF4-FFF2-40B4-BE49-F238E27FC236}">
                <a16:creationId xmlns:a16="http://schemas.microsoft.com/office/drawing/2014/main" id="{ECF544F9-4A05-4EE5-993C-FB83AADEBA71}"/>
              </a:ext>
            </a:extLst>
          </p:cNvPr>
          <p:cNvSpPr>
            <a:spLocks noGrp="1"/>
          </p:cNvSpPr>
          <p:nvPr>
            <p:ph idx="1"/>
          </p:nvPr>
        </p:nvSpPr>
        <p:spPr/>
        <p:txBody>
          <a:bodyPr/>
          <a:lstStyle/>
          <a:p>
            <a:pPr marL="0" indent="0">
              <a:buNone/>
            </a:pPr>
            <a:r>
              <a:rPr lang="en-US" dirty="0"/>
              <a:t>With rights and freedoms also comes responsibilities</a:t>
            </a:r>
          </a:p>
        </p:txBody>
      </p:sp>
      <p:sp>
        <p:nvSpPr>
          <p:cNvPr id="4" name="Slide Number Placeholder 3">
            <a:extLst>
              <a:ext uri="{FF2B5EF4-FFF2-40B4-BE49-F238E27FC236}">
                <a16:creationId xmlns:a16="http://schemas.microsoft.com/office/drawing/2014/main" id="{1B879AE1-F25A-4262-A73B-B518F441EA31}"/>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06431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CD39-AD3C-45ED-A225-E64F04804811}"/>
              </a:ext>
            </a:extLst>
          </p:cNvPr>
          <p:cNvSpPr>
            <a:spLocks noGrp="1"/>
          </p:cNvSpPr>
          <p:nvPr>
            <p:ph type="title"/>
          </p:nvPr>
        </p:nvSpPr>
        <p:spPr>
          <a:xfrm>
            <a:off x="457199" y="136526"/>
            <a:ext cx="11517923" cy="1397414"/>
          </a:xfrm>
        </p:spPr>
        <p:txBody>
          <a:bodyPr>
            <a:normAutofit fontScale="90000"/>
          </a:bodyPr>
          <a:lstStyle/>
          <a:p>
            <a:r>
              <a:rPr lang="en-GB" b="1" dirty="0"/>
              <a:t>WMA: </a:t>
            </a:r>
            <a:br>
              <a:rPr lang="en-GB" sz="4000" b="1" dirty="0"/>
            </a:br>
            <a:r>
              <a:rPr lang="en-GB" sz="4000" b="1" dirty="0"/>
              <a:t> “</a:t>
            </a:r>
            <a:r>
              <a:rPr lang="en-GB" sz="3600" b="1" dirty="0"/>
              <a:t>PATIENTS, TO THE EXTENT CAPABLE, HAVE THE </a:t>
            </a:r>
            <a:r>
              <a:rPr lang="en-GB" sz="3600" dirty="0"/>
              <a:t>RESPONSIBILITY </a:t>
            </a:r>
            <a:r>
              <a:rPr lang="en-GB" sz="3600" b="1" dirty="0"/>
              <a:t>TO”:</a:t>
            </a:r>
            <a:br>
              <a:rPr lang="en-GB" sz="3600" dirty="0"/>
            </a:br>
            <a:endParaRPr lang="en-US" sz="3600" dirty="0"/>
          </a:p>
        </p:txBody>
      </p:sp>
      <p:sp>
        <p:nvSpPr>
          <p:cNvPr id="3" name="Content Placeholder 2">
            <a:extLst>
              <a:ext uri="{FF2B5EF4-FFF2-40B4-BE49-F238E27FC236}">
                <a16:creationId xmlns:a16="http://schemas.microsoft.com/office/drawing/2014/main" id="{2D0C46F6-B77F-40DF-9AB1-01D7E8D23E06}"/>
              </a:ext>
            </a:extLst>
          </p:cNvPr>
          <p:cNvSpPr>
            <a:spLocks noGrp="1"/>
          </p:cNvSpPr>
          <p:nvPr>
            <p:ph idx="1"/>
          </p:nvPr>
        </p:nvSpPr>
        <p:spPr>
          <a:xfrm>
            <a:off x="886619" y="1533939"/>
            <a:ext cx="10418762" cy="4552950"/>
          </a:xfrm>
        </p:spPr>
        <p:txBody>
          <a:bodyPr>
            <a:normAutofit fontScale="92500"/>
          </a:bodyPr>
          <a:lstStyle/>
          <a:p>
            <a:pPr marL="0" indent="0" fontAlgn="base">
              <a:buNone/>
            </a:pPr>
            <a:r>
              <a:rPr lang="en-GB" sz="2000" dirty="0"/>
              <a:t>1.    </a:t>
            </a:r>
            <a:r>
              <a:rPr lang="en-GB" b="1" dirty="0"/>
              <a:t>PURSUE HEALTHY LIFESTYLES:</a:t>
            </a:r>
          </a:p>
          <a:p>
            <a:pPr lvl="1" fontAlgn="base"/>
            <a:r>
              <a:rPr lang="en-GB" sz="2800" dirty="0"/>
              <a:t>Patients should pursue lifestyles known to promote positive health results, e.g. proper diet and nutrition, adequate rest, regular exercise. </a:t>
            </a:r>
          </a:p>
          <a:p>
            <a:pPr lvl="1" fontAlgn="base"/>
            <a:r>
              <a:rPr lang="en-GB" sz="2800" dirty="0"/>
              <a:t>Avoid behaviour known to be detrimental to one's health, such as smoking, excessive alcohol consumption, and drug abuse.</a:t>
            </a:r>
          </a:p>
          <a:p>
            <a:pPr marL="0" indent="0" fontAlgn="base">
              <a:buNone/>
            </a:pPr>
            <a:r>
              <a:rPr lang="en-GB" dirty="0"/>
              <a:t>2.    </a:t>
            </a:r>
            <a:r>
              <a:rPr lang="en-GB" b="1" dirty="0"/>
              <a:t>BECOME KNOWLEDGEABLE ABOUT THEIR HEALTH INSURANCE PLANS:</a:t>
            </a:r>
          </a:p>
          <a:p>
            <a:pPr lvl="1" fontAlgn="base"/>
            <a:r>
              <a:rPr lang="en-GB" sz="2800" dirty="0"/>
              <a:t>Patients should read/become familiar with the terms, coverage provisions, rules, &amp; restrictions of their health insurance plans. </a:t>
            </a:r>
          </a:p>
          <a:p>
            <a:pPr lvl="1" fontAlgn="base"/>
            <a:r>
              <a:rPr lang="en-GB" sz="2800" dirty="0"/>
              <a:t>They should not be hesitant to inquire additional information or clarification when needed about these matters.</a:t>
            </a:r>
          </a:p>
          <a:p>
            <a:endParaRPr lang="en-US" dirty="0"/>
          </a:p>
        </p:txBody>
      </p:sp>
      <p:sp>
        <p:nvSpPr>
          <p:cNvPr id="4" name="Slide Number Placeholder 3">
            <a:extLst>
              <a:ext uri="{FF2B5EF4-FFF2-40B4-BE49-F238E27FC236}">
                <a16:creationId xmlns:a16="http://schemas.microsoft.com/office/drawing/2014/main" id="{53E442D5-A786-44AB-AC6D-C69EFA757F38}"/>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6269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E1D5-2636-4E3E-8FCA-025D53B6E665}"/>
              </a:ext>
            </a:extLst>
          </p:cNvPr>
          <p:cNvSpPr>
            <a:spLocks noGrp="1"/>
          </p:cNvSpPr>
          <p:nvPr>
            <p:ph type="title"/>
          </p:nvPr>
        </p:nvSpPr>
        <p:spPr>
          <a:xfrm>
            <a:off x="2421475" y="176435"/>
            <a:ext cx="8911687" cy="980853"/>
          </a:xfrm>
        </p:spPr>
        <p:txBody>
          <a:bodyPr/>
          <a:lstStyle/>
          <a:p>
            <a:r>
              <a:rPr lang="en-US" dirty="0"/>
              <a:t>Patients’ Responsibilities:</a:t>
            </a:r>
          </a:p>
        </p:txBody>
      </p:sp>
      <p:sp>
        <p:nvSpPr>
          <p:cNvPr id="3" name="Content Placeholder 2">
            <a:extLst>
              <a:ext uri="{FF2B5EF4-FFF2-40B4-BE49-F238E27FC236}">
                <a16:creationId xmlns:a16="http://schemas.microsoft.com/office/drawing/2014/main" id="{FD46F0E0-03A1-4753-8D73-16BA5C59A50A}"/>
              </a:ext>
            </a:extLst>
          </p:cNvPr>
          <p:cNvSpPr>
            <a:spLocks noGrp="1"/>
          </p:cNvSpPr>
          <p:nvPr>
            <p:ph idx="1"/>
          </p:nvPr>
        </p:nvSpPr>
        <p:spPr>
          <a:xfrm>
            <a:off x="687387" y="1157288"/>
            <a:ext cx="11399837" cy="5557837"/>
          </a:xfrm>
        </p:spPr>
        <p:txBody>
          <a:bodyPr>
            <a:normAutofit/>
          </a:bodyPr>
          <a:lstStyle/>
          <a:p>
            <a:pPr marL="0" indent="0" fontAlgn="base">
              <a:buNone/>
            </a:pPr>
            <a:r>
              <a:rPr lang="en-GB" dirty="0"/>
              <a:t>3.    </a:t>
            </a:r>
            <a:r>
              <a:rPr lang="en-GB" sz="1900" b="1" dirty="0"/>
              <a:t>ACTIVELY PARTICIPATE IN DECISIONS ABOUT THEIR HEALTH CARE.</a:t>
            </a:r>
          </a:p>
          <a:p>
            <a:pPr marL="0" indent="0" fontAlgn="base">
              <a:buNone/>
            </a:pPr>
            <a:r>
              <a:rPr lang="en-GB" sz="1900" b="1" dirty="0"/>
              <a:t>Patients should</a:t>
            </a:r>
          </a:p>
          <a:p>
            <a:pPr lvl="1" fontAlgn="base"/>
            <a:r>
              <a:rPr lang="en-GB" sz="1900" dirty="0"/>
              <a:t>Seek when recommended for their age group, an annual medical examination and be present at all other scheduled health care appointments. </a:t>
            </a:r>
          </a:p>
          <a:p>
            <a:pPr lvl="1" fontAlgn="base"/>
            <a:r>
              <a:rPr lang="en-GB" sz="1900" dirty="0"/>
              <a:t>Provide accurate information to providers regarding their medical and personal histories, and current symptoms and conditions. </a:t>
            </a:r>
          </a:p>
          <a:p>
            <a:pPr lvl="1" fontAlgn="base"/>
            <a:r>
              <a:rPr lang="en-GB" sz="1900" dirty="0"/>
              <a:t>Ask questions of providers to determine the potential risks, benefits, and costs of treatment alternatives.</a:t>
            </a:r>
          </a:p>
          <a:p>
            <a:pPr marL="0" indent="0" fontAlgn="base">
              <a:buNone/>
            </a:pPr>
            <a:r>
              <a:rPr lang="en-GB" sz="1900" dirty="0"/>
              <a:t>4.    </a:t>
            </a:r>
            <a:r>
              <a:rPr lang="en-GB" sz="1900" b="1" dirty="0"/>
              <a:t>COOPERATE ON MUTUALLY ACCEPTED COURSES OF TREATMENT</a:t>
            </a:r>
          </a:p>
          <a:p>
            <a:pPr lvl="1" fontAlgn="base"/>
            <a:r>
              <a:rPr lang="en-GB" sz="1900" dirty="0"/>
              <a:t>Patients should cooperate fully with providers in complying with mutually accepted treatment regimens and regularly reporting on treatment progress. </a:t>
            </a:r>
          </a:p>
          <a:p>
            <a:pPr lvl="1" fontAlgn="base"/>
            <a:r>
              <a:rPr lang="en-GB" sz="1900" dirty="0"/>
              <a:t>Notify their providers promptly of any serious side effects, complications, or worsening of the condition occur. </a:t>
            </a:r>
          </a:p>
          <a:p>
            <a:pPr lvl="1" fontAlgn="base"/>
            <a:r>
              <a:rPr lang="en-GB" sz="1900" dirty="0"/>
              <a:t>Inform providers of other medications and treatments they are pursuing simultaneously.</a:t>
            </a:r>
          </a:p>
          <a:p>
            <a:pPr marL="0" indent="0" fontAlgn="base">
              <a:buNone/>
            </a:pPr>
            <a:br>
              <a:rPr lang="en-GB" dirty="0"/>
            </a:br>
            <a:r>
              <a:rPr lang="en-GB" dirty="0"/>
              <a:t>Ref: </a:t>
            </a:r>
            <a:r>
              <a:rPr lang="en-GB" dirty="0">
                <a:hlinkClick r:id="rId2"/>
              </a:rPr>
              <a:t>http://www.nationalhealthcouncil.org/resources/nhc-publications/principles-patients-rights-and-responsibilities</a:t>
            </a:r>
            <a:endParaRPr lang="en-GB" dirty="0"/>
          </a:p>
          <a:p>
            <a:endParaRPr lang="en-US" dirty="0"/>
          </a:p>
        </p:txBody>
      </p:sp>
      <p:sp>
        <p:nvSpPr>
          <p:cNvPr id="4" name="Slide Number Placeholder 3">
            <a:extLst>
              <a:ext uri="{FF2B5EF4-FFF2-40B4-BE49-F238E27FC236}">
                <a16:creationId xmlns:a16="http://schemas.microsoft.com/office/drawing/2014/main" id="{9D9413BE-660D-494F-AF83-631A5AFB30CF}"/>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682826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5CC9-4B6A-4F60-A58F-CEF5FCA034E8}"/>
              </a:ext>
            </a:extLst>
          </p:cNvPr>
          <p:cNvSpPr>
            <a:spLocks noGrp="1"/>
          </p:cNvSpPr>
          <p:nvPr>
            <p:ph type="title"/>
          </p:nvPr>
        </p:nvSpPr>
        <p:spPr>
          <a:xfrm>
            <a:off x="2592925" y="142876"/>
            <a:ext cx="8911687" cy="1157288"/>
          </a:xfrm>
        </p:spPr>
        <p:txBody>
          <a:bodyPr>
            <a:normAutofit fontScale="90000"/>
          </a:bodyPr>
          <a:lstStyle/>
          <a:p>
            <a:r>
              <a:rPr lang="en-US" dirty="0"/>
              <a:t>Kenya National Patients Rights Charter 2013 – Patient’s Responsibilities</a:t>
            </a:r>
          </a:p>
        </p:txBody>
      </p:sp>
      <p:sp>
        <p:nvSpPr>
          <p:cNvPr id="3" name="Content Placeholder 2">
            <a:extLst>
              <a:ext uri="{FF2B5EF4-FFF2-40B4-BE49-F238E27FC236}">
                <a16:creationId xmlns:a16="http://schemas.microsoft.com/office/drawing/2014/main" id="{16CCB2F0-6C03-4C77-98C5-32C4729F8F12}"/>
              </a:ext>
            </a:extLst>
          </p:cNvPr>
          <p:cNvSpPr>
            <a:spLocks noGrp="1"/>
          </p:cNvSpPr>
          <p:nvPr>
            <p:ph idx="1"/>
          </p:nvPr>
        </p:nvSpPr>
        <p:spPr>
          <a:xfrm>
            <a:off x="728663" y="1300164"/>
            <a:ext cx="11258550" cy="5414960"/>
          </a:xfrm>
        </p:spPr>
        <p:txBody>
          <a:bodyPr>
            <a:normAutofit fontScale="92500" lnSpcReduction="10000"/>
          </a:bodyPr>
          <a:lstStyle/>
          <a:p>
            <a:pPr marL="514350" indent="-514350">
              <a:buFont typeface="+mj-lt"/>
              <a:buAutoNum type="arabicPeriod"/>
            </a:pPr>
            <a:r>
              <a:rPr lang="en-GB" dirty="0"/>
              <a:t>To take care of his/her health by adopting a healthy lifestyle</a:t>
            </a:r>
            <a:endParaRPr lang="en-US" dirty="0"/>
          </a:p>
          <a:p>
            <a:pPr marL="514350" indent="-514350">
              <a:buFont typeface="+mj-lt"/>
              <a:buAutoNum type="arabicPeriod"/>
            </a:pPr>
            <a:r>
              <a:rPr lang="en-GB" dirty="0"/>
              <a:t>If the patient is a minor, protection, care and healthy lifestyle of the minor shall be the responsibility of the parent or guardian of the minor</a:t>
            </a:r>
            <a:endParaRPr lang="en-US" dirty="0"/>
          </a:p>
          <a:p>
            <a:pPr marL="514350" indent="-514350">
              <a:buFont typeface="+mj-lt"/>
              <a:buAutoNum type="arabicPeriod"/>
            </a:pPr>
            <a:r>
              <a:rPr lang="en-GB" dirty="0"/>
              <a:t>To adopt a positive attitude towards their health and life</a:t>
            </a:r>
            <a:endParaRPr lang="en-US" dirty="0"/>
          </a:p>
          <a:p>
            <a:pPr marL="514350" indent="-514350">
              <a:buFont typeface="+mj-lt"/>
              <a:buAutoNum type="arabicPeriod"/>
            </a:pPr>
            <a:r>
              <a:rPr lang="en-GB" dirty="0"/>
              <a:t>To protect the environment</a:t>
            </a:r>
            <a:endParaRPr lang="en-US" dirty="0"/>
          </a:p>
          <a:p>
            <a:pPr marL="514350" indent="-514350">
              <a:buFont typeface="+mj-lt"/>
              <a:buAutoNum type="arabicPeriod"/>
            </a:pPr>
            <a:r>
              <a:rPr lang="en-GB" dirty="0"/>
              <a:t>To respect the rights of others and not to endanger their life and health</a:t>
            </a:r>
            <a:endParaRPr lang="en-US" dirty="0"/>
          </a:p>
          <a:p>
            <a:pPr marL="514350" indent="-514350">
              <a:buFont typeface="+mj-lt"/>
              <a:buAutoNum type="arabicPeriod"/>
            </a:pPr>
            <a:r>
              <a:rPr lang="en-GB" dirty="0"/>
              <a:t>To give health care providers relevant, accurate information to facilitate diagnosis, treatment, rehabilitation and/or counselling while being truthful and honest on path health care</a:t>
            </a:r>
            <a:endParaRPr lang="en-US" dirty="0"/>
          </a:p>
          <a:p>
            <a:pPr marL="514350" indent="-514350">
              <a:buFont typeface="+mj-lt"/>
              <a:buAutoNum type="arabicPeriod"/>
            </a:pPr>
            <a:r>
              <a:rPr lang="en-GB" dirty="0"/>
              <a:t>To take care of the health records in his or her possession and produce them and if and when required by the health care provider</a:t>
            </a:r>
            <a:endParaRPr lang="en-US" dirty="0"/>
          </a:p>
          <a:p>
            <a:pPr marL="514350" indent="-514350">
              <a:buFont typeface="+mj-lt"/>
              <a:buAutoNum type="arabicPeriod"/>
            </a:pPr>
            <a:r>
              <a:rPr lang="en-GB" dirty="0"/>
              <a:t>To keep scheduled appointments, observe time and if not possible, communicate to the health care provider</a:t>
            </a:r>
            <a:endParaRPr lang="en-US" dirty="0"/>
          </a:p>
          <a:p>
            <a:endParaRPr lang="en-US" dirty="0"/>
          </a:p>
        </p:txBody>
      </p:sp>
      <p:sp>
        <p:nvSpPr>
          <p:cNvPr id="4" name="Slide Number Placeholder 3">
            <a:extLst>
              <a:ext uri="{FF2B5EF4-FFF2-40B4-BE49-F238E27FC236}">
                <a16:creationId xmlns:a16="http://schemas.microsoft.com/office/drawing/2014/main" id="{33F76C1A-A51D-4AFD-B149-A01ED8398E85}"/>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6828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0BDB-DD6E-4C7B-A7E8-53A09E25A49C}"/>
              </a:ext>
            </a:extLst>
          </p:cNvPr>
          <p:cNvSpPr>
            <a:spLocks noGrp="1"/>
          </p:cNvSpPr>
          <p:nvPr>
            <p:ph type="title"/>
          </p:nvPr>
        </p:nvSpPr>
        <p:spPr/>
        <p:txBody>
          <a:bodyPr/>
          <a:lstStyle/>
          <a:p>
            <a:r>
              <a:rPr lang="en-US" dirty="0"/>
              <a:t>Origins – From the Hippocratic Oath</a:t>
            </a:r>
          </a:p>
        </p:txBody>
      </p:sp>
      <p:sp>
        <p:nvSpPr>
          <p:cNvPr id="3" name="Content Placeholder 2">
            <a:extLst>
              <a:ext uri="{FF2B5EF4-FFF2-40B4-BE49-F238E27FC236}">
                <a16:creationId xmlns:a16="http://schemas.microsoft.com/office/drawing/2014/main" id="{C9D35249-EB10-4CDD-97A3-0CBF75B53862}"/>
              </a:ext>
            </a:extLst>
          </p:cNvPr>
          <p:cNvSpPr>
            <a:spLocks noGrp="1"/>
          </p:cNvSpPr>
          <p:nvPr>
            <p:ph idx="1"/>
          </p:nvPr>
        </p:nvSpPr>
        <p:spPr/>
        <p:txBody>
          <a:bodyPr/>
          <a:lstStyle/>
          <a:p>
            <a:pPr marL="457200" lvl="1" indent="0">
              <a:buNone/>
            </a:pPr>
            <a:endParaRPr lang="en-US" dirty="0"/>
          </a:p>
          <a:p>
            <a:pPr lvl="1"/>
            <a:endParaRPr lang="en-US" dirty="0"/>
          </a:p>
          <a:p>
            <a:pPr lvl="1"/>
            <a:r>
              <a:rPr lang="en-US" sz="2800" dirty="0"/>
              <a:t>We went through it last time</a:t>
            </a:r>
          </a:p>
        </p:txBody>
      </p:sp>
      <p:sp>
        <p:nvSpPr>
          <p:cNvPr id="4" name="Slide Number Placeholder 3">
            <a:extLst>
              <a:ext uri="{FF2B5EF4-FFF2-40B4-BE49-F238E27FC236}">
                <a16:creationId xmlns:a16="http://schemas.microsoft.com/office/drawing/2014/main" id="{8DCC1EDC-15F3-41DB-B1B9-63B0AE3C5A60}"/>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575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12A2-EB9D-40D1-92C0-3D395AA77547}"/>
              </a:ext>
            </a:extLst>
          </p:cNvPr>
          <p:cNvSpPr>
            <a:spLocks noGrp="1"/>
          </p:cNvSpPr>
          <p:nvPr>
            <p:ph type="title"/>
          </p:nvPr>
        </p:nvSpPr>
        <p:spPr/>
        <p:txBody>
          <a:bodyPr/>
          <a:lstStyle/>
          <a:p>
            <a:r>
              <a:rPr lang="en-US" dirty="0"/>
              <a:t>Kenya National Patients Rights Charter 2013 – Patient’s Responsibilities </a:t>
            </a:r>
            <a:r>
              <a:rPr lang="en-US" sz="3200" b="1" dirty="0"/>
              <a:t>cont’d</a:t>
            </a:r>
          </a:p>
        </p:txBody>
      </p:sp>
      <p:sp>
        <p:nvSpPr>
          <p:cNvPr id="3" name="Content Placeholder 2">
            <a:extLst>
              <a:ext uri="{FF2B5EF4-FFF2-40B4-BE49-F238E27FC236}">
                <a16:creationId xmlns:a16="http://schemas.microsoft.com/office/drawing/2014/main" id="{92F08FA3-60E3-4DA5-AF6E-80B5F57EE3CA}"/>
              </a:ext>
            </a:extLst>
          </p:cNvPr>
          <p:cNvSpPr>
            <a:spLocks noGrp="1"/>
          </p:cNvSpPr>
          <p:nvPr>
            <p:ph idx="1"/>
          </p:nvPr>
        </p:nvSpPr>
        <p:spPr>
          <a:xfrm>
            <a:off x="1138602" y="1825624"/>
            <a:ext cx="10515601" cy="4575175"/>
          </a:xfrm>
        </p:spPr>
        <p:txBody>
          <a:bodyPr>
            <a:normAutofit fontScale="85000" lnSpcReduction="20000"/>
          </a:bodyPr>
          <a:lstStyle/>
          <a:p>
            <a:pPr marL="0" indent="0">
              <a:buNone/>
            </a:pPr>
            <a:r>
              <a:rPr lang="en-GB" dirty="0"/>
              <a:t>9. 	To follow instructions, adhere to &amp; not abuse or misuse prescribed 	medication or treatment and/or rehabilitation requirements</a:t>
            </a:r>
            <a:endParaRPr lang="en-US" dirty="0"/>
          </a:p>
          <a:p>
            <a:pPr marL="0" indent="0">
              <a:buNone/>
            </a:pPr>
            <a:r>
              <a:rPr lang="en-GB" dirty="0"/>
              <a:t>10. 	To enquire about costs of treatment &amp; rehabilitation &amp; to make 	appropriate arrangements for payments</a:t>
            </a:r>
            <a:endParaRPr lang="en-US" dirty="0"/>
          </a:p>
          <a:p>
            <a:pPr marL="0" indent="0">
              <a:buNone/>
            </a:pPr>
            <a:r>
              <a:rPr lang="en-GB" dirty="0"/>
              <a:t>11.	To be aware of the available health care services in his or her locality &amp; to 	make informed choices while utilizing such services responsibility</a:t>
            </a:r>
            <a:endParaRPr lang="en-US" dirty="0"/>
          </a:p>
          <a:p>
            <a:pPr marL="0" indent="0">
              <a:buNone/>
            </a:pPr>
            <a:r>
              <a:rPr lang="en-GB" dirty="0"/>
              <a:t>12. 	To inform the health care providers where necessary, when one wishes to 	donate his or her organs &amp;/or any other arrangements/wishes upon one’s 	demise</a:t>
            </a:r>
            <a:endParaRPr lang="en-US" dirty="0"/>
          </a:p>
          <a:p>
            <a:pPr marL="0" indent="0">
              <a:buNone/>
            </a:pPr>
            <a:r>
              <a:rPr lang="en-GB" dirty="0"/>
              <a:t>13. 	Where an adult patient is not competent to make decisions on health care 	services the spouse, where applicable, next of kin and/or the guardian shall 	accord protection &amp; care to the patient</a:t>
            </a:r>
            <a:endParaRPr lang="en-US" dirty="0"/>
          </a:p>
          <a:p>
            <a:pPr marL="0" indent="0">
              <a:buNone/>
            </a:pPr>
            <a:r>
              <a:rPr lang="en-GB" dirty="0"/>
              <a:t>14. 	To seek treatment at the earliest opportunity</a:t>
            </a:r>
            <a:endParaRPr lang="en-US" dirty="0"/>
          </a:p>
          <a:p>
            <a:pPr marL="0" indent="0">
              <a:buNone/>
            </a:pPr>
            <a:r>
              <a:rPr lang="en-GB" dirty="0"/>
              <a:t>15. 	To express any concerns through the right channels confidentially.</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E110CFD-8A28-4DD2-8437-1AC6F76A9E52}"/>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844495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86D5-7342-4910-81E7-78960BE4630A}"/>
              </a:ext>
            </a:extLst>
          </p:cNvPr>
          <p:cNvSpPr>
            <a:spLocks noGrp="1"/>
          </p:cNvSpPr>
          <p:nvPr>
            <p:ph type="title"/>
          </p:nvPr>
        </p:nvSpPr>
        <p:spPr/>
        <p:txBody>
          <a:bodyPr/>
          <a:lstStyle/>
          <a:p>
            <a:r>
              <a:rPr lang="en-US" b="1" dirty="0"/>
              <a:t>Healthcare providers Role:</a:t>
            </a:r>
          </a:p>
        </p:txBody>
      </p:sp>
      <p:sp>
        <p:nvSpPr>
          <p:cNvPr id="3" name="Content Placeholder 2">
            <a:extLst>
              <a:ext uri="{FF2B5EF4-FFF2-40B4-BE49-F238E27FC236}">
                <a16:creationId xmlns:a16="http://schemas.microsoft.com/office/drawing/2014/main" id="{E3B2267F-0174-452C-9139-202DB2477D73}"/>
              </a:ext>
            </a:extLst>
          </p:cNvPr>
          <p:cNvSpPr>
            <a:spLocks noGrp="1"/>
          </p:cNvSpPr>
          <p:nvPr>
            <p:ph idx="1"/>
          </p:nvPr>
        </p:nvSpPr>
        <p:spPr>
          <a:xfrm>
            <a:off x="1004266" y="1690688"/>
            <a:ext cx="9532937" cy="4314825"/>
          </a:xfrm>
        </p:spPr>
        <p:txBody>
          <a:bodyPr>
            <a:normAutofit/>
          </a:bodyPr>
          <a:lstStyle/>
          <a:p>
            <a:r>
              <a:rPr lang="en-US" sz="3200" dirty="0"/>
              <a:t>Begins once a contract/duty of care is made to an individual patient</a:t>
            </a:r>
          </a:p>
          <a:p>
            <a:r>
              <a:rPr lang="en-US" sz="3200" dirty="0"/>
              <a:t>Have general duty to educate patients and the public on their rights and responsibilities</a:t>
            </a:r>
          </a:p>
          <a:p>
            <a:r>
              <a:rPr lang="en-GB" sz="3200" dirty="0"/>
              <a:t>While a physician should always act according to his/her conscience, and always in the best interests of the patient, equal effort must be made to guarantee patient autonomy and justice.</a:t>
            </a:r>
          </a:p>
          <a:p>
            <a:endParaRPr lang="en-US" sz="3200" dirty="0"/>
          </a:p>
          <a:p>
            <a:endParaRPr lang="en-US" sz="3200" dirty="0"/>
          </a:p>
          <a:p>
            <a:endParaRPr lang="en-US" sz="3200" dirty="0"/>
          </a:p>
          <a:p>
            <a:endParaRPr lang="en-US" dirty="0"/>
          </a:p>
        </p:txBody>
      </p:sp>
      <p:sp>
        <p:nvSpPr>
          <p:cNvPr id="4" name="Slide Number Placeholder 3">
            <a:extLst>
              <a:ext uri="{FF2B5EF4-FFF2-40B4-BE49-F238E27FC236}">
                <a16:creationId xmlns:a16="http://schemas.microsoft.com/office/drawing/2014/main" id="{ADEFD326-8966-47EE-ABE4-AA72E2889EF4}"/>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97810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5D07-CB43-451F-948F-2647F241745C}"/>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FF1C115C-1EF7-44C4-9F88-504F0A304EF2}"/>
              </a:ext>
            </a:extLst>
          </p:cNvPr>
          <p:cNvSpPr>
            <a:spLocks noGrp="1"/>
          </p:cNvSpPr>
          <p:nvPr>
            <p:ph idx="1"/>
          </p:nvPr>
        </p:nvSpPr>
        <p:spPr/>
        <p:txBody>
          <a:bodyPr>
            <a:normAutofit/>
          </a:bodyPr>
          <a:lstStyle/>
          <a:p>
            <a:r>
              <a:rPr lang="en-US" sz="3200" dirty="0"/>
              <a:t>Hippocratic Oath</a:t>
            </a:r>
          </a:p>
          <a:p>
            <a:r>
              <a:rPr lang="en-US" sz="3200" dirty="0"/>
              <a:t>World Medical Association (WMA)</a:t>
            </a:r>
          </a:p>
          <a:p>
            <a:r>
              <a:rPr lang="en-US" sz="3200" dirty="0"/>
              <a:t>The Kenya National Patients Rights Charter, 2013 (Min. of Health)</a:t>
            </a:r>
          </a:p>
          <a:p>
            <a:r>
              <a:rPr lang="en-US" sz="3200" dirty="0"/>
              <a:t>The Nation Newspaper – Digital platform</a:t>
            </a:r>
          </a:p>
        </p:txBody>
      </p:sp>
      <p:sp>
        <p:nvSpPr>
          <p:cNvPr id="4" name="Slide Number Placeholder 3">
            <a:extLst>
              <a:ext uri="{FF2B5EF4-FFF2-40B4-BE49-F238E27FC236}">
                <a16:creationId xmlns:a16="http://schemas.microsoft.com/office/drawing/2014/main" id="{665AC9C6-095C-4BFA-A793-FB10B3164CDF}"/>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177685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1AD8-D3DD-4CF9-A1F0-DA4ED2F82F95}"/>
              </a:ext>
            </a:extLst>
          </p:cNvPr>
          <p:cNvSpPr>
            <a:spLocks noGrp="1"/>
          </p:cNvSpPr>
          <p:nvPr>
            <p:ph type="title"/>
          </p:nvPr>
        </p:nvSpPr>
        <p:spPr/>
        <p:txBody>
          <a:bodyPr/>
          <a:lstStyle/>
          <a:p>
            <a:r>
              <a:rPr lang="en-US" dirty="0"/>
              <a:t> Nation Newspaper, 8</a:t>
            </a:r>
            <a:r>
              <a:rPr lang="en-US" baseline="30000" dirty="0"/>
              <a:t>th</a:t>
            </a:r>
            <a:r>
              <a:rPr lang="en-US" dirty="0"/>
              <a:t> Feb 2019</a:t>
            </a:r>
          </a:p>
        </p:txBody>
      </p:sp>
      <p:pic>
        <p:nvPicPr>
          <p:cNvPr id="5" name="Content Placeholder 4">
            <a:extLst>
              <a:ext uri="{FF2B5EF4-FFF2-40B4-BE49-F238E27FC236}">
                <a16:creationId xmlns:a16="http://schemas.microsoft.com/office/drawing/2014/main" id="{893A0458-2205-4EA7-B71A-1A7A1D2921BA}"/>
              </a:ext>
            </a:extLst>
          </p:cNvPr>
          <p:cNvPicPr>
            <a:picLocks noGrp="1" noChangeAspect="1"/>
          </p:cNvPicPr>
          <p:nvPr>
            <p:ph idx="1"/>
          </p:nvPr>
        </p:nvPicPr>
        <p:blipFill>
          <a:blip r:embed="rId2"/>
          <a:stretch>
            <a:fillRect/>
          </a:stretch>
        </p:blipFill>
        <p:spPr>
          <a:xfrm>
            <a:off x="1775791" y="1403349"/>
            <a:ext cx="6003235" cy="5196233"/>
          </a:xfrm>
          <a:prstGeom prst="rect">
            <a:avLst/>
          </a:prstGeom>
        </p:spPr>
      </p:pic>
      <p:sp>
        <p:nvSpPr>
          <p:cNvPr id="4" name="Slide Number Placeholder 3">
            <a:extLst>
              <a:ext uri="{FF2B5EF4-FFF2-40B4-BE49-F238E27FC236}">
                <a16:creationId xmlns:a16="http://schemas.microsoft.com/office/drawing/2014/main" id="{5B1F201E-6F8B-4541-8029-E9D1BD01EAE3}"/>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61509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4FEA-48FC-46AC-8ADA-85B1E1736435}"/>
              </a:ext>
            </a:extLst>
          </p:cNvPr>
          <p:cNvSpPr>
            <a:spLocks noGrp="1"/>
          </p:cNvSpPr>
          <p:nvPr>
            <p:ph type="title"/>
          </p:nvPr>
        </p:nvSpPr>
        <p:spPr/>
        <p:txBody>
          <a:bodyPr/>
          <a:lstStyle/>
          <a:p>
            <a:r>
              <a:rPr lang="en-US" dirty="0"/>
              <a:t>COVID-19 Suspected cases</a:t>
            </a:r>
          </a:p>
        </p:txBody>
      </p:sp>
      <p:sp>
        <p:nvSpPr>
          <p:cNvPr id="3" name="Content Placeholder 2">
            <a:extLst>
              <a:ext uri="{FF2B5EF4-FFF2-40B4-BE49-F238E27FC236}">
                <a16:creationId xmlns:a16="http://schemas.microsoft.com/office/drawing/2014/main" id="{39767039-AD3F-480F-B651-E2AE21CB5558}"/>
              </a:ext>
            </a:extLst>
          </p:cNvPr>
          <p:cNvSpPr>
            <a:spLocks noGrp="1"/>
          </p:cNvSpPr>
          <p:nvPr>
            <p:ph idx="1"/>
          </p:nvPr>
        </p:nvSpPr>
        <p:spPr/>
        <p:txBody>
          <a:bodyPr/>
          <a:lstStyle/>
          <a:p>
            <a:r>
              <a:rPr lang="en-US" dirty="0"/>
              <a:t>Denied access to some health institutions – recent examples</a:t>
            </a:r>
          </a:p>
        </p:txBody>
      </p:sp>
      <p:sp>
        <p:nvSpPr>
          <p:cNvPr id="4" name="Slide Number Placeholder 3">
            <a:extLst>
              <a:ext uri="{FF2B5EF4-FFF2-40B4-BE49-F238E27FC236}">
                <a16:creationId xmlns:a16="http://schemas.microsoft.com/office/drawing/2014/main" id="{BBA43CD4-8F9A-4D62-BA66-57BB15E938FA}"/>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872857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3162848-7F00-4CE2-AD59-C6C8781473CD}"/>
              </a:ext>
            </a:extLst>
          </p:cNvPr>
          <p:cNvSpPr>
            <a:spLocks noGrp="1" noChangeArrowheads="1"/>
          </p:cNvSpPr>
          <p:nvPr>
            <p:ph type="title"/>
          </p:nvPr>
        </p:nvSpPr>
        <p:spPr/>
        <p:txBody>
          <a:bodyPr>
            <a:normAutofit/>
          </a:bodyPr>
          <a:lstStyle/>
          <a:p>
            <a:pPr eaLnBrk="1" hangingPunct="1"/>
            <a:r>
              <a:rPr lang="en-US" altLang="en-US" sz="4000" dirty="0"/>
              <a:t>Modern form of the Hippocratic Oath ‘Declaration of Geneva’ 1948</a:t>
            </a:r>
          </a:p>
        </p:txBody>
      </p:sp>
      <p:sp>
        <p:nvSpPr>
          <p:cNvPr id="9219" name="Rectangle 3">
            <a:extLst>
              <a:ext uri="{FF2B5EF4-FFF2-40B4-BE49-F238E27FC236}">
                <a16:creationId xmlns:a16="http://schemas.microsoft.com/office/drawing/2014/main" id="{86B8F17E-13A8-453B-969A-FC7EC7C18E92}"/>
              </a:ext>
            </a:extLst>
          </p:cNvPr>
          <p:cNvSpPr>
            <a:spLocks noGrp="1" noChangeArrowheads="1"/>
          </p:cNvSpPr>
          <p:nvPr>
            <p:ph idx="1"/>
          </p:nvPr>
        </p:nvSpPr>
        <p:spPr>
          <a:xfrm>
            <a:off x="1311579" y="2028824"/>
            <a:ext cx="10389883" cy="4371975"/>
          </a:xfrm>
        </p:spPr>
        <p:txBody>
          <a:bodyPr>
            <a:normAutofit/>
          </a:bodyPr>
          <a:lstStyle/>
          <a:p>
            <a:pPr eaLnBrk="1" hangingPunct="1">
              <a:lnSpc>
                <a:spcPct val="80000"/>
              </a:lnSpc>
            </a:pPr>
            <a:r>
              <a:rPr lang="en-US" altLang="en-US" sz="2800" dirty="0"/>
              <a:t>Followed serious violations by Fascist doctors in Germany and Japan during world war II 1939-1945</a:t>
            </a:r>
          </a:p>
          <a:p>
            <a:pPr eaLnBrk="1" hangingPunct="1">
              <a:lnSpc>
                <a:spcPct val="80000"/>
              </a:lnSpc>
            </a:pPr>
            <a:r>
              <a:rPr lang="en-US" altLang="en-US" sz="2800" dirty="0"/>
              <a:t>International community re-stated the oath</a:t>
            </a:r>
          </a:p>
          <a:p>
            <a:pPr eaLnBrk="1" hangingPunct="1">
              <a:lnSpc>
                <a:spcPct val="80000"/>
              </a:lnSpc>
            </a:pPr>
            <a:r>
              <a:rPr lang="en-US" altLang="en-US" sz="2800" dirty="0"/>
              <a:t>Amended by WMA in </a:t>
            </a:r>
            <a:r>
              <a:rPr lang="en-US" altLang="en-US" sz="2800" i="1" dirty="0"/>
              <a:t>Sidney in 1968</a:t>
            </a:r>
            <a:r>
              <a:rPr lang="en-US" altLang="en-US" sz="2800" dirty="0"/>
              <a:t> (definition of death), in </a:t>
            </a:r>
            <a:r>
              <a:rPr lang="en-US" altLang="en-US" sz="2800" i="1" dirty="0"/>
              <a:t>Oslo in 1970</a:t>
            </a:r>
            <a:r>
              <a:rPr lang="en-US" altLang="en-US" sz="2800" dirty="0"/>
              <a:t> (therapeutic abortion), in </a:t>
            </a:r>
            <a:r>
              <a:rPr lang="en-US" altLang="en-US" sz="2800" i="1" dirty="0"/>
              <a:t>Munich in 1973</a:t>
            </a:r>
            <a:r>
              <a:rPr lang="en-US" altLang="en-US" sz="2800" dirty="0"/>
              <a:t> (racial, political &amp; other discrimination), in </a:t>
            </a:r>
            <a:r>
              <a:rPr lang="en-US" altLang="en-US" sz="2800" i="1" dirty="0"/>
              <a:t>Tokyo in 1975</a:t>
            </a:r>
            <a:r>
              <a:rPr lang="en-US" altLang="en-US" sz="2800" dirty="0"/>
              <a:t> (doctor’s attitude to torture &amp; other degrading treatment), </a:t>
            </a:r>
            <a:r>
              <a:rPr lang="en-US" altLang="en-US" sz="2800" i="1" dirty="0"/>
              <a:t>Helsinki in 1975</a:t>
            </a:r>
            <a:r>
              <a:rPr lang="en-US" altLang="en-US" sz="2800" dirty="0"/>
              <a:t> (human experimentation &amp; clinical trials), </a:t>
            </a:r>
            <a:r>
              <a:rPr lang="en-US" altLang="en-US" sz="2800" b="1" i="1" dirty="0">
                <a:solidFill>
                  <a:srgbClr val="FF0000"/>
                </a:solidFill>
              </a:rPr>
              <a:t>Lisbon in 1981</a:t>
            </a:r>
            <a:r>
              <a:rPr lang="en-US" altLang="en-US" sz="2800" b="1" dirty="0">
                <a:solidFill>
                  <a:srgbClr val="FF0000"/>
                </a:solidFill>
              </a:rPr>
              <a:t> (rights of patients), </a:t>
            </a:r>
            <a:r>
              <a:rPr lang="en-US" altLang="en-US" sz="2800" dirty="0"/>
              <a:t>in </a:t>
            </a:r>
            <a:r>
              <a:rPr lang="en-US" altLang="en-US" sz="2800" i="1" dirty="0"/>
              <a:t>Venice in 1983</a:t>
            </a:r>
            <a:r>
              <a:rPr lang="en-US" altLang="en-US" sz="2800" dirty="0"/>
              <a:t> (terminal illness).</a:t>
            </a:r>
          </a:p>
          <a:p>
            <a:pPr eaLnBrk="1" hangingPunct="1">
              <a:lnSpc>
                <a:spcPct val="80000"/>
              </a:lnSpc>
            </a:pPr>
            <a:endParaRPr lang="en-US" altLang="en-US" sz="2800" dirty="0"/>
          </a:p>
        </p:txBody>
      </p:sp>
      <p:sp>
        <p:nvSpPr>
          <p:cNvPr id="9220" name="Slide Number Placeholder 1">
            <a:extLst>
              <a:ext uri="{FF2B5EF4-FFF2-40B4-BE49-F238E27FC236}">
                <a16:creationId xmlns:a16="http://schemas.microsoft.com/office/drawing/2014/main" id="{7C97235F-873D-40FE-AF5C-DCD8069859C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24FF3E7-F9CF-4C7B-87C9-86BF7C4739D2}" type="slidenum">
              <a:rPr lang="en-US" altLang="en-US" sz="1400"/>
              <a:pPr>
                <a:spcBef>
                  <a:spcPct val="0"/>
                </a:spcBef>
                <a:buFontTx/>
                <a:buNone/>
              </a:pPr>
              <a:t>3</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B57E-97E2-4281-BF36-18DCA6FFF734}"/>
              </a:ext>
            </a:extLst>
          </p:cNvPr>
          <p:cNvSpPr>
            <a:spLocks noGrp="1"/>
          </p:cNvSpPr>
          <p:nvPr>
            <p:ph type="title"/>
          </p:nvPr>
        </p:nvSpPr>
        <p:spPr>
          <a:xfrm>
            <a:off x="1807112" y="466947"/>
            <a:ext cx="8911687" cy="1280890"/>
          </a:xfrm>
        </p:spPr>
        <p:txBody>
          <a:bodyPr>
            <a:normAutofit fontScale="90000"/>
          </a:bodyPr>
          <a:lstStyle/>
          <a:p>
            <a:pPr algn="ctr"/>
            <a:r>
              <a:rPr lang="en-GB" b="1" cap="all" dirty="0"/>
              <a:t>WMA DECLARATION OF LISBON ON THE RIGHTS OF THE PATIENT</a:t>
            </a:r>
            <a:br>
              <a:rPr lang="en-GB" cap="all" dirty="0"/>
            </a:br>
            <a:endParaRPr lang="en-US" dirty="0"/>
          </a:p>
        </p:txBody>
      </p:sp>
      <p:sp>
        <p:nvSpPr>
          <p:cNvPr id="3" name="Content Placeholder 2">
            <a:extLst>
              <a:ext uri="{FF2B5EF4-FFF2-40B4-BE49-F238E27FC236}">
                <a16:creationId xmlns:a16="http://schemas.microsoft.com/office/drawing/2014/main" id="{7BFE29F4-2C86-4A6F-BF5F-01C28D63E591}"/>
              </a:ext>
            </a:extLst>
          </p:cNvPr>
          <p:cNvSpPr>
            <a:spLocks noGrp="1"/>
          </p:cNvSpPr>
          <p:nvPr>
            <p:ph idx="1"/>
          </p:nvPr>
        </p:nvSpPr>
        <p:spPr>
          <a:xfrm>
            <a:off x="1100138" y="1905000"/>
            <a:ext cx="10644187" cy="4724400"/>
          </a:xfrm>
        </p:spPr>
        <p:txBody>
          <a:bodyPr>
            <a:normAutofit/>
          </a:bodyPr>
          <a:lstStyle/>
          <a:p>
            <a:r>
              <a:rPr lang="en-GB" sz="2800" b="1" i="1" dirty="0"/>
              <a:t>Adopted by the 34</a:t>
            </a:r>
            <a:r>
              <a:rPr lang="en-GB" sz="2800" b="1" i="1" baseline="30000" dirty="0"/>
              <a:t>th</a:t>
            </a:r>
            <a:r>
              <a:rPr lang="en-GB" sz="2800" b="1" i="1" dirty="0"/>
              <a:t> World Medical Assembly, Lisbon, Portugal, September/October 1981, and amended by the 47</a:t>
            </a:r>
            <a:r>
              <a:rPr lang="en-GB" sz="2800" b="1" i="1" baseline="30000" dirty="0"/>
              <a:t>th</a:t>
            </a:r>
            <a:r>
              <a:rPr lang="en-GB" sz="2800" b="1" i="1" dirty="0"/>
              <a:t> WMA General Assembly, Bali, Indonesia, September 1995,and editorially revised by the 171</a:t>
            </a:r>
            <a:r>
              <a:rPr lang="en-GB" sz="2800" b="1" i="1" baseline="30000" dirty="0"/>
              <a:t>st</a:t>
            </a:r>
            <a:r>
              <a:rPr lang="en-GB" sz="2800" b="1" i="1" dirty="0"/>
              <a:t> WMA Council Session, Santiago, Chile, October 2005, and reaffirmed by the 200</a:t>
            </a:r>
            <a:r>
              <a:rPr lang="en-GB" sz="2800" b="1" i="1" baseline="30000" dirty="0"/>
              <a:t>th</a:t>
            </a:r>
            <a:r>
              <a:rPr lang="en-GB" sz="2800" b="1" i="1" dirty="0"/>
              <a:t> WMA Council Session, Oslo, Norway, April 2015</a:t>
            </a:r>
          </a:p>
          <a:p>
            <a:r>
              <a:rPr lang="en-GB" sz="2800" dirty="0"/>
              <a:t> While a physician should always act according to his/her conscience, and always in the best interests of the patient, equal effort must be made to guarantee patient autonomy and justice.</a:t>
            </a:r>
          </a:p>
          <a:p>
            <a:endParaRPr lang="en-US" dirty="0"/>
          </a:p>
        </p:txBody>
      </p:sp>
      <p:sp>
        <p:nvSpPr>
          <p:cNvPr id="4" name="Slide Number Placeholder 3">
            <a:extLst>
              <a:ext uri="{FF2B5EF4-FFF2-40B4-BE49-F238E27FC236}">
                <a16:creationId xmlns:a16="http://schemas.microsoft.com/office/drawing/2014/main" id="{16644537-F2F8-4AE4-B457-6F0421F86319}"/>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08919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6967-9F41-40A9-9309-FBE2C44B963E}"/>
              </a:ext>
            </a:extLst>
          </p:cNvPr>
          <p:cNvSpPr>
            <a:spLocks noGrp="1"/>
          </p:cNvSpPr>
          <p:nvPr>
            <p:ph type="title"/>
          </p:nvPr>
        </p:nvSpPr>
        <p:spPr/>
        <p:txBody>
          <a:bodyPr/>
          <a:lstStyle/>
          <a:p>
            <a:r>
              <a:rPr lang="en-US" dirty="0"/>
              <a:t>Why are Patients’ Rights important?</a:t>
            </a:r>
          </a:p>
        </p:txBody>
      </p:sp>
      <p:sp>
        <p:nvSpPr>
          <p:cNvPr id="3" name="Content Placeholder 2">
            <a:extLst>
              <a:ext uri="{FF2B5EF4-FFF2-40B4-BE49-F238E27FC236}">
                <a16:creationId xmlns:a16="http://schemas.microsoft.com/office/drawing/2014/main" id="{785A0AF7-C9BD-4B02-B17D-7C30C72DCF17}"/>
              </a:ext>
            </a:extLst>
          </p:cNvPr>
          <p:cNvSpPr>
            <a:spLocks noGrp="1"/>
          </p:cNvSpPr>
          <p:nvPr>
            <p:ph idx="1"/>
          </p:nvPr>
        </p:nvSpPr>
        <p:spPr>
          <a:xfrm>
            <a:off x="838200" y="1905000"/>
            <a:ext cx="10666412" cy="4006222"/>
          </a:xfrm>
        </p:spPr>
        <p:txBody>
          <a:bodyPr>
            <a:noAutofit/>
          </a:bodyPr>
          <a:lstStyle/>
          <a:p>
            <a:pPr marL="0" indent="0">
              <a:buNone/>
            </a:pPr>
            <a:r>
              <a:rPr lang="en-GB" sz="3200" dirty="0"/>
              <a:t>The ’</a:t>
            </a:r>
            <a:r>
              <a:rPr lang="en-GB" sz="3200" b="1" dirty="0"/>
              <a:t>Rights</a:t>
            </a:r>
            <a:r>
              <a:rPr lang="en-GB" sz="3200" dirty="0"/>
              <a:t> of the </a:t>
            </a:r>
            <a:r>
              <a:rPr lang="en-GB" sz="3200" b="1" dirty="0"/>
              <a:t>Patient’</a:t>
            </a:r>
            <a:r>
              <a:rPr lang="en-GB" sz="3200" dirty="0"/>
              <a:t> recognize each </a:t>
            </a:r>
            <a:r>
              <a:rPr lang="en-GB" sz="3200" b="1" dirty="0"/>
              <a:t>patient</a:t>
            </a:r>
            <a:r>
              <a:rPr lang="en-GB" sz="3200" dirty="0"/>
              <a:t> as an individual with unique health care needs and, because of the </a:t>
            </a:r>
            <a:r>
              <a:rPr lang="en-GB" sz="3200" b="1" dirty="0"/>
              <a:t>importance</a:t>
            </a:r>
            <a:r>
              <a:rPr lang="en-GB" sz="3200" dirty="0"/>
              <a:t> of respecting each </a:t>
            </a:r>
            <a:r>
              <a:rPr lang="en-GB" sz="3200" b="1" dirty="0"/>
              <a:t>patient's</a:t>
            </a:r>
            <a:r>
              <a:rPr lang="en-GB" sz="3200" dirty="0"/>
              <a:t> personal dignity, is committed to providing considerate, respectful care focused on the </a:t>
            </a:r>
            <a:r>
              <a:rPr lang="en-GB" sz="3200" b="1" dirty="0"/>
              <a:t>patient's</a:t>
            </a:r>
            <a:r>
              <a:rPr lang="en-GB" sz="3200" dirty="0"/>
              <a:t> individual needs.</a:t>
            </a:r>
            <a:endParaRPr lang="en-US" sz="3200" dirty="0"/>
          </a:p>
        </p:txBody>
      </p:sp>
      <p:sp>
        <p:nvSpPr>
          <p:cNvPr id="4" name="Slide Number Placeholder 3">
            <a:extLst>
              <a:ext uri="{FF2B5EF4-FFF2-40B4-BE49-F238E27FC236}">
                <a16:creationId xmlns:a16="http://schemas.microsoft.com/office/drawing/2014/main" id="{169609F0-31F7-4077-AA8B-890B4B6CC235}"/>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9828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3E66-1FC5-4E85-B266-0B9BAD1C4185}"/>
              </a:ext>
            </a:extLst>
          </p:cNvPr>
          <p:cNvSpPr>
            <a:spLocks noGrp="1"/>
          </p:cNvSpPr>
          <p:nvPr>
            <p:ph type="title"/>
          </p:nvPr>
        </p:nvSpPr>
        <p:spPr>
          <a:xfrm>
            <a:off x="2100263" y="242888"/>
            <a:ext cx="9404349" cy="537442"/>
          </a:xfrm>
        </p:spPr>
        <p:txBody>
          <a:bodyPr>
            <a:normAutofit fontScale="90000"/>
          </a:bodyPr>
          <a:lstStyle/>
          <a:p>
            <a:r>
              <a:rPr lang="en-US" dirty="0"/>
              <a:t>Principles (WMA)</a:t>
            </a:r>
          </a:p>
        </p:txBody>
      </p:sp>
      <p:sp>
        <p:nvSpPr>
          <p:cNvPr id="3" name="Content Placeholder 2">
            <a:extLst>
              <a:ext uri="{FF2B5EF4-FFF2-40B4-BE49-F238E27FC236}">
                <a16:creationId xmlns:a16="http://schemas.microsoft.com/office/drawing/2014/main" id="{A0238AA4-9EFB-4F3A-9C2B-B260D968E0B2}"/>
              </a:ext>
            </a:extLst>
          </p:cNvPr>
          <p:cNvSpPr>
            <a:spLocks noGrp="1"/>
          </p:cNvSpPr>
          <p:nvPr>
            <p:ph idx="1"/>
          </p:nvPr>
        </p:nvSpPr>
        <p:spPr>
          <a:xfrm>
            <a:off x="290946" y="780330"/>
            <a:ext cx="11781784" cy="5728422"/>
          </a:xfrm>
        </p:spPr>
        <p:txBody>
          <a:bodyPr>
            <a:normAutofit fontScale="92500" lnSpcReduction="10000"/>
          </a:bodyPr>
          <a:lstStyle/>
          <a:p>
            <a:pPr marL="0" indent="0">
              <a:buNone/>
            </a:pPr>
            <a:r>
              <a:rPr lang="en-US" sz="2400" dirty="0"/>
              <a:t>1.</a:t>
            </a:r>
            <a:r>
              <a:rPr lang="en-GB" sz="2400" dirty="0"/>
              <a:t> </a:t>
            </a:r>
            <a:r>
              <a:rPr lang="en-GB" sz="2400" b="1" dirty="0"/>
              <a:t>Right to medical care of good quality</a:t>
            </a:r>
          </a:p>
          <a:p>
            <a:pPr marL="0" indent="0">
              <a:buNone/>
            </a:pPr>
            <a:r>
              <a:rPr lang="en-GB" sz="2400" dirty="0"/>
              <a:t>2. </a:t>
            </a:r>
            <a:r>
              <a:rPr lang="en-GB" sz="2400" b="1" dirty="0"/>
              <a:t>Right to freedom of choice </a:t>
            </a:r>
            <a:r>
              <a:rPr lang="en-GB" sz="2400" dirty="0"/>
              <a:t>– to chose a physician, and to a second opinion</a:t>
            </a:r>
          </a:p>
          <a:p>
            <a:pPr marL="0" indent="0">
              <a:buNone/>
            </a:pPr>
            <a:r>
              <a:rPr lang="en-GB" sz="2400" dirty="0"/>
              <a:t>3. </a:t>
            </a:r>
            <a:r>
              <a:rPr lang="en-GB" sz="2400" b="1" dirty="0"/>
              <a:t>Right to self-determination</a:t>
            </a:r>
          </a:p>
          <a:p>
            <a:pPr lvl="1">
              <a:buFont typeface="Wingdings" panose="05000000000000000000" pitchFamily="2" charset="2"/>
              <a:buChar char="v"/>
            </a:pPr>
            <a:r>
              <a:rPr lang="en-GB" dirty="0"/>
              <a:t>The patient has the right to self-determination, to make free decisions regarding himself/herself. The physician will inform the patient of the consequences of his/her decisions.</a:t>
            </a:r>
          </a:p>
          <a:p>
            <a:pPr lvl="1">
              <a:buFont typeface="Wingdings" panose="05000000000000000000" pitchFamily="2" charset="2"/>
              <a:buChar char="v"/>
            </a:pPr>
            <a:r>
              <a:rPr lang="en-GB" dirty="0"/>
              <a:t>A mentally competent adult patient has the right to give or withhold consent to any diagnostic procedure or therapy. The patient should understand clearly what is the purpose of any test or treatment, what the results would imply, and what would be the implications of withholding consent.</a:t>
            </a:r>
          </a:p>
          <a:p>
            <a:pPr lvl="1">
              <a:buFont typeface="Wingdings" panose="05000000000000000000" pitchFamily="2" charset="2"/>
              <a:buChar char="v"/>
            </a:pPr>
            <a:r>
              <a:rPr lang="en-GB" dirty="0"/>
              <a:t>The patient has the right to refuse to participate in research or the teaching of medicine.</a:t>
            </a:r>
          </a:p>
          <a:p>
            <a:pPr lvl="1"/>
            <a:r>
              <a:rPr lang="en-GB" dirty="0"/>
              <a:t>4. </a:t>
            </a:r>
            <a:r>
              <a:rPr lang="en-GB" b="1" dirty="0"/>
              <a:t>The unconscious patient</a:t>
            </a:r>
            <a:r>
              <a:rPr lang="en-GB" dirty="0"/>
              <a:t>: If the patient is unconscious or otherwise unable to express his/her will, informed consent must be obtained whenever possible, from a legally entitled representative.</a:t>
            </a:r>
          </a:p>
          <a:p>
            <a:pPr lvl="1"/>
            <a:r>
              <a:rPr lang="en-GB" dirty="0"/>
              <a:t>5. </a:t>
            </a:r>
            <a:r>
              <a:rPr lang="en-GB" b="1" dirty="0"/>
              <a:t>The legally incompetent patient</a:t>
            </a:r>
            <a:r>
              <a:rPr lang="en-GB" dirty="0"/>
              <a:t>: If a patient is a minor or otherwise legally incompetent, the consent of a legally entitled representative is required in some jurisdictions. Nevertheless the patient must be involved in the decision-making to the fullest extent allowed by his/her capacity.</a:t>
            </a:r>
          </a:p>
          <a:p>
            <a:pPr lvl="1"/>
            <a:endParaRPr lang="en-GB" dirty="0"/>
          </a:p>
          <a:p>
            <a:pPr lvl="1"/>
            <a:endParaRPr lang="en-GB" dirty="0"/>
          </a:p>
          <a:p>
            <a:endParaRPr lang="en-US" dirty="0"/>
          </a:p>
        </p:txBody>
      </p:sp>
      <p:sp>
        <p:nvSpPr>
          <p:cNvPr id="4" name="Slide Number Placeholder 3">
            <a:extLst>
              <a:ext uri="{FF2B5EF4-FFF2-40B4-BE49-F238E27FC236}">
                <a16:creationId xmlns:a16="http://schemas.microsoft.com/office/drawing/2014/main" id="{6BF3ADC5-C010-42FB-846D-E989924CC4A4}"/>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08308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61D1-2A7F-4FB4-8163-4012FE12BD57}"/>
              </a:ext>
            </a:extLst>
          </p:cNvPr>
          <p:cNvSpPr>
            <a:spLocks noGrp="1"/>
          </p:cNvSpPr>
          <p:nvPr>
            <p:ph type="title"/>
          </p:nvPr>
        </p:nvSpPr>
        <p:spPr>
          <a:xfrm>
            <a:off x="2478625" y="195485"/>
            <a:ext cx="8911687" cy="592297"/>
          </a:xfrm>
        </p:spPr>
        <p:txBody>
          <a:bodyPr>
            <a:normAutofit fontScale="90000"/>
          </a:bodyPr>
          <a:lstStyle/>
          <a:p>
            <a:r>
              <a:rPr lang="en-US" dirty="0"/>
              <a:t>Principles cont’d</a:t>
            </a:r>
          </a:p>
        </p:txBody>
      </p:sp>
      <p:sp>
        <p:nvSpPr>
          <p:cNvPr id="3" name="Content Placeholder 2">
            <a:extLst>
              <a:ext uri="{FF2B5EF4-FFF2-40B4-BE49-F238E27FC236}">
                <a16:creationId xmlns:a16="http://schemas.microsoft.com/office/drawing/2014/main" id="{84B265AF-393A-4AF9-A0B9-5207777BEE07}"/>
              </a:ext>
            </a:extLst>
          </p:cNvPr>
          <p:cNvSpPr>
            <a:spLocks noGrp="1"/>
          </p:cNvSpPr>
          <p:nvPr>
            <p:ph idx="1"/>
          </p:nvPr>
        </p:nvSpPr>
        <p:spPr>
          <a:xfrm>
            <a:off x="397886" y="787782"/>
            <a:ext cx="11794114" cy="6279495"/>
          </a:xfrm>
        </p:spPr>
        <p:txBody>
          <a:bodyPr>
            <a:normAutofit lnSpcReduction="10000"/>
          </a:bodyPr>
          <a:lstStyle/>
          <a:p>
            <a:pPr marL="0" indent="0">
              <a:buNone/>
            </a:pPr>
            <a:r>
              <a:rPr lang="en-US" sz="1900" dirty="0"/>
              <a:t>6. </a:t>
            </a:r>
            <a:r>
              <a:rPr lang="en-GB" sz="2200" b="1" dirty="0"/>
              <a:t>Procedures against the patient’s will</a:t>
            </a:r>
            <a:br>
              <a:rPr lang="en-GB" sz="2200" dirty="0"/>
            </a:br>
            <a:r>
              <a:rPr lang="en-GB" sz="2200" dirty="0"/>
              <a:t>Diagnostic procedures or treatment against the patient’s will can be carried out only in exceptional cases, if specifically permitted by law and conforming to the principles of medical ethics. </a:t>
            </a:r>
            <a:r>
              <a:rPr lang="en-GB" sz="2200" dirty="0">
                <a:solidFill>
                  <a:srgbClr val="FF0000"/>
                </a:solidFill>
              </a:rPr>
              <a:t>?Example – Some religions and blood transfusions or children’s vaccination</a:t>
            </a:r>
          </a:p>
          <a:p>
            <a:pPr marL="0" indent="0">
              <a:buNone/>
            </a:pPr>
            <a:r>
              <a:rPr lang="en-GB" sz="2200" dirty="0"/>
              <a:t>7. </a:t>
            </a:r>
            <a:r>
              <a:rPr lang="en-GB" sz="2200" b="1" dirty="0"/>
              <a:t>Right to information:</a:t>
            </a:r>
          </a:p>
          <a:p>
            <a:r>
              <a:rPr lang="en-GB" sz="2200" b="1" dirty="0"/>
              <a:t>Right to receive information </a:t>
            </a:r>
            <a:r>
              <a:rPr lang="en-GB" sz="2200" dirty="0"/>
              <a:t>about himself/herself  in any of his/her medical records, and to be fully informed about his/her health status including the medical facts about his/her condition. </a:t>
            </a:r>
          </a:p>
          <a:p>
            <a:pPr marL="0" indent="0">
              <a:buNone/>
            </a:pPr>
            <a:r>
              <a:rPr lang="en-GB" sz="2200" b="1" dirty="0"/>
              <a:t>8. Right to confidentiality</a:t>
            </a:r>
          </a:p>
          <a:p>
            <a:pPr lvl="1"/>
            <a:r>
              <a:rPr lang="en-GB" sz="2200" dirty="0"/>
              <a:t>All identifiable information about a patient’s health status, medical condition, diagnosis, prognosis &amp; treatment &amp; all other information of a personal kind must be kept confidential, even after death. Exceptionally, descendants may have a right of access to information that would inform them of their health risks.</a:t>
            </a:r>
          </a:p>
          <a:p>
            <a:pPr lvl="1"/>
            <a:r>
              <a:rPr lang="en-GB" sz="2200" dirty="0"/>
              <a:t>Confidential information only disclosed if patient gives explicit consent or if expressly provided for in the law. </a:t>
            </a:r>
          </a:p>
          <a:p>
            <a:pPr lvl="1"/>
            <a:r>
              <a:rPr lang="en-GB" sz="2200" dirty="0"/>
              <a:t>All identifiable patient data must be protected. The protection of the data must be appropriate to the manner of its storage. Human substances from which identifiable data can be derived must be likewise protected.</a:t>
            </a:r>
          </a:p>
          <a:p>
            <a:pPr marL="0" indent="0">
              <a:buNone/>
            </a:pPr>
            <a:br>
              <a:rPr lang="en-GB" dirty="0"/>
            </a:br>
            <a:endParaRPr lang="en-GB" dirty="0"/>
          </a:p>
          <a:p>
            <a:pPr marL="457200" lvl="1" indent="0">
              <a:buNone/>
            </a:pPr>
            <a:endParaRPr lang="en-GB" dirty="0"/>
          </a:p>
          <a:p>
            <a:endParaRPr lang="en-US" dirty="0"/>
          </a:p>
        </p:txBody>
      </p:sp>
      <p:sp>
        <p:nvSpPr>
          <p:cNvPr id="4" name="Slide Number Placeholder 3">
            <a:extLst>
              <a:ext uri="{FF2B5EF4-FFF2-40B4-BE49-F238E27FC236}">
                <a16:creationId xmlns:a16="http://schemas.microsoft.com/office/drawing/2014/main" id="{CC0EAF3F-6AB7-4E2D-951A-A3BEAF67AB80}"/>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66615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BF91-754F-4D69-8978-87C0E68834AC}"/>
              </a:ext>
            </a:extLst>
          </p:cNvPr>
          <p:cNvSpPr>
            <a:spLocks noGrp="1"/>
          </p:cNvSpPr>
          <p:nvPr>
            <p:ph type="title"/>
          </p:nvPr>
        </p:nvSpPr>
        <p:spPr>
          <a:xfrm>
            <a:off x="2092863" y="224060"/>
            <a:ext cx="8911687" cy="747490"/>
          </a:xfrm>
        </p:spPr>
        <p:txBody>
          <a:bodyPr/>
          <a:lstStyle/>
          <a:p>
            <a:r>
              <a:rPr lang="en-US" dirty="0"/>
              <a:t>Principles cont’d</a:t>
            </a:r>
          </a:p>
        </p:txBody>
      </p:sp>
      <p:sp>
        <p:nvSpPr>
          <p:cNvPr id="3" name="Content Placeholder 2">
            <a:extLst>
              <a:ext uri="{FF2B5EF4-FFF2-40B4-BE49-F238E27FC236}">
                <a16:creationId xmlns:a16="http://schemas.microsoft.com/office/drawing/2014/main" id="{7E8F3700-CD04-42D1-AB2A-A4D9F8E74C9F}"/>
              </a:ext>
            </a:extLst>
          </p:cNvPr>
          <p:cNvSpPr>
            <a:spLocks noGrp="1"/>
          </p:cNvSpPr>
          <p:nvPr>
            <p:ph idx="1"/>
          </p:nvPr>
        </p:nvSpPr>
        <p:spPr>
          <a:xfrm>
            <a:off x="557213" y="1243012"/>
            <a:ext cx="11329987" cy="5614987"/>
          </a:xfrm>
        </p:spPr>
        <p:txBody>
          <a:bodyPr>
            <a:normAutofit fontScale="92500" lnSpcReduction="10000"/>
          </a:bodyPr>
          <a:lstStyle/>
          <a:p>
            <a:pPr marL="0" indent="0">
              <a:buNone/>
            </a:pPr>
            <a:r>
              <a:rPr lang="en-GB" dirty="0"/>
              <a:t>9. </a:t>
            </a:r>
            <a:r>
              <a:rPr lang="en-GB" b="1" dirty="0"/>
              <a:t>Right to Health Education</a:t>
            </a:r>
            <a:br>
              <a:rPr lang="en-GB" dirty="0"/>
            </a:br>
            <a:r>
              <a:rPr lang="en-GB" dirty="0"/>
              <a:t>Every person has the right to health education that will assist him/her in making informed choices about personal health and about the available health services. The education should include information about healthy lifestyles and about methods of prevention and early detection of illnesses. The personal responsibility of everybody for his/her own health should be stressed. Physicians have an obligation to participate actively in educational efforts.</a:t>
            </a:r>
          </a:p>
          <a:p>
            <a:pPr marL="0" indent="0">
              <a:buNone/>
            </a:pPr>
            <a:r>
              <a:rPr lang="en-GB" dirty="0"/>
              <a:t>10. </a:t>
            </a:r>
            <a:r>
              <a:rPr lang="en-GB" b="1" dirty="0"/>
              <a:t>Right to dignity</a:t>
            </a:r>
          </a:p>
          <a:p>
            <a:pPr lvl="1"/>
            <a:r>
              <a:rPr lang="en-GB" sz="1800" dirty="0"/>
              <a:t>The patient’s dignity and right to privacy shall be respected at all times in medical care and teaching, as shall his/her culture and values.</a:t>
            </a:r>
          </a:p>
          <a:p>
            <a:pPr lvl="1"/>
            <a:r>
              <a:rPr lang="en-GB" sz="1800" dirty="0"/>
              <a:t>The patient is entitled to relief of his/her suffering according to the current state of knowledge.</a:t>
            </a:r>
          </a:p>
          <a:p>
            <a:pPr lvl="1"/>
            <a:r>
              <a:rPr lang="en-GB" sz="1800" dirty="0"/>
              <a:t>The patient is entitled to humane terminal care and to be provided with all available assistance in making dying as dignified and comfortable as possible.</a:t>
            </a:r>
          </a:p>
          <a:p>
            <a:pPr marL="0" indent="0">
              <a:buNone/>
            </a:pPr>
            <a:r>
              <a:rPr lang="en-GB" dirty="0"/>
              <a:t>11. </a:t>
            </a:r>
            <a:r>
              <a:rPr lang="en-GB" b="1" dirty="0"/>
              <a:t>Right to religious assistance: </a:t>
            </a:r>
            <a:r>
              <a:rPr lang="en-GB" dirty="0"/>
              <a:t>The patient has the right to receive or to decline spiritual and moral comfort including the help of a minister of his/her chosen religion.</a:t>
            </a:r>
          </a:p>
          <a:p>
            <a:pPr marL="0" indent="0">
              <a:buNone/>
            </a:pPr>
            <a:endParaRPr lang="en-GB" b="1" dirty="0"/>
          </a:p>
          <a:p>
            <a:endParaRPr lang="en-US" dirty="0"/>
          </a:p>
        </p:txBody>
      </p:sp>
      <p:sp>
        <p:nvSpPr>
          <p:cNvPr id="4" name="Slide Number Placeholder 3">
            <a:extLst>
              <a:ext uri="{FF2B5EF4-FFF2-40B4-BE49-F238E27FC236}">
                <a16:creationId xmlns:a16="http://schemas.microsoft.com/office/drawing/2014/main" id="{7E868B95-686A-4DC0-B5CE-57FF1796892B}"/>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76960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429D-7010-4521-AADF-E029040B2A9E}"/>
              </a:ext>
            </a:extLst>
          </p:cNvPr>
          <p:cNvSpPr>
            <a:spLocks noGrp="1"/>
          </p:cNvSpPr>
          <p:nvPr>
            <p:ph type="title"/>
          </p:nvPr>
        </p:nvSpPr>
        <p:spPr/>
        <p:txBody>
          <a:bodyPr/>
          <a:lstStyle/>
          <a:p>
            <a:r>
              <a:rPr lang="en-US" dirty="0"/>
              <a:t>Patient’s Bill of Rights</a:t>
            </a:r>
          </a:p>
        </p:txBody>
      </p:sp>
      <p:sp>
        <p:nvSpPr>
          <p:cNvPr id="3" name="Content Placeholder 2">
            <a:extLst>
              <a:ext uri="{FF2B5EF4-FFF2-40B4-BE49-F238E27FC236}">
                <a16:creationId xmlns:a16="http://schemas.microsoft.com/office/drawing/2014/main" id="{238FD69C-1EBA-4EF0-B78F-8E1073AA3202}"/>
              </a:ext>
            </a:extLst>
          </p:cNvPr>
          <p:cNvSpPr>
            <a:spLocks noGrp="1"/>
          </p:cNvSpPr>
          <p:nvPr>
            <p:ph idx="1"/>
          </p:nvPr>
        </p:nvSpPr>
        <p:spPr>
          <a:xfrm>
            <a:off x="1657350" y="1743075"/>
            <a:ext cx="9847262" cy="4168147"/>
          </a:xfrm>
        </p:spPr>
        <p:txBody>
          <a:bodyPr>
            <a:normAutofit/>
          </a:bodyPr>
          <a:lstStyle/>
          <a:p>
            <a:r>
              <a:rPr lang="en-GB" sz="2400" dirty="0"/>
              <a:t>The </a:t>
            </a:r>
            <a:r>
              <a:rPr lang="en-GB" sz="2400" b="1" dirty="0"/>
              <a:t>Patient's Bill of Rights</a:t>
            </a:r>
            <a:r>
              <a:rPr lang="en-GB" sz="2400" dirty="0"/>
              <a:t> was first adopted by the American Hospital Association in 1973 and revised in October 1992. </a:t>
            </a:r>
          </a:p>
          <a:p>
            <a:r>
              <a:rPr lang="en-GB" sz="2400" b="1" dirty="0"/>
              <a:t>Patient rights</a:t>
            </a:r>
            <a:r>
              <a:rPr lang="en-GB" sz="2400" dirty="0"/>
              <a:t> were </a:t>
            </a:r>
            <a:r>
              <a:rPr lang="en-GB" sz="2400" b="1" dirty="0"/>
              <a:t>developed</a:t>
            </a:r>
            <a:r>
              <a:rPr lang="en-GB" sz="2400" dirty="0"/>
              <a:t> with the expectation that hospitals and health care institutions would support these </a:t>
            </a:r>
            <a:r>
              <a:rPr lang="en-GB" sz="2400" b="1" dirty="0"/>
              <a:t>rights</a:t>
            </a:r>
            <a:r>
              <a:rPr lang="en-GB" sz="2400" dirty="0"/>
              <a:t> in the interest of delivering effective </a:t>
            </a:r>
            <a:r>
              <a:rPr lang="en-GB" sz="2400" b="1" dirty="0"/>
              <a:t>patient</a:t>
            </a:r>
            <a:r>
              <a:rPr lang="en-GB" sz="2400" dirty="0"/>
              <a:t> care.</a:t>
            </a:r>
          </a:p>
          <a:p>
            <a:r>
              <a:rPr lang="en-GB" sz="2400" dirty="0"/>
              <a:t>The Kenya National Patients Rights Charter was first published in 2013</a:t>
            </a:r>
            <a:endParaRPr lang="en-US" sz="2400" dirty="0"/>
          </a:p>
        </p:txBody>
      </p:sp>
      <p:sp>
        <p:nvSpPr>
          <p:cNvPr id="4" name="Slide Number Placeholder 3">
            <a:extLst>
              <a:ext uri="{FF2B5EF4-FFF2-40B4-BE49-F238E27FC236}">
                <a16:creationId xmlns:a16="http://schemas.microsoft.com/office/drawing/2014/main" id="{4BCEF1E6-F21A-47C8-A011-BAD8215BBEBE}"/>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4669579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68F30156BE24E89A2F20E25E32D28" ma:contentTypeVersion="4" ma:contentTypeDescription="Create a new document." ma:contentTypeScope="" ma:versionID="6cfa71a7b7fe1b4519dc29fd811adecd">
  <xsd:schema xmlns:xsd="http://www.w3.org/2001/XMLSchema" xmlns:xs="http://www.w3.org/2001/XMLSchema" xmlns:p="http://schemas.microsoft.com/office/2006/metadata/properties" xmlns:ns3="f910e383-d247-41ca-b60b-53040363f23b" targetNamespace="http://schemas.microsoft.com/office/2006/metadata/properties" ma:root="true" ma:fieldsID="50b18d0c411d5e5a11dc60f216026c65" ns3:_="">
    <xsd:import namespace="f910e383-d247-41ca-b60b-53040363f2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0e383-d247-41ca-b60b-53040363f2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7193D3-97AE-4E0B-ADAE-AE73FCCA6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0e383-d247-41ca-b60b-53040363f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00711C-D7FD-4D3F-8266-E7F895E0DDFE}">
  <ds:schemaRefs>
    <ds:schemaRef ds:uri="http://schemas.microsoft.com/sharepoint/v3/contenttype/forms"/>
  </ds:schemaRefs>
</ds:datastoreItem>
</file>

<file path=customXml/itemProps3.xml><?xml version="1.0" encoding="utf-8"?>
<ds:datastoreItem xmlns:ds="http://schemas.openxmlformats.org/officeDocument/2006/customXml" ds:itemID="{518AC6DE-0184-4704-9B42-4F2EBA8956A3}">
  <ds:schemaRefs>
    <ds:schemaRef ds:uri="f910e383-d247-41ca-b60b-53040363f23b"/>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841</TotalTime>
  <Words>2254</Words>
  <Application>Microsoft Office PowerPoint</Application>
  <PresentationFormat>Widescreen</PresentationFormat>
  <Paragraphs>160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inherit</vt:lpstr>
      <vt:lpstr>Wingdings</vt:lpstr>
      <vt:lpstr>Office Theme</vt:lpstr>
      <vt:lpstr>Patients Rights: The Origins &amp; Underpinnings and the Healthcare providers’ role</vt:lpstr>
      <vt:lpstr>Origins – From the Hippocratic Oath</vt:lpstr>
      <vt:lpstr>Modern form of the Hippocratic Oath ‘Declaration of Geneva’ 1948</vt:lpstr>
      <vt:lpstr>WMA DECLARATION OF LISBON ON THE RIGHTS OF THE PATIENT </vt:lpstr>
      <vt:lpstr>Why are Patients’ Rights important?</vt:lpstr>
      <vt:lpstr>Principles (WMA)</vt:lpstr>
      <vt:lpstr>Principles cont’d</vt:lpstr>
      <vt:lpstr>Principles cont’d</vt:lpstr>
      <vt:lpstr>Patient’s Bill of Rights</vt:lpstr>
      <vt:lpstr>  23 NOVEMBER 2015  The Nation (Nairobi)   Kenya: The Charter On Patients' Rights That So Few Know About </vt:lpstr>
      <vt:lpstr>PowerPoint Presentation</vt:lpstr>
      <vt:lpstr>The Kenya National Patients Rights Charter </vt:lpstr>
      <vt:lpstr>Some of the Applicable Statutes for Dispute Resolution</vt:lpstr>
      <vt:lpstr>Kenya National Patients Rights Charter 2013 - Rights</vt:lpstr>
      <vt:lpstr>Kenya National Patients Rights Charter 2013 – Rights cont’d</vt:lpstr>
      <vt:lpstr>Patients Responsibilities</vt:lpstr>
      <vt:lpstr>WMA:   “PATIENTS, TO THE EXTENT CAPABLE, HAVE THE RESPONSIBILITY TO”: </vt:lpstr>
      <vt:lpstr>Patients’ Responsibilities:</vt:lpstr>
      <vt:lpstr>Kenya National Patients Rights Charter 2013 – Patient’s Responsibilities</vt:lpstr>
      <vt:lpstr>Kenya National Patients Rights Charter 2013 – Patient’s Responsibilities cont’d</vt:lpstr>
      <vt:lpstr>Healthcare providers Role:</vt:lpstr>
      <vt:lpstr>References</vt:lpstr>
      <vt:lpstr> Nation Newspaper, 8th Feb 2019</vt:lpstr>
      <vt:lpstr>COVID-19 Suspected cases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Patients Rights: The Origins &amp; Underpinnings and the Healthcare providers’ role</dc:title>
  <dc:creator>lucy Muchiri</dc:creator>
  <cp:lastModifiedBy>Lucy Muchiri</cp:lastModifiedBy>
  <cp:revision>23</cp:revision>
  <dcterms:created xsi:type="dcterms:W3CDTF">2019-02-07T18:25:43Z</dcterms:created>
  <dcterms:modified xsi:type="dcterms:W3CDTF">2021-02-04T20:08:22Z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0x01010020C68F30156BE24E89A2F20E25E32D28</vt:lpwstr>
  </property>
</Properties>
</file>