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5" r:id="rId4"/>
    <p:sldId id="286" r:id="rId5"/>
    <p:sldId id="287" r:id="rId6"/>
    <p:sldId id="288" r:id="rId7"/>
    <p:sldId id="284" r:id="rId8"/>
    <p:sldId id="258" r:id="rId9"/>
    <p:sldId id="279" r:id="rId10"/>
    <p:sldId id="259" r:id="rId11"/>
    <p:sldId id="260" r:id="rId12"/>
    <p:sldId id="281" r:id="rId13"/>
    <p:sldId id="262" r:id="rId14"/>
    <p:sldId id="263" r:id="rId15"/>
    <p:sldId id="278" r:id="rId16"/>
    <p:sldId id="280" r:id="rId17"/>
    <p:sldId id="264" r:id="rId18"/>
    <p:sldId id="265" r:id="rId19"/>
    <p:sldId id="289" r:id="rId20"/>
    <p:sldId id="290" r:id="rId21"/>
    <p:sldId id="266" r:id="rId22"/>
    <p:sldId id="291" r:id="rId23"/>
    <p:sldId id="292" r:id="rId24"/>
    <p:sldId id="296" r:id="rId25"/>
    <p:sldId id="267" r:id="rId26"/>
    <p:sldId id="261" r:id="rId27"/>
    <p:sldId id="277" r:id="rId28"/>
    <p:sldId id="293" r:id="rId29"/>
    <p:sldId id="294" r:id="rId30"/>
    <p:sldId id="268" r:id="rId31"/>
    <p:sldId id="269" r:id="rId32"/>
    <p:sldId id="295" r:id="rId33"/>
    <p:sldId id="270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7" r:id="rId43"/>
    <p:sldId id="305" r:id="rId44"/>
    <p:sldId id="271" r:id="rId45"/>
    <p:sldId id="273" r:id="rId46"/>
    <p:sldId id="306" r:id="rId47"/>
    <p:sldId id="308" r:id="rId48"/>
    <p:sldId id="309" r:id="rId49"/>
    <p:sldId id="310" r:id="rId50"/>
    <p:sldId id="282" r:id="rId51"/>
    <p:sldId id="274" r:id="rId52"/>
    <p:sldId id="275" r:id="rId53"/>
    <p:sldId id="28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64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2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3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9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6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7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8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41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00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9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36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FA0B-4A14-4CF1-B0F9-8B5C36DBD06D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940F-34C0-465C-A86F-4EF4C3BED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68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Pathophysiology of Death, Post-Mortem Changes and Assessment of Time of Death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Walong</a:t>
            </a:r>
            <a:endParaRPr lang="en-US" dirty="0" smtClean="0"/>
          </a:p>
          <a:p>
            <a:r>
              <a:rPr lang="en-US" dirty="0" smtClean="0"/>
              <a:t>Department of Human Pathology, </a:t>
            </a:r>
          </a:p>
          <a:p>
            <a:r>
              <a:rPr lang="en-US" dirty="0" smtClean="0"/>
              <a:t>University of Nairobi</a:t>
            </a:r>
          </a:p>
          <a:p>
            <a:r>
              <a:rPr lang="en-US" dirty="0" smtClean="0"/>
              <a:t>Level VI Forensic Medicine Lecture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 Mortis (Body Cooling)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Process of cooling</a:t>
            </a:r>
          </a:p>
          <a:p>
            <a:r>
              <a:rPr lang="en-US" dirty="0" smtClean="0"/>
              <a:t>Rectal temperature (core temperature) evaluation</a:t>
            </a:r>
          </a:p>
          <a:p>
            <a:r>
              <a:rPr lang="en-US" dirty="0" smtClean="0"/>
              <a:t>Loss of 1.5-2 degrees </a:t>
            </a:r>
            <a:r>
              <a:rPr lang="en-US" dirty="0" err="1" smtClean="0"/>
              <a:t>centrigrade</a:t>
            </a:r>
            <a:r>
              <a:rPr lang="en-US" dirty="0" smtClean="0"/>
              <a:t> during the first 12 hours of death on average</a:t>
            </a:r>
          </a:p>
          <a:p>
            <a:r>
              <a:rPr lang="en-US" dirty="0" smtClean="0"/>
              <a:t>Accelerated by ambient temperatures, </a:t>
            </a:r>
            <a:r>
              <a:rPr lang="en-US" dirty="0" smtClean="0"/>
              <a:t>surroundings, </a:t>
            </a:r>
            <a:r>
              <a:rPr lang="en-US" dirty="0" smtClean="0"/>
              <a:t>IV infusions</a:t>
            </a:r>
          </a:p>
          <a:p>
            <a:r>
              <a:rPr lang="en-US" dirty="0" smtClean="0"/>
              <a:t>Slowed by body habitus, ambient temperatures</a:t>
            </a:r>
          </a:p>
          <a:p>
            <a:r>
              <a:rPr lang="en-US" dirty="0" smtClean="0"/>
              <a:t>A responding officer </a:t>
            </a:r>
            <a:r>
              <a:rPr lang="en-US" dirty="0" smtClean="0"/>
              <a:t>must </a:t>
            </a:r>
            <a:r>
              <a:rPr lang="en-US" dirty="0" smtClean="0"/>
              <a:t>have a thermometer!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Rigor Mortis</a:t>
            </a:r>
            <a:br>
              <a:rPr lang="en-US" dirty="0" smtClean="0"/>
            </a:br>
            <a:r>
              <a:rPr lang="en-US" dirty="0" smtClean="0"/>
              <a:t> (Skeletal/Cardiac Muscle Spasm)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Develops as a result of ATP depletion</a:t>
            </a:r>
          </a:p>
          <a:p>
            <a:r>
              <a:rPr lang="en-US" dirty="0" smtClean="0"/>
              <a:t>Develops in all muscles simultaneously</a:t>
            </a:r>
          </a:p>
          <a:p>
            <a:r>
              <a:rPr lang="en-US" dirty="0" smtClean="0"/>
              <a:t>First evident in smaller muscle groups</a:t>
            </a:r>
          </a:p>
          <a:p>
            <a:r>
              <a:rPr lang="en-US" dirty="0" smtClean="0"/>
              <a:t>Appears 1-2h, peaks at 12 hours, diminishes over 12h</a:t>
            </a:r>
          </a:p>
          <a:p>
            <a:endParaRPr lang="en-GB" dirty="0"/>
          </a:p>
        </p:txBody>
      </p:sp>
      <p:pic>
        <p:nvPicPr>
          <p:cNvPr id="8" name="Content Placeholder 7" descr="rigor mortis upper lim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05775" y="2852936"/>
            <a:ext cx="4408653" cy="2160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Erector Pili </a:t>
            </a:r>
            <a:endParaRPr lang="en-GB" dirty="0"/>
          </a:p>
        </p:txBody>
      </p:sp>
      <p:pic>
        <p:nvPicPr>
          <p:cNvPr id="7" name="Content Placeholder 6" descr="rigor mortis erector pi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1177" y="1772816"/>
            <a:ext cx="6921699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Livor Mortis (Lividity)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Appears 30 min to 2 hours </a:t>
            </a:r>
          </a:p>
          <a:p>
            <a:r>
              <a:rPr lang="en-US" dirty="0" smtClean="0"/>
              <a:t>Sooner – cardiac failure</a:t>
            </a:r>
          </a:p>
          <a:p>
            <a:r>
              <a:rPr lang="en-US" dirty="0" smtClean="0"/>
              <a:t>After 12 h, extravasation of rbcs</a:t>
            </a:r>
          </a:p>
          <a:p>
            <a:r>
              <a:rPr lang="en-US" dirty="0" smtClean="0"/>
              <a:t>Before then, blanching occurs</a:t>
            </a:r>
          </a:p>
          <a:p>
            <a:r>
              <a:rPr lang="en-US" dirty="0" smtClean="0"/>
              <a:t>Also affects organs</a:t>
            </a:r>
            <a:endParaRPr lang="en-GB" dirty="0"/>
          </a:p>
        </p:txBody>
      </p:sp>
      <p:pic>
        <p:nvPicPr>
          <p:cNvPr id="5" name="Content Placeholder 4" descr="lividity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772816"/>
            <a:ext cx="4427984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Livor Mortis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154" y="1562061"/>
            <a:ext cx="4004481" cy="4525963"/>
          </a:xfrm>
        </p:spPr>
        <p:txBody>
          <a:bodyPr/>
          <a:lstStyle/>
          <a:p>
            <a:r>
              <a:rPr lang="en-US" dirty="0" smtClean="0"/>
              <a:t>Affects internal organs</a:t>
            </a:r>
          </a:p>
          <a:p>
            <a:r>
              <a:rPr lang="en-US" dirty="0" smtClean="0"/>
              <a:t>Decomposition over areas of lividity – tissue breakdown</a:t>
            </a:r>
          </a:p>
          <a:p>
            <a:r>
              <a:rPr lang="en-US" dirty="0" smtClean="0"/>
              <a:t>Mimics trauma</a:t>
            </a:r>
          </a:p>
          <a:p>
            <a:r>
              <a:rPr lang="en-US" dirty="0" smtClean="0"/>
              <a:t>Pattern of livor-associated with postmortem position</a:t>
            </a:r>
            <a:endParaRPr lang="en-GB" dirty="0"/>
          </a:p>
        </p:txBody>
      </p:sp>
      <p:pic>
        <p:nvPicPr>
          <p:cNvPr id="5" name="Content Placeholder 4" descr="lividity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33635" y="2060848"/>
            <a:ext cx="4910365" cy="35283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30107_135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2452" r="44034" b="11863"/>
          <a:stretch>
            <a:fillRect/>
          </a:stretch>
        </p:blipFill>
        <p:spPr>
          <a:xfrm>
            <a:off x="1259632" y="1124744"/>
            <a:ext cx="6764635" cy="5047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vidity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3190" y="1196752"/>
            <a:ext cx="6434424" cy="4655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Tardieu Spots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067" y="1484784"/>
            <a:ext cx="4038600" cy="4525963"/>
          </a:xfrm>
        </p:spPr>
        <p:txBody>
          <a:bodyPr/>
          <a:lstStyle/>
          <a:p>
            <a:r>
              <a:rPr lang="en-US" dirty="0" smtClean="0"/>
              <a:t>Petechial haemorrhages</a:t>
            </a:r>
          </a:p>
          <a:p>
            <a:r>
              <a:rPr lang="en-US" dirty="0" smtClean="0"/>
              <a:t>Present secondary to blood vessel </a:t>
            </a:r>
            <a:r>
              <a:rPr lang="en-US" dirty="0" smtClean="0"/>
              <a:t>rupture</a:t>
            </a:r>
            <a:endParaRPr lang="en-US" dirty="0" smtClean="0"/>
          </a:p>
          <a:p>
            <a:r>
              <a:rPr lang="en-US" dirty="0" smtClean="0"/>
              <a:t>Marked at site of lividity</a:t>
            </a:r>
          </a:p>
          <a:p>
            <a:r>
              <a:rPr lang="en-US" dirty="0" smtClean="0"/>
              <a:t>Seen in dependent areas</a:t>
            </a:r>
          </a:p>
          <a:p>
            <a:r>
              <a:rPr lang="en-US" dirty="0" smtClean="0"/>
              <a:t>During strangulation – seen on the face, mucosa</a:t>
            </a:r>
            <a:endParaRPr lang="en-GB" dirty="0"/>
          </a:p>
        </p:txBody>
      </p:sp>
      <p:pic>
        <p:nvPicPr>
          <p:cNvPr id="6" name="Content Placeholder 5" descr="tardieu spot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41667" y="1988840"/>
            <a:ext cx="4802333" cy="3193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Purge Fluid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Foul smelling red fluid</a:t>
            </a:r>
          </a:p>
          <a:p>
            <a:r>
              <a:rPr lang="en-US" dirty="0" smtClean="0"/>
              <a:t>Oral and nasal passages</a:t>
            </a:r>
          </a:p>
          <a:p>
            <a:r>
              <a:rPr lang="en-US" dirty="0" smtClean="0"/>
              <a:t>Purged after compression of the body</a:t>
            </a:r>
          </a:p>
          <a:p>
            <a:r>
              <a:rPr lang="en-US" dirty="0" smtClean="0"/>
              <a:t>May </a:t>
            </a:r>
            <a:r>
              <a:rPr lang="en-US" dirty="0" smtClean="0"/>
              <a:t>simulate haemorrhage</a:t>
            </a:r>
            <a:endParaRPr lang="en-GB" dirty="0"/>
          </a:p>
        </p:txBody>
      </p:sp>
      <p:pic>
        <p:nvPicPr>
          <p:cNvPr id="5" name="Content Placeholder 4" descr="20130107_1250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29568" y="1916832"/>
            <a:ext cx="4614432" cy="34608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Irreversible Cessation of Physiological processes</a:t>
            </a:r>
          </a:p>
          <a:p>
            <a:r>
              <a:rPr lang="en-US" dirty="0" smtClean="0"/>
              <a:t>Death is established by irreversible injury to the brain stem</a:t>
            </a:r>
          </a:p>
          <a:p>
            <a:r>
              <a:rPr lang="en-US" dirty="0" smtClean="0"/>
              <a:t>Diagnosis of death depends upon demonstration of brain stem dysfunction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Tache Noire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Darkening of exposed sclera</a:t>
            </a:r>
          </a:p>
          <a:p>
            <a:r>
              <a:rPr lang="en-US" dirty="0" smtClean="0"/>
              <a:t>Also other mucus membranes</a:t>
            </a:r>
          </a:p>
          <a:p>
            <a:endParaRPr lang="en-GB" dirty="0"/>
          </a:p>
        </p:txBody>
      </p:sp>
      <p:pic>
        <p:nvPicPr>
          <p:cNvPr id="5" name="Content Placeholder 4" descr="20130107_125148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5068" t="22227" r="14956" b="17500"/>
          <a:stretch/>
        </p:blipFill>
        <p:spPr>
          <a:xfrm>
            <a:off x="4487211" y="2132856"/>
            <a:ext cx="4085290" cy="26391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Gastric emptying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Emptying – half-hour to six hours after </a:t>
            </a:r>
            <a:r>
              <a:rPr lang="en-US" dirty="0" smtClean="0"/>
              <a:t>meal</a:t>
            </a:r>
            <a:endParaRPr lang="en-US" dirty="0" smtClean="0"/>
          </a:p>
          <a:p>
            <a:r>
              <a:rPr lang="en-US" dirty="0" smtClean="0"/>
              <a:t>To use this to assess time of death, ante mortem information on timing of the last meal is </a:t>
            </a:r>
            <a:r>
              <a:rPr lang="en-US" dirty="0" smtClean="0"/>
              <a:t>important</a:t>
            </a:r>
          </a:p>
          <a:p>
            <a:r>
              <a:rPr lang="en-US" dirty="0" smtClean="0"/>
              <a:t>In this case, we found 150ml of food (rice, green grams)</a:t>
            </a:r>
          </a:p>
          <a:p>
            <a:r>
              <a:rPr lang="en-US" dirty="0" smtClean="0"/>
              <a:t>What is the likely time of death?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Sets in 24-36 hours,</a:t>
            </a:r>
          </a:p>
          <a:p>
            <a:r>
              <a:rPr lang="en-US" dirty="0" smtClean="0"/>
              <a:t>Manifested by green </a:t>
            </a:r>
            <a:r>
              <a:rPr lang="en-US" dirty="0" smtClean="0"/>
              <a:t>discoloration</a:t>
            </a:r>
            <a:endParaRPr lang="en-US" dirty="0" smtClean="0"/>
          </a:p>
          <a:p>
            <a:r>
              <a:rPr lang="en-US" dirty="0" smtClean="0"/>
              <a:t>Results in Marbling</a:t>
            </a:r>
          </a:p>
          <a:p>
            <a:r>
              <a:rPr lang="en-US" dirty="0" smtClean="0"/>
              <a:t>Bloating of the body</a:t>
            </a:r>
          </a:p>
          <a:p>
            <a:r>
              <a:rPr lang="en-US" dirty="0" smtClean="0"/>
              <a:t>Other manifestations – degloving of the skin</a:t>
            </a:r>
            <a:endParaRPr lang="en-GB" dirty="0"/>
          </a:p>
        </p:txBody>
      </p:sp>
      <p:pic>
        <p:nvPicPr>
          <p:cNvPr id="5" name="Content Placeholder 4" descr="20130107_13073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988840"/>
            <a:ext cx="4495800" cy="3371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</a:t>
            </a:r>
            <a:endParaRPr lang="en-GB" dirty="0"/>
          </a:p>
        </p:txBody>
      </p:sp>
      <p:pic>
        <p:nvPicPr>
          <p:cNvPr id="7" name="Content Placeholder 6" descr="20130107_1307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"/>
            <a:ext cx="9144000" cy="6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of Death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Absence of pupillary reflexes</a:t>
            </a:r>
          </a:p>
          <a:p>
            <a:r>
              <a:rPr lang="en-GB" dirty="0" smtClean="0"/>
              <a:t>Absence of nystagmus</a:t>
            </a:r>
          </a:p>
          <a:p>
            <a:r>
              <a:rPr lang="en-GB" dirty="0" smtClean="0"/>
              <a:t>Absence of the gag reflex</a:t>
            </a:r>
          </a:p>
          <a:p>
            <a:endParaRPr lang="en-GB" dirty="0"/>
          </a:p>
          <a:p>
            <a:r>
              <a:rPr lang="en-GB" dirty="0" smtClean="0"/>
              <a:t>Cardiorespiratory arrest does not define death</a:t>
            </a:r>
          </a:p>
          <a:p>
            <a:r>
              <a:rPr lang="en-GB" dirty="0" smtClean="0"/>
              <a:t>The student is advised to study basic and advanced life support to understand </a:t>
            </a:r>
            <a:r>
              <a:rPr lang="en-GB" dirty="0" smtClean="0"/>
              <a:t>resuscitation </a:t>
            </a:r>
            <a:r>
              <a:rPr lang="en-GB" dirty="0" smtClean="0"/>
              <a:t>of acutely ill individuals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9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Mummification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in warm, dry environments</a:t>
            </a:r>
          </a:p>
          <a:p>
            <a:r>
              <a:rPr lang="en-US" dirty="0" smtClean="0"/>
              <a:t>Tissues rapidly desiccate</a:t>
            </a:r>
          </a:p>
          <a:p>
            <a:r>
              <a:rPr lang="en-US" dirty="0" smtClean="0"/>
              <a:t>External injuries are well preserved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Adipocere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Occurs in bodies submerged in water, or in warm environment</a:t>
            </a:r>
          </a:p>
          <a:p>
            <a:r>
              <a:rPr lang="en-US" dirty="0" smtClean="0"/>
              <a:t>Tissues converted to waxy, pasty </a:t>
            </a:r>
            <a:r>
              <a:rPr lang="en-US" dirty="0" smtClean="0"/>
              <a:t>material</a:t>
            </a:r>
            <a:endParaRPr lang="en-US" dirty="0" smtClean="0"/>
          </a:p>
          <a:p>
            <a:r>
              <a:rPr lang="en-US" dirty="0" smtClean="0"/>
              <a:t>Tissues resist degradation.</a:t>
            </a:r>
          </a:p>
          <a:p>
            <a:r>
              <a:rPr lang="en-US" dirty="0" smtClean="0"/>
              <a:t>They are however, friable</a:t>
            </a:r>
            <a:endParaRPr lang="en-GB" dirty="0"/>
          </a:p>
        </p:txBody>
      </p:sp>
      <p:pic>
        <p:nvPicPr>
          <p:cNvPr id="5" name="Content Placeholder 4" descr="adipocere internal organ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90358" y="2348880"/>
            <a:ext cx="3898174" cy="2592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 Eggs/Larvae/pupae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 eggs in exposed mucosae, wounds</a:t>
            </a:r>
          </a:p>
          <a:p>
            <a:r>
              <a:rPr lang="en-US" dirty="0" smtClean="0"/>
              <a:t>Hatch in 1-2 d</a:t>
            </a:r>
          </a:p>
          <a:p>
            <a:r>
              <a:rPr lang="en-US" dirty="0" smtClean="0"/>
              <a:t>Larvae consume tissues and may </a:t>
            </a:r>
            <a:r>
              <a:rPr lang="en-US" dirty="0" smtClean="0"/>
              <a:t>distort </a:t>
            </a:r>
            <a:r>
              <a:rPr lang="en-US" dirty="0" smtClean="0"/>
              <a:t>wounds</a:t>
            </a:r>
          </a:p>
          <a:p>
            <a:r>
              <a:rPr lang="en-US" dirty="0" smtClean="0"/>
              <a:t>Insect and larval collection requires entomologists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0"/>
            <a:ext cx="9144000" cy="68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of Death, continued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This is important because there are instances where an individual may be brought and admitted to the mortuary while still alive. </a:t>
            </a:r>
          </a:p>
          <a:p>
            <a:r>
              <a:rPr lang="en-GB" dirty="0" smtClean="0"/>
              <a:t>In such cases you need to react to the situation and begin resuscitation as such individuals would have significant </a:t>
            </a:r>
            <a:r>
              <a:rPr lang="en-GB" dirty="0" smtClean="0"/>
              <a:t>disease.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4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Skin slippage</a:t>
            </a:r>
          </a:p>
          <a:p>
            <a:r>
              <a:rPr lang="en-US" dirty="0" smtClean="0"/>
              <a:t>Loosening of joints</a:t>
            </a:r>
          </a:p>
          <a:p>
            <a:r>
              <a:rPr lang="en-US" dirty="0" smtClean="0"/>
              <a:t>Congealing of body fat</a:t>
            </a:r>
          </a:p>
          <a:p>
            <a:r>
              <a:rPr lang="en-US" dirty="0" smtClean="0"/>
              <a:t>Seen in intrauterine fetal death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6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/>
              <a:t>Artefacts due to animals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18722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Vultures, hyenas, dogs</a:t>
            </a:r>
          </a:p>
          <a:p>
            <a:r>
              <a:rPr lang="en-US" dirty="0" smtClean="0"/>
              <a:t>Marine animals – may mimic ante mortem injury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526" y="3356992"/>
            <a:ext cx="7021474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Important in evaluation of wounds, to distinguish ante from postmortem injury</a:t>
            </a:r>
          </a:p>
          <a:p>
            <a:r>
              <a:rPr lang="en-US" dirty="0" smtClean="0"/>
              <a:t>Evaluation of autolysis, </a:t>
            </a:r>
            <a:r>
              <a:rPr lang="en-US" dirty="0" smtClean="0"/>
              <a:t>putrefaction</a:t>
            </a:r>
            <a:endParaRPr lang="en-GB" dirty="0"/>
          </a:p>
        </p:txBody>
      </p:sp>
      <p:pic>
        <p:nvPicPr>
          <p:cNvPr id="5" name="Content Placeholder 4" descr="20130103_1019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56792"/>
            <a:ext cx="4038600" cy="382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Documentation required to ascertain death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Letter from the physician (doctor) or their assistants (clinical officers) as governed by the laws of </a:t>
            </a:r>
            <a:r>
              <a:rPr lang="en-GB" dirty="0" smtClean="0"/>
              <a:t>Kenya (Kenya </a:t>
            </a:r>
            <a:r>
              <a:rPr lang="en-GB" dirty="0" smtClean="0"/>
              <a:t>medical practitioners and dentists act, clinical officers act.</a:t>
            </a:r>
          </a:p>
          <a:p>
            <a:r>
              <a:rPr lang="en-GB" dirty="0" smtClean="0"/>
              <a:t>Police notes, abstracts (or by anyone defined by the police act, criminal procedure act and relevant acts that govern military officers’ procedures.</a:t>
            </a:r>
          </a:p>
          <a:p>
            <a:r>
              <a:rPr lang="en-GB" dirty="0" smtClean="0"/>
              <a:t>A duly filled death notification form (registration of birth and death act)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7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Biochemistry	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Vitreous Humour Potassium levels</a:t>
            </a:r>
          </a:p>
          <a:p>
            <a:r>
              <a:rPr lang="en-GB" dirty="0" smtClean="0"/>
              <a:t>Calmodulin complexes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3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Useful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Thorough external examination of the body, and appropriate documentation</a:t>
            </a:r>
          </a:p>
          <a:p>
            <a:r>
              <a:rPr lang="en-US" dirty="0" smtClean="0"/>
              <a:t>Photography of wounds, artefacts</a:t>
            </a:r>
          </a:p>
          <a:p>
            <a:r>
              <a:rPr lang="en-US" dirty="0" smtClean="0"/>
              <a:t>Thorough internal examination</a:t>
            </a:r>
          </a:p>
          <a:p>
            <a:r>
              <a:rPr lang="en-US" dirty="0" smtClean="0"/>
              <a:t>Use of radiology, consultation  with entomology</a:t>
            </a:r>
          </a:p>
          <a:p>
            <a:r>
              <a:rPr lang="en-US" dirty="0" smtClean="0"/>
              <a:t>Histology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changes that occur after death – </a:t>
            </a:r>
            <a:r>
              <a:rPr lang="en-US" dirty="0" err="1" smtClean="0"/>
              <a:t>algor</a:t>
            </a:r>
            <a:r>
              <a:rPr lang="en-US" dirty="0" smtClean="0"/>
              <a:t> mortis, rigor mortis, livor mortis</a:t>
            </a:r>
          </a:p>
          <a:p>
            <a:r>
              <a:rPr lang="en-US" dirty="0" smtClean="0"/>
              <a:t>Intermediate – early putrefaction, autolysis, effects of insects, animals</a:t>
            </a:r>
          </a:p>
          <a:p>
            <a:r>
              <a:rPr lang="en-US" dirty="0" smtClean="0"/>
              <a:t>Late changes – mummification, skeletonization.</a:t>
            </a:r>
          </a:p>
          <a:p>
            <a:r>
              <a:rPr lang="en-US" dirty="0" smtClean="0"/>
              <a:t>Their assessment at postmortem is important for estimation of time of death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3" y="587821"/>
            <a:ext cx="8693547" cy="5433467"/>
          </a:xfrm>
        </p:spPr>
      </p:pic>
    </p:spTree>
    <p:extLst>
      <p:ext uri="{BB962C8B-B14F-4D97-AF65-F5344CB8AC3E}">
        <p14:creationId xmlns:p14="http://schemas.microsoft.com/office/powerpoint/2010/main" val="18017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death notification form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filled by medical officers (or clinical officers) as per the relevant acts</a:t>
            </a:r>
          </a:p>
          <a:p>
            <a:r>
              <a:rPr lang="en-GB" dirty="0" smtClean="0"/>
              <a:t>Chiefs and other officials from the provincial administration can act as registration assistants, but must never fill section 13 which determines the cause of death</a:t>
            </a:r>
          </a:p>
          <a:p>
            <a:r>
              <a:rPr lang="en-GB" dirty="0" smtClean="0"/>
              <a:t>Read the attached document on the death notification form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Death postmortem changes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Presence of significant post mortem changes are evidence of death</a:t>
            </a:r>
          </a:p>
          <a:p>
            <a:r>
              <a:rPr lang="en-GB" dirty="0" smtClean="0"/>
              <a:t>Post mortem changes are described below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0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and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 changes that occur after death, for assessment of time of death, </a:t>
            </a:r>
            <a:r>
              <a:rPr lang="en-US" dirty="0" smtClean="0"/>
              <a:t>artifactual </a:t>
            </a:r>
            <a:r>
              <a:rPr lang="en-US" dirty="0" smtClean="0"/>
              <a:t>changes</a:t>
            </a:r>
          </a:p>
          <a:p>
            <a:endParaRPr lang="en-US" dirty="0"/>
          </a:p>
          <a:p>
            <a:r>
              <a:rPr lang="en-US" dirty="0" smtClean="0"/>
              <a:t>Objective 1: to discuss postmortem changes and relate to time of death, artifacts</a:t>
            </a:r>
          </a:p>
          <a:p>
            <a:r>
              <a:rPr lang="en-US" dirty="0" smtClean="0"/>
              <a:t>Objective 2. to discuss microscopic features of postmortem changes, and other useful techniques in assessing time of death.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Pictures and illustrations may be of a distressing nature, their use is for educational purposes only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16348</TotalTime>
  <Words>841</Words>
  <Application>Microsoft Office PowerPoint</Application>
  <PresentationFormat>On-screen Show (4:3)</PresentationFormat>
  <Paragraphs>126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Pathophysiology of Death, Post-Mortem Changes and Assessment of Time of Death</vt:lpstr>
      <vt:lpstr>Death</vt:lpstr>
      <vt:lpstr>Diagnosis of Death</vt:lpstr>
      <vt:lpstr>Diagnosis of Death, continued</vt:lpstr>
      <vt:lpstr>Documentation required to ascertain death</vt:lpstr>
      <vt:lpstr>The death notification form</vt:lpstr>
      <vt:lpstr>Death postmortem changes</vt:lpstr>
      <vt:lpstr>Scope and Objectives</vt:lpstr>
      <vt:lpstr>PowerPoint Presentation</vt:lpstr>
      <vt:lpstr>Algor Mortis (Body Cooling)</vt:lpstr>
      <vt:lpstr>Rigor Mortis  (Skeletal/Cardiac Muscle Spasm)</vt:lpstr>
      <vt:lpstr>Erector Pili </vt:lpstr>
      <vt:lpstr>Livor Mortis (Lividity)</vt:lpstr>
      <vt:lpstr>Livor Mortis</vt:lpstr>
      <vt:lpstr>PowerPoint Presentation</vt:lpstr>
      <vt:lpstr>PowerPoint Presentation</vt:lpstr>
      <vt:lpstr>Tardieu Spots</vt:lpstr>
      <vt:lpstr>Purge Fluid</vt:lpstr>
      <vt:lpstr>PowerPoint Presentation</vt:lpstr>
      <vt:lpstr>PowerPoint Presentation</vt:lpstr>
      <vt:lpstr>Tache Noire</vt:lpstr>
      <vt:lpstr>PowerPoint Presentation</vt:lpstr>
      <vt:lpstr>PowerPoint Presentation</vt:lpstr>
      <vt:lpstr>PowerPoint Presentation</vt:lpstr>
      <vt:lpstr>Gastric emptying</vt:lpstr>
      <vt:lpstr>Decomposition</vt:lpstr>
      <vt:lpstr>Decomposition</vt:lpstr>
      <vt:lpstr>PowerPoint Presentation</vt:lpstr>
      <vt:lpstr>PowerPoint Presentation</vt:lpstr>
      <vt:lpstr>Mummification</vt:lpstr>
      <vt:lpstr>Adipocere</vt:lpstr>
      <vt:lpstr>PowerPoint Presentation</vt:lpstr>
      <vt:lpstr>Fly Eggs/Larvae/pupae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Maceration</vt:lpstr>
      <vt:lpstr>PowerPoint Presentation</vt:lpstr>
      <vt:lpstr>Artefacts due to animals</vt:lpstr>
      <vt:lpstr>histology</vt:lpstr>
      <vt:lpstr>PowerPoint Presentation</vt:lpstr>
      <vt:lpstr>PowerPoint Presentation</vt:lpstr>
      <vt:lpstr>PowerPoint Presentation</vt:lpstr>
      <vt:lpstr>PowerPoint Presentation</vt:lpstr>
      <vt:lpstr>Biochemistry </vt:lpstr>
      <vt:lpstr>Techniques Useful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Post-Mortem Changes and Assessment of Time of Death</dc:title>
  <dc:creator>Walong EOO</dc:creator>
  <cp:lastModifiedBy>Shabir</cp:lastModifiedBy>
  <cp:revision>22</cp:revision>
  <dcterms:created xsi:type="dcterms:W3CDTF">2013-02-15T02:38:07Z</dcterms:created>
  <dcterms:modified xsi:type="dcterms:W3CDTF">2021-02-27T21:48:28Z</dcterms:modified>
</cp:coreProperties>
</file>