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5" r:id="rId3"/>
    <p:sldId id="314" r:id="rId4"/>
    <p:sldId id="281" r:id="rId5"/>
    <p:sldId id="282" r:id="rId6"/>
    <p:sldId id="319" r:id="rId7"/>
    <p:sldId id="259" r:id="rId8"/>
    <p:sldId id="284" r:id="rId9"/>
    <p:sldId id="285" r:id="rId10"/>
    <p:sldId id="286" r:id="rId11"/>
    <p:sldId id="322" r:id="rId12"/>
    <p:sldId id="323" r:id="rId13"/>
    <p:sldId id="324" r:id="rId14"/>
    <p:sldId id="289" r:id="rId15"/>
    <p:sldId id="292" r:id="rId16"/>
    <p:sldId id="295" r:id="rId17"/>
    <p:sldId id="293" r:id="rId18"/>
    <p:sldId id="296" r:id="rId19"/>
    <p:sldId id="325" r:id="rId20"/>
    <p:sldId id="297" r:id="rId21"/>
    <p:sldId id="309" r:id="rId22"/>
    <p:sldId id="273" r:id="rId23"/>
    <p:sldId id="298" r:id="rId24"/>
    <p:sldId id="311" r:id="rId25"/>
    <p:sldId id="320" r:id="rId26"/>
    <p:sldId id="312" r:id="rId27"/>
    <p:sldId id="316" r:id="rId28"/>
    <p:sldId id="317" r:id="rId29"/>
    <p:sldId id="304" r:id="rId30"/>
    <p:sldId id="32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84" autoAdjust="0"/>
  </p:normalViewPr>
  <p:slideViewPr>
    <p:cSldViewPr>
      <p:cViewPr varScale="1">
        <p:scale>
          <a:sx n="69" d="100"/>
          <a:sy n="69" d="100"/>
        </p:scale>
        <p:origin x="123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8C8A5-47E0-4ADA-9FAC-EFA2EF18C01A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D016E-75E2-40B1-B091-059F4A4B2C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47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C37FA0E-1BF0-4887-B360-1D416ED0DBC8}" type="slidenum">
              <a:rPr lang="en-GB" altLang="en-US"/>
              <a:pPr/>
              <a:t>4</a:t>
            </a:fld>
            <a:endParaRPr lang="en-GB" altLang="en-US" dirty="0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98513"/>
            <a:ext cx="5246688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7887" y="4988345"/>
            <a:ext cx="5906189" cy="4726375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432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E3F349-5494-4869-875D-A5912BE39F55}" type="slidenum">
              <a:rPr lang="en-US" smtClean="0">
                <a:latin typeface="Times New Roman" pitchFamily="16" charset="0"/>
              </a:rPr>
              <a:pPr/>
              <a:t>17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87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C0C63A1-C2D3-4487-8FC5-2FD7A6F0A19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98513"/>
            <a:ext cx="5246688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7887" y="4988345"/>
            <a:ext cx="5906189" cy="47263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81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B8551C22-EE8A-4895-8DCC-D5B2E29E3855}" type="slidenum">
              <a:rPr lang="en-GB" altLang="en-US"/>
              <a:pPr/>
              <a:t>20</a:t>
            </a:fld>
            <a:endParaRPr lang="en-GB" altLang="en-US" dirty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758" tIns="46203" rIns="92758" bIns="46203" anchor="b"/>
          <a:lstStyle/>
          <a:p>
            <a:pPr>
              <a:buClr>
                <a:srgbClr val="000000"/>
              </a:buClr>
              <a:buSzPct val="100000"/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</a:tabLst>
            </a:pPr>
            <a:fld id="{FAE86504-797E-4EDC-A9A6-427052070667}" type="slidenum">
              <a:rPr lang="en-GB" altLang="en-US" sz="2400">
                <a:solidFill>
                  <a:srgbClr val="000000"/>
                </a:solidFill>
                <a:ea typeface="ＭＳ Ｐゴシック" charset="-128"/>
              </a:rPr>
              <a:pPr>
                <a:buClr>
                  <a:srgbClr val="000000"/>
                </a:buClr>
                <a:buSzPct val="100000"/>
                <a:tabLst>
                  <a:tab pos="440143" algn="l"/>
                  <a:tab pos="880285" algn="l"/>
                  <a:tab pos="1320428" algn="l"/>
                  <a:tab pos="1760570" algn="l"/>
                  <a:tab pos="2200713" algn="l"/>
                  <a:tab pos="2640855" algn="l"/>
                </a:tabLst>
              </a:pPr>
              <a:t>20</a:t>
            </a:fld>
            <a:endParaRPr lang="en-GB" altLang="en-US" sz="2400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84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1E824E3-1F63-414C-AF0B-A43F3C3C0B52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758" tIns="46203" rIns="92758" bIns="46203" anchor="b"/>
          <a:lstStyle/>
          <a:p>
            <a:pPr>
              <a:buClr>
                <a:srgbClr val="000000"/>
              </a:buClr>
              <a:buSzPct val="100000"/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</a:tabLst>
            </a:pPr>
            <a:fld id="{2ADDCA6F-EE79-46A1-9B37-1D7EF9274263}" type="slidenum">
              <a:rPr lang="en-GB" altLang="en-US" sz="1200">
                <a:solidFill>
                  <a:srgbClr val="000000"/>
                </a:solidFill>
                <a:latin typeface="Calibri" charset="0"/>
                <a:cs typeface="Segoe UI" charset="0"/>
              </a:rPr>
              <a:pPr>
                <a:buClr>
                  <a:srgbClr val="000000"/>
                </a:buClr>
                <a:buSzPct val="100000"/>
                <a:tabLst>
                  <a:tab pos="440143" algn="l"/>
                  <a:tab pos="880285" algn="l"/>
                  <a:tab pos="1320428" algn="l"/>
                  <a:tab pos="1760570" algn="l"/>
                  <a:tab pos="2200713" algn="l"/>
                  <a:tab pos="2640855" algn="l"/>
                </a:tabLst>
              </a:pPr>
              <a:t>21</a:t>
            </a:fld>
            <a:endParaRPr lang="en-GB" altLang="en-US" sz="1200" dirty="0">
              <a:solidFill>
                <a:srgbClr val="000000"/>
              </a:solidFill>
              <a:latin typeface="Calibr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548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F5D929D-54B2-419A-BF53-DF897C164DC2}" type="slidenum">
              <a:rPr lang="en-GB" altLang="en-US"/>
              <a:pPr/>
              <a:t>23</a:t>
            </a:fld>
            <a:endParaRPr lang="en-GB" altLang="en-US" dirty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noFill/>
        </p:spPr>
        <p:txBody>
          <a:bodyPr lIns="92758" tIns="46203" rIns="92758" bIns="46203"/>
          <a:lstStyle/>
          <a:p>
            <a:pPr marL="211517" indent="-209962">
              <a:spcBef>
                <a:spcPct val="0"/>
              </a:spcBef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  <a:tab pos="3521140" algn="l"/>
                <a:tab pos="3961283" algn="l"/>
                <a:tab pos="4401425" algn="l"/>
                <a:tab pos="4841568" algn="l"/>
                <a:tab pos="5281710" algn="l"/>
              </a:tabLst>
            </a:pPr>
            <a:r>
              <a:rPr lang="en-GB" altLang="en-US" sz="2000" dirty="0" smtClean="0">
                <a:latin typeface="Arial" charset="0"/>
                <a:ea typeface="Microsoft YaHei" charset="-122"/>
              </a:rPr>
              <a:t>Please insert the Dr TB regimen</a:t>
            </a:r>
          </a:p>
        </p:txBody>
      </p:sp>
      <p:sp>
        <p:nvSpPr>
          <p:cNvPr id="56325" name="Text Box 3"/>
          <p:cNvSpPr txBox="1">
            <a:spLocks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758" tIns="46203" rIns="92758" bIns="46203" anchor="b"/>
          <a:lstStyle/>
          <a:p>
            <a:pPr>
              <a:buClr>
                <a:srgbClr val="000000"/>
              </a:buClr>
              <a:buSzPct val="100000"/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</a:tabLst>
            </a:pPr>
            <a:fld id="{1CEEF0A8-D2CB-48D5-801B-7C3642993DF5}" type="slidenum">
              <a:rPr lang="en-GB" altLang="en-US" sz="2400">
                <a:solidFill>
                  <a:srgbClr val="000000"/>
                </a:solidFill>
                <a:ea typeface="ＭＳ Ｐゴシック" charset="-128"/>
              </a:rPr>
              <a:pPr>
                <a:buClr>
                  <a:srgbClr val="000000"/>
                </a:buClr>
                <a:buSzPct val="100000"/>
                <a:tabLst>
                  <a:tab pos="440143" algn="l"/>
                  <a:tab pos="880285" algn="l"/>
                  <a:tab pos="1320428" algn="l"/>
                  <a:tab pos="1760570" algn="l"/>
                  <a:tab pos="2200713" algn="l"/>
                  <a:tab pos="2640855" algn="l"/>
                </a:tabLst>
              </a:pPr>
              <a:t>23</a:t>
            </a:fld>
            <a:endParaRPr lang="en-GB" altLang="en-US" sz="24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31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1D74D8D6-CE75-484F-BFCC-B686E458C5BD}" type="slidenum">
              <a:rPr lang="fr-FR" altLang="zh-TW" smtClean="0"/>
              <a:pPr/>
              <a:t>26</a:t>
            </a:fld>
            <a:endParaRPr lang="fr-FR" altLang="zh-TW" dirty="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80299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D2F78A-FE55-4C4E-AE5B-D2F666F99666}" type="slidenum">
              <a:rPr lang="en-US" smtClean="0">
                <a:latin typeface="Times New Roman" pitchFamily="16" charset="0"/>
              </a:rPr>
              <a:pPr/>
              <a:t>29</a:t>
            </a:fld>
            <a:endParaRPr lang="en-US" dirty="0" smtClean="0">
              <a:latin typeface="Times New Roman" pitchFamily="16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2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F5C3EAA-FF06-4252-9F4B-8851B4DBD77D}" type="slidenum">
              <a:rPr lang="en-GB" altLang="en-US"/>
              <a:pPr/>
              <a:t>5</a:t>
            </a:fld>
            <a:endParaRPr lang="en-GB" altLang="en-US" dirty="0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98513"/>
            <a:ext cx="5246688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7887" y="4988345"/>
            <a:ext cx="5906189" cy="4726375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54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7B44F92-FFB9-4D82-9DFC-0E3A80613AB0}" type="slidenum">
              <a:rPr lang="en-GB" altLang="en-US"/>
              <a:pPr/>
              <a:t>8</a:t>
            </a:fld>
            <a:endParaRPr lang="en-GB" altLang="en-US" dirty="0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98513"/>
            <a:ext cx="5246688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7887" y="4988345"/>
            <a:ext cx="5906189" cy="4726375"/>
          </a:xfrm>
          <a:noFill/>
        </p:spPr>
        <p:txBody>
          <a:bodyPr wrap="none" anchor="ctr"/>
          <a:lstStyle/>
          <a:p>
            <a:endParaRPr lang="en-US" alt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2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98FE76B-6648-40F5-9F87-7FE9A40E3B63}" type="slidenum">
              <a:rPr lang="en-GB" altLang="en-US"/>
              <a:pPr/>
              <a:t>9</a:t>
            </a:fld>
            <a:endParaRPr lang="en-GB" altLang="en-US" dirty="0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noFill/>
        </p:spPr>
        <p:txBody>
          <a:bodyPr lIns="92758" tIns="46203" rIns="92758" bIns="46203"/>
          <a:lstStyle/>
          <a:p>
            <a:pPr marL="211517" indent="-209962">
              <a:spcBef>
                <a:spcPct val="0"/>
              </a:spcBef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  <a:tab pos="3521140" algn="l"/>
                <a:tab pos="3961283" algn="l"/>
                <a:tab pos="4401425" algn="l"/>
                <a:tab pos="4841568" algn="l"/>
                <a:tab pos="5281710" algn="l"/>
              </a:tabLst>
            </a:pPr>
            <a:r>
              <a:rPr lang="en-GB" altLang="en-US" sz="2000" dirty="0">
                <a:latin typeface="Arial" charset="0"/>
                <a:ea typeface="Microsoft YaHei" charset="-122"/>
              </a:rPr>
              <a:t>Ask participants to discuss how each one poses a risk to development of MDR TB  and where possible, they give examples</a:t>
            </a:r>
          </a:p>
          <a:p>
            <a:pPr marL="211517" indent="-209962">
              <a:spcBef>
                <a:spcPct val="0"/>
              </a:spcBef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  <a:tab pos="3521140" algn="l"/>
                <a:tab pos="3961283" algn="l"/>
                <a:tab pos="4401425" algn="l"/>
                <a:tab pos="4841568" algn="l"/>
                <a:tab pos="5281710" algn="l"/>
              </a:tabLst>
            </a:pPr>
            <a:endParaRPr lang="en-GB" altLang="en-US" sz="2000" dirty="0">
              <a:latin typeface="Arial" charset="0"/>
              <a:ea typeface="Microsoft YaHei" charset="-122"/>
            </a:endParaRP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758" tIns="46203" rIns="92758" bIns="46203" anchor="b"/>
          <a:lstStyle/>
          <a:p>
            <a:pPr>
              <a:buClr>
                <a:srgbClr val="000000"/>
              </a:buClr>
              <a:buSzPct val="100000"/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</a:tabLst>
            </a:pPr>
            <a:fld id="{9D5A68C6-D3AF-429C-ACF8-03611D592E24}" type="slidenum">
              <a:rPr lang="en-GB" altLang="en-US" sz="1200">
                <a:solidFill>
                  <a:srgbClr val="000000"/>
                </a:solidFill>
                <a:cs typeface="Segoe UI" charset="0"/>
              </a:rPr>
              <a:pPr>
                <a:buClr>
                  <a:srgbClr val="000000"/>
                </a:buClr>
                <a:buSzPct val="100000"/>
                <a:tabLst>
                  <a:tab pos="440143" algn="l"/>
                  <a:tab pos="880285" algn="l"/>
                  <a:tab pos="1320428" algn="l"/>
                  <a:tab pos="1760570" algn="l"/>
                  <a:tab pos="2200713" algn="l"/>
                  <a:tab pos="2640855" algn="l"/>
                </a:tabLst>
              </a:pPr>
              <a:t>9</a:t>
            </a:fld>
            <a:endParaRPr lang="en-GB" altLang="en-US" sz="1200" dirty="0">
              <a:solidFill>
                <a:srgbClr val="000000"/>
              </a:solidFill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9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6B219-D709-44D7-889A-5AC4C58D02E6}" type="slidenum">
              <a:rPr lang="en-US" smtClean="0">
                <a:latin typeface="Times New Roman" pitchFamily="16" charset="0"/>
              </a:rPr>
              <a:pPr/>
              <a:t>10</a:t>
            </a:fld>
            <a:endParaRPr lang="en-US" dirty="0" smtClean="0">
              <a:latin typeface="Times New Roman" pitchFamily="16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8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EC8F2B-99B7-4AF5-BD4C-2EE6EFE9FA68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7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A30EBDE3-ABE3-42E8-B5CE-6F55371EA109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180" y="4342777"/>
            <a:ext cx="5487640" cy="4115111"/>
          </a:xfrm>
          <a:noFill/>
        </p:spPr>
        <p:txBody>
          <a:bodyPr lIns="92758" tIns="46203" rIns="92758" bIns="46203"/>
          <a:lstStyle/>
          <a:p>
            <a:pPr marL="211517" indent="-209962">
              <a:spcBef>
                <a:spcPct val="0"/>
              </a:spcBef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  <a:tab pos="3521140" algn="l"/>
                <a:tab pos="3961283" algn="l"/>
                <a:tab pos="4401425" algn="l"/>
                <a:tab pos="4841568" algn="l"/>
                <a:tab pos="5281710" algn="l"/>
              </a:tabLst>
            </a:pPr>
            <a:r>
              <a:rPr lang="en-GB" altLang="en-US" sz="2000" dirty="0">
                <a:latin typeface="Arial" charset="0"/>
                <a:ea typeface="Microsoft YaHei" charset="-122"/>
              </a:rPr>
              <a:t>Mutations leading to resistance to one drug occur independent of mutations leading to resistance to another drug</a:t>
            </a:r>
          </a:p>
          <a:p>
            <a:pPr marL="211517" indent="-209962">
              <a:spcBef>
                <a:spcPct val="0"/>
              </a:spcBef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  <a:tab pos="3080998" algn="l"/>
                <a:tab pos="3521140" algn="l"/>
                <a:tab pos="3961283" algn="l"/>
                <a:tab pos="4401425" algn="l"/>
                <a:tab pos="4841568" algn="l"/>
                <a:tab pos="5281710" algn="l"/>
              </a:tabLst>
            </a:pPr>
            <a:r>
              <a:rPr lang="en-GB" altLang="en-US" sz="2000" dirty="0">
                <a:latin typeface="Arial" charset="0"/>
                <a:ea typeface="Microsoft YaHei" charset="-122"/>
              </a:rPr>
              <a:t>The mutations occur to naïve mycobacteria bacteria in the populations i.e. mycobacteria that has not been </a:t>
            </a:r>
            <a:r>
              <a:rPr lang="en-GB" altLang="en-US" sz="2000" dirty="0" err="1">
                <a:latin typeface="Arial" charset="0"/>
                <a:ea typeface="Microsoft YaHei" charset="-122"/>
              </a:rPr>
              <a:t>exosed</a:t>
            </a:r>
            <a:r>
              <a:rPr lang="en-GB" altLang="en-US" sz="2000" dirty="0">
                <a:latin typeface="Arial" charset="0"/>
                <a:ea typeface="Microsoft YaHei" charset="-122"/>
              </a:rPr>
              <a:t> to </a:t>
            </a:r>
            <a:r>
              <a:rPr lang="en-GB" altLang="en-US" sz="2000" dirty="0" err="1">
                <a:latin typeface="Arial" charset="0"/>
                <a:ea typeface="Microsoft YaHei" charset="-122"/>
              </a:rPr>
              <a:t>antiTbs</a:t>
            </a:r>
            <a:r>
              <a:rPr lang="en-GB" altLang="en-US" sz="2000" dirty="0">
                <a:latin typeface="Arial" charset="0"/>
                <a:ea typeface="Microsoft YaHei" charset="-122"/>
              </a:rPr>
              <a:t> before</a:t>
            </a:r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3884753" y="8685552"/>
            <a:ext cx="2971697" cy="456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758" tIns="46203" rIns="92758" bIns="46203" anchor="b"/>
          <a:lstStyle/>
          <a:p>
            <a:pPr>
              <a:buClr>
                <a:srgbClr val="000000"/>
              </a:buClr>
              <a:buSzPct val="100000"/>
              <a:tabLst>
                <a:tab pos="440143" algn="l"/>
                <a:tab pos="880285" algn="l"/>
                <a:tab pos="1320428" algn="l"/>
                <a:tab pos="1760570" algn="l"/>
                <a:tab pos="2200713" algn="l"/>
                <a:tab pos="2640855" algn="l"/>
              </a:tabLst>
            </a:pPr>
            <a:fld id="{878588D2-8F06-4871-BCCC-D0D5C09FE930}" type="slidenum">
              <a:rPr lang="en-GB" altLang="en-US" sz="1200">
                <a:solidFill>
                  <a:srgbClr val="000000"/>
                </a:solidFill>
                <a:cs typeface="Segoe UI" charset="0"/>
              </a:rPr>
              <a:pPr>
                <a:buClr>
                  <a:srgbClr val="000000"/>
                </a:buClr>
                <a:buSzPct val="100000"/>
                <a:tabLst>
                  <a:tab pos="440143" algn="l"/>
                  <a:tab pos="880285" algn="l"/>
                  <a:tab pos="1320428" algn="l"/>
                  <a:tab pos="1760570" algn="l"/>
                  <a:tab pos="2200713" algn="l"/>
                  <a:tab pos="2640855" algn="l"/>
                </a:tabLst>
              </a:pPr>
              <a:t>14</a:t>
            </a:fld>
            <a:endParaRPr lang="en-GB" altLang="en-US" sz="1200" dirty="0">
              <a:solidFill>
                <a:srgbClr val="000000"/>
              </a:solidFill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0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F0918-3551-4949-A730-D82E292B3E3D}" type="slidenum">
              <a:rPr lang="en-US" smtClean="0">
                <a:latin typeface="Times New Roman" pitchFamily="16" charset="0"/>
              </a:rPr>
              <a:pPr/>
              <a:t>15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90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C2430A30-4676-4E57-8294-0BFB8666EEB9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6800" y="798513"/>
            <a:ext cx="5246688" cy="3937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7887" y="4988345"/>
            <a:ext cx="5906189" cy="4726375"/>
          </a:xfrm>
          <a:noFill/>
        </p:spPr>
        <p:txBody>
          <a:bodyPr wrap="none" anchor="ctr"/>
          <a:lstStyle/>
          <a:p>
            <a:endParaRPr lang="en-US" altLang="en-US" smtClean="0"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41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6350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4B292-5072-420E-A0F8-4CFBF40C8CE0}" type="datetimeFigureOut">
              <a:rPr lang="en-GB" smtClean="0"/>
              <a:pPr/>
              <a:t>01/09/2017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FF03C-6776-4972-9ACB-95275E2332BA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MDR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TB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0070C0"/>
                </a:solidFill>
              </a:rPr>
              <a:t>LECTURE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-2115616"/>
            <a:ext cx="6400800" cy="1752600"/>
          </a:xfr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Violent sneeze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CE40E9C9-16B7-4B44-8799-549C6628E26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2590800" y="457200"/>
            <a:ext cx="617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Resistant organism are spread the same way as sensitive 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NATIONAL DR-TB TRAINING COURSE</a:t>
            </a:r>
            <a:endParaRPr lang="en-US">
              <a:latin typeface="Arial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229600" cy="944563"/>
          </a:xfrm>
        </p:spPr>
        <p:txBody>
          <a:bodyPr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 Resistance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686800" cy="4449763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GB" sz="2800" dirty="0" smtClean="0"/>
              <a:t>	Occurs when micro-organisms are not killed or inhibited by a specific antibiotic due to the selection of naturally occurring resistant mutants through inadequate therapy</a:t>
            </a:r>
          </a:p>
          <a:p>
            <a:pPr marL="533400" indent="-533400">
              <a:buFontTx/>
              <a:buNone/>
            </a:pPr>
            <a:endParaRPr lang="en-GB" sz="2800" dirty="0" smtClean="0"/>
          </a:p>
          <a:p>
            <a:pPr marL="533400" indent="-533400">
              <a:buFontTx/>
              <a:buNone/>
            </a:pPr>
            <a:r>
              <a:rPr lang="en-GB" sz="2800" dirty="0" smtClean="0"/>
              <a:t>	Clinically manifested by disease progression despite treatment, failure to achieve negative sputum or cultures, and/or treatment failure</a:t>
            </a:r>
          </a:p>
        </p:txBody>
      </p:sp>
    </p:spTree>
  </p:cSld>
  <p:clrMapOvr>
    <a:masterClrMapping/>
  </p:clrMapOvr>
  <p:transition advTm="49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DR-TB TRAINING COURSE</a:t>
            </a:r>
            <a:endParaRPr lang="en-US"/>
          </a:p>
        </p:txBody>
      </p:sp>
      <p:pic>
        <p:nvPicPr>
          <p:cNvPr id="425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71600" y="304800"/>
            <a:ext cx="66294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/>
              <a:t>Classification of drug resistance</a:t>
            </a:r>
            <a:br>
              <a:rPr lang="en-US" sz="3600" b="1" dirty="0" smtClean="0"/>
            </a:br>
            <a:r>
              <a:rPr lang="en-US" sz="3600" b="1" dirty="0" smtClean="0"/>
              <a:t>(old classification)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686800" cy="4648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Primary resistance </a:t>
            </a:r>
            <a:r>
              <a:rPr lang="en-US" dirty="0" smtClean="0"/>
              <a:t>– infection with a resistant strain.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Initial resistance </a:t>
            </a:r>
            <a:r>
              <a:rPr lang="en-US" dirty="0" smtClean="0"/>
              <a:t>– Patient with DR-TB and past history of TB treatment but duration of treatment unclear or no documentation available 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Acquired resistance </a:t>
            </a:r>
            <a:r>
              <a:rPr lang="en-US" dirty="0" smtClean="0"/>
              <a:t>– </a:t>
            </a:r>
            <a:r>
              <a:rPr lang="en-US" b="0" dirty="0" smtClean="0"/>
              <a:t>infection with a susceptible strain which becomes resistant due to inadequate treatment</a:t>
            </a:r>
            <a:r>
              <a:rPr lang="en-US" dirty="0" smtClean="0"/>
              <a:t> or patients with history of past TB treatment lasting more than 1 month</a:t>
            </a:r>
            <a:endParaRPr lang="en-US" b="0" dirty="0" smtClean="0"/>
          </a:p>
        </p:txBody>
      </p:sp>
      <p:sp>
        <p:nvSpPr>
          <p:cNvPr id="150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NATIONAL DR-TB TRAINING COURSE</a:t>
            </a: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2514600" y="152400"/>
            <a:ext cx="6629400" cy="762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US" altLang="en-US" sz="4000" b="1" dirty="0">
                <a:solidFill>
                  <a:srgbClr val="FF0000"/>
                </a:solidFill>
                <a:latin typeface="Calibri" charset="0"/>
              </a:rPr>
              <a:t>Pathophysiology of resistance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0" y="1219200"/>
            <a:ext cx="9144000" cy="5105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Mono-therapy is one of the causes of drug resistance</a:t>
            </a:r>
          </a:p>
          <a:p>
            <a:pPr marL="342900" indent="-341313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Mutations lead to resistance to drugs. </a:t>
            </a:r>
          </a:p>
          <a:p>
            <a:pPr lvl="1" indent="-284163" eaLnBrk="1" hangingPunct="1"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These mutants are:</a:t>
            </a:r>
          </a:p>
          <a:p>
            <a:pPr lvl="2" indent="-227013" eaLnBrk="1" hangingPunct="1">
              <a:spcBef>
                <a:spcPts val="488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 normally resistant to a single drug</a:t>
            </a:r>
          </a:p>
          <a:p>
            <a:pPr lvl="2" indent="-227013" eaLnBrk="1" hangingPunct="1">
              <a:spcBef>
                <a:spcPts val="488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independent of each other, </a:t>
            </a:r>
          </a:p>
          <a:p>
            <a:pPr lvl="2" indent="-227013" eaLnBrk="1" hangingPunct="1">
              <a:spcBef>
                <a:spcPts val="488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occur in predictable frequencies in non-treated populations of tuberculosis </a:t>
            </a:r>
            <a:r>
              <a:rPr lang="en-US" altLang="en-US" sz="2000" i="1" dirty="0">
                <a:solidFill>
                  <a:srgbClr val="000000"/>
                </a:solidFill>
                <a:latin typeface="Calibri" charset="0"/>
              </a:rPr>
              <a:t>mycobacteria</a:t>
            </a:r>
            <a:r>
              <a:rPr lang="en-US" altLang="en-US" sz="2000" dirty="0">
                <a:solidFill>
                  <a:srgbClr val="000000"/>
                </a:solidFill>
                <a:latin typeface="Calibri" charset="0"/>
              </a:rPr>
              <a:t>. </a:t>
            </a:r>
          </a:p>
          <a:p>
            <a:pPr marL="342900" indent="-341313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 Resistance to H and S occur naturally in one in a million bacilli. </a:t>
            </a:r>
          </a:p>
          <a:p>
            <a:pPr marL="342900" indent="-341313" eaLnBrk="1" hangingPunct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Resistance to R: one in 100 million bacilli.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b="1" smtClean="0"/>
              <a:t>Diagnosis of MDR-TB and XDR-TB</a:t>
            </a:r>
          </a:p>
        </p:txBody>
      </p:sp>
      <p:sp>
        <p:nvSpPr>
          <p:cNvPr id="235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F16CBA56-D440-4BE7-99B0-24558D1D846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560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90600" y="1295400"/>
            <a:ext cx="79248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b="1" smtClean="0"/>
              <a:t>History!!!				Culture and DST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048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7675" y="1828800"/>
            <a:ext cx="36163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274638"/>
            <a:ext cx="3352800" cy="20875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4400">
                <a:solidFill>
                  <a:srgbClr val="FF0000"/>
                </a:solidFill>
                <a:latin typeface="Calibri" charset="0"/>
              </a:rPr>
              <a:t>MDR TB Diagnosis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2514600"/>
            <a:ext cx="3276600" cy="327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TB Microscopy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Chest XR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GeneXpert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Line probe assay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Culture &amp; 1</a:t>
            </a:r>
            <a:r>
              <a:rPr lang="en-US" altLang="en-US" sz="3200" baseline="30000">
                <a:solidFill>
                  <a:srgbClr val="000000"/>
                </a:solidFill>
                <a:latin typeface="Calibri" charset="0"/>
              </a:rPr>
              <a:t>st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 &amp; 2</a:t>
            </a:r>
            <a:r>
              <a:rPr lang="en-US" altLang="en-US" sz="3200" baseline="30000">
                <a:solidFill>
                  <a:srgbClr val="000000"/>
                </a:solidFill>
                <a:latin typeface="Calibri" charset="0"/>
              </a:rPr>
              <a:t>nd</a:t>
            </a:r>
            <a:r>
              <a:rPr lang="en-US" altLang="en-US" sz="3200">
                <a:solidFill>
                  <a:srgbClr val="000000"/>
                </a:solidFill>
                <a:latin typeface="Calibri" charset="0"/>
              </a:rPr>
              <a:t> line DST</a:t>
            </a:r>
          </a:p>
          <a:p>
            <a:pPr marL="342900" indent="-341313" eaLnBrk="1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en-US" alt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</a:pPr>
            <a:endParaRPr lang="en-US" altLang="en-US" sz="3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733800" y="381000"/>
            <a:ext cx="2743200" cy="285115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GB" altLang="en-US" dirty="0" smtClean="0"/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581400"/>
            <a:ext cx="2514600" cy="2667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657600"/>
            <a:ext cx="2133600" cy="259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609600"/>
            <a:ext cx="2362200" cy="2971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/>
            <a:r>
              <a:rPr lang="nl-NL" b="1" dirty="0" smtClean="0">
                <a:solidFill>
                  <a:srgbClr val="FF0000"/>
                </a:solidFill>
              </a:rPr>
              <a:t>History</a:t>
            </a:r>
            <a:r>
              <a:rPr lang="nl-NL" b="1" dirty="0" smtClean="0"/>
              <a:t> </a:t>
            </a:r>
            <a:r>
              <a:rPr lang="nl-NL" b="1" dirty="0" smtClean="0">
                <a:solidFill>
                  <a:srgbClr val="FF0000"/>
                </a:solidFill>
              </a:rPr>
              <a:t>taking</a:t>
            </a:r>
          </a:p>
        </p:txBody>
      </p:sp>
      <p:sp>
        <p:nvSpPr>
          <p:cNvPr id="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AA584A87-CA9D-47F3-B0B8-81AC269B9452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4572000"/>
          </a:xfrm>
        </p:spPr>
        <p:txBody>
          <a:bodyPr/>
          <a:lstStyle/>
          <a:p>
            <a:pPr eaLnBrk="1" hangingPunct="1"/>
            <a:r>
              <a:rPr lang="nl-NL" smtClean="0"/>
              <a:t>History of mono / single drug use /therapy of one month or more is best predictor of MDR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Use of any second line drug?</a:t>
            </a:r>
          </a:p>
          <a:p>
            <a:pPr eaLnBrk="1" hangingPunct="1"/>
            <a:endParaRPr lang="nl-NL" smtClean="0"/>
          </a:p>
          <a:p>
            <a:pPr eaLnBrk="1" hangingPunct="1"/>
            <a:r>
              <a:rPr lang="nl-NL" smtClean="0"/>
              <a:t>Proper history is key, but takes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"/>
          <p:cNvSpPr txBox="1">
            <a:spLocks noChangeArrowheads="1"/>
          </p:cNvSpPr>
          <p:nvPr/>
        </p:nvSpPr>
        <p:spPr bwMode="auto">
          <a:xfrm>
            <a:off x="0" y="0"/>
            <a:ext cx="82296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dirty="0">
                <a:solidFill>
                  <a:srgbClr val="FF0000"/>
                </a:solidFill>
                <a:latin typeface="Calibri" charset="0"/>
              </a:rPr>
              <a:t>SURVEILLANCE</a:t>
            </a:r>
          </a:p>
        </p:txBody>
      </p:sp>
      <p:sp>
        <p:nvSpPr>
          <p:cNvPr id="43011" name="AutoShape 2"/>
          <p:cNvSpPr>
            <a:spLocks noChangeArrowheads="1"/>
          </p:cNvSpPr>
          <p:nvPr/>
        </p:nvSpPr>
        <p:spPr bwMode="auto">
          <a:xfrm>
            <a:off x="304800" y="836712"/>
            <a:ext cx="8371656" cy="5792688"/>
          </a:xfrm>
          <a:custGeom>
            <a:avLst/>
            <a:gdLst>
              <a:gd name="T0" fmla="*/ 8382000 w 8382000"/>
              <a:gd name="T1" fmla="*/ 2781300 h 5562600"/>
              <a:gd name="T2" fmla="*/ 4191000 w 8382000"/>
              <a:gd name="T3" fmla="*/ 5562600 h 5562600"/>
              <a:gd name="T4" fmla="*/ 0 w 8382000"/>
              <a:gd name="T5" fmla="*/ 2781300 h 5562600"/>
              <a:gd name="T6" fmla="*/ 4191000 w 8382000"/>
              <a:gd name="T7" fmla="*/ 0 h 5562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382000"/>
              <a:gd name="T13" fmla="*/ 0 h 5562600"/>
              <a:gd name="T14" fmla="*/ 8382000 w 8382000"/>
              <a:gd name="T15" fmla="*/ 5562600 h 5562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82000" h="5562600">
                <a:moveTo>
                  <a:pt x="0" y="0"/>
                </a:moveTo>
                <a:lnTo>
                  <a:pt x="23283" y="0"/>
                </a:lnTo>
                <a:lnTo>
                  <a:pt x="23283" y="15452"/>
                </a:lnTo>
                <a:lnTo>
                  <a:pt x="0" y="154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077"/>
            </a:srgbClr>
          </a:solidFill>
          <a:ln w="76320">
            <a:solidFill>
              <a:srgbClr val="5A5A5A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15900" indent="-215900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b="1" u="sng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MDR TB Surveillance – High risk groups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All previously treated patients: a)Failures  b)Relapses  c)Treatment after loss to follow up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DR TB contacts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Refugees with Symptoms of TB   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Health care workers with TB symptoms	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Smear positive at 2 months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Patients who develop TB on IPT</a:t>
            </a:r>
          </a:p>
          <a:p>
            <a:pPr marL="215900" indent="-215900" eaLnBrk="1" hangingPunct="1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b="1" u="sng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TB Diagnosis** - using </a:t>
            </a:r>
            <a:r>
              <a:rPr lang="en-GB" altLang="en-US" sz="2000" b="1" u="sng" dirty="0" err="1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Xpert</a:t>
            </a:r>
            <a:endParaRPr lang="en-GB" altLang="en-US" sz="2000" b="1" u="sng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HIV positive with TB symptoms after screening with TBICF/IPT tool</a:t>
            </a: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Children under 15 years with TB symptoms </a:t>
            </a:r>
            <a:endParaRPr lang="en-GB" altLang="en-US" sz="2000" dirty="0" smtClean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  <a:p>
            <a:pPr marL="215900" indent="-215900" eaLnBrk="1" hangingPunct="1">
              <a:spcAft>
                <a:spcPts val="1000"/>
              </a:spcAft>
              <a:buClr>
                <a:srgbClr val="000000"/>
              </a:buClr>
              <a:buSzPct val="100000"/>
              <a:buFont typeface="Symbol" pitchFamily="16" charset="0"/>
              <a:buChar char="·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dirty="0" smtClean="0">
                <a:solidFill>
                  <a:srgbClr val="000000"/>
                </a:solidFill>
                <a:latin typeface="Tahoma" pitchFamily="32" charset="0"/>
                <a:cs typeface="Tahoma" pitchFamily="32" charset="0"/>
              </a:rPr>
              <a:t>All people living with HIV with TB symptoms </a:t>
            </a:r>
          </a:p>
          <a:p>
            <a:pPr marL="215900" indent="-215900" eaLnBrk="1" hangingPunct="1">
              <a:spcAft>
                <a:spcPts val="100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i="1" dirty="0" smtClean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In </a:t>
            </a:r>
            <a:r>
              <a:rPr lang="en-GB" altLang="en-US" sz="2000" i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areas with </a:t>
            </a:r>
            <a:r>
              <a:rPr lang="en-GB" altLang="en-US" sz="2000" i="1" dirty="0" err="1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GeneXpert</a:t>
            </a:r>
            <a:r>
              <a:rPr lang="en-GB" altLang="en-US" sz="2000" i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: this should  be the first test. </a:t>
            </a:r>
          </a:p>
          <a:p>
            <a:pPr marL="215900" indent="-215900" eaLnBrk="1" hangingPunct="1">
              <a:spcAft>
                <a:spcPts val="1000"/>
              </a:spcAft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altLang="en-US" sz="2000" i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Patients diagnosed with </a:t>
            </a:r>
            <a:r>
              <a:rPr lang="en-GB" altLang="en-US" sz="2000" i="1" dirty="0" err="1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GeneXpert</a:t>
            </a:r>
            <a:r>
              <a:rPr lang="en-GB" altLang="en-US" sz="2000" i="1" dirty="0">
                <a:solidFill>
                  <a:srgbClr val="FF0000"/>
                </a:solidFill>
                <a:latin typeface="Tahoma" pitchFamily="32" charset="0"/>
                <a:cs typeface="Tahoma" pitchFamily="32" charset="0"/>
              </a:rPr>
              <a:t> should be followed up with microscopy</a:t>
            </a:r>
          </a:p>
          <a:p>
            <a:pPr marL="215900" indent="-215900" eaLnBrk="1" hangingPunct="1"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altLang="en-US" sz="3600" dirty="0">
              <a:solidFill>
                <a:srgbClr val="000000"/>
              </a:solidFill>
              <a:latin typeface="Tahoma" pitchFamily="32" charset="0"/>
              <a:cs typeface="Tahoma" pitchFamily="3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6705600" cy="9445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Indications for Culture and DST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419600"/>
          </a:xfrm>
        </p:spPr>
        <p:txBody>
          <a:bodyPr rtlCol="0">
            <a:normAutofit fontScale="92500"/>
          </a:bodyPr>
          <a:lstStyle/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Retreatment- RAD, failures, relapses.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Smear + at 2 months of </a:t>
            </a:r>
            <a:r>
              <a:rPr lang="en-US" dirty="0" err="1" smtClean="0">
                <a:cs typeface="Times New Roman" pitchFamily="18" charset="0"/>
              </a:rPr>
              <a:t>antiTB</a:t>
            </a:r>
            <a:r>
              <a:rPr lang="en-US" dirty="0" smtClean="0">
                <a:cs typeface="Times New Roman" pitchFamily="18" charset="0"/>
              </a:rPr>
              <a:t> treatment.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MDR-TB contacts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Drug resistance to establish the resistance pattern either for survey or for the implementation of DOTS-Plus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Patients who develop active TB while on or after IPT</a:t>
            </a:r>
          </a:p>
          <a:p>
            <a:pPr marL="533400" indent="-533400" eaLnBrk="1" fontAlgn="auto" hangingPunct="1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en-US" dirty="0" smtClean="0">
                <a:cs typeface="Times New Roman" pitchFamily="18" charset="0"/>
              </a:rPr>
              <a:t>As a gold standard in research and before implementation of new diagnostic tools</a:t>
            </a:r>
            <a:r>
              <a:rPr lang="en-US" dirty="0" smtClean="0"/>
              <a:t>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8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solidFill>
                  <a:srgbClr val="898989"/>
                </a:solidFill>
                <a:latin typeface="Arial" pitchFamily="34" charset="0"/>
              </a:rPr>
              <a:t>NATIONAL DR-TB TRAINING COURSE</a:t>
            </a:r>
            <a:endParaRPr lang="en-US">
              <a:solidFill>
                <a:srgbClr val="898989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 OF THE LECTURE.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outline the global and local epidemiology of MDR TB</a:t>
            </a:r>
          </a:p>
          <a:p>
            <a:r>
              <a:rPr lang="en-GB" dirty="0" smtClean="0"/>
              <a:t>Discuss factors contributing to drug resistance in Kenya.</a:t>
            </a:r>
          </a:p>
          <a:p>
            <a:r>
              <a:rPr lang="en-GB" dirty="0" smtClean="0"/>
              <a:t>Diagnosis and overview of management of MDR TB In Kenya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b="1" dirty="0">
                <a:solidFill>
                  <a:srgbClr val="FF0000"/>
                </a:solidFill>
                <a:latin typeface="Calibri" charset="0"/>
              </a:rPr>
              <a:t>TB Treatment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0" y="1219200"/>
            <a:ext cx="4495800" cy="5257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FF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FF0000"/>
                </a:solidFill>
                <a:latin typeface="Calibri" charset="0"/>
              </a:rPr>
              <a:t>Aims of TB treatment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 cure patient of TB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 prevent death from TB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 decrease TB transmission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 reduce TB relapse/recurrence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 prevent drug resistance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4419600" y="1295400"/>
            <a:ext cx="4724400" cy="48307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3200" dirty="0">
                <a:solidFill>
                  <a:srgbClr val="CC0000"/>
                </a:solidFill>
                <a:latin typeface="Calibri" charset="0"/>
              </a:rPr>
              <a:t>Basic Principles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charset="0"/>
              <a:buChar char="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Never use single drugs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charset="0"/>
              <a:buChar char="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Always use drugs in combinations- fixed Dose Combinations (FDCs)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charset="0"/>
              <a:buChar char="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Drug dosage based on weight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charset="0"/>
              <a:buChar char="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Drug intake should as far as possible be directly  observed.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Wingdings" charset="0"/>
              <a:buChar char="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Ensure the entire 6-8 months treatment is </a:t>
            </a: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taken</a:t>
            </a:r>
          </a:p>
          <a:p>
            <a:pPr marL="342900" indent="-341313" eaLnBrk="1">
              <a:spcBef>
                <a:spcPts val="650"/>
              </a:spcBef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7159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dirty="0">
                <a:solidFill>
                  <a:srgbClr val="FF0000"/>
                </a:solidFill>
                <a:latin typeface="Calibri" charset="0"/>
              </a:rPr>
              <a:t>Classification of drug-resistant TB</a:t>
            </a:r>
          </a:p>
        </p:txBody>
      </p:sp>
      <p:graphicFrame>
        <p:nvGraphicFramePr>
          <p:cNvPr id="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246242"/>
              </p:ext>
            </p:extLst>
          </p:nvPr>
        </p:nvGraphicFramePr>
        <p:xfrm>
          <a:off x="304800" y="990600"/>
          <a:ext cx="8840788" cy="5712072"/>
        </p:xfrm>
        <a:graphic>
          <a:graphicData uri="http://schemas.openxmlformats.org/drawingml/2006/table">
            <a:tbl>
              <a:tblPr/>
              <a:tblGrid>
                <a:gridCol w="375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7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285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Term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Resistance profile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399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ahoma" panose="020B0604030504040204" pitchFamily="34" charset="0"/>
                        </a:rPr>
                        <a:t>Presumptive MDR TB - 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patient who presents with symptoms or signs  suggestive of TB(previously MDR TB suspect- no bacteriological confirmation))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091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Mono-resistant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Resistance to One drug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314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Poly-resistant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At least two drugs (excluding both H and R)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852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Multidrug resistant (MDR)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At least H and R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84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ahoma" panose="020B0604030504040204" pitchFamily="34" charset="0"/>
                        </a:rPr>
                        <a:t>Rifampicin resistant (RR)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ahoma" panose="020B0604030504040204" pitchFamily="34" charset="0"/>
                        </a:rPr>
                        <a:t>At least R resistance (detected using phenotypic or genotypic methods, with or without resistance to other anti-TB drugs)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518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ahoma" panose="020B0604030504040204" pitchFamily="34" charset="0"/>
                        </a:rPr>
                        <a:t>Pre- XDR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Microsoft YaHei" panose="020B0503020204020204" pitchFamily="34" charset="-122"/>
                          <a:cs typeface="Tahoma" panose="020B0604030504040204" pitchFamily="34" charset="0"/>
                        </a:rPr>
                        <a:t>MDR TB plus resistance to either a Fluoroquinolone or injectable but not both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9357"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Extensively drug resistant (XDR)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0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8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10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 sz="20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10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10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10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fontAlgn="base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0" algn="l"/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</a:tabLst>
                      </a:pPr>
                      <a:r>
                        <a:rPr kumimoji="0" lang="en-GB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H and R plus a second line injectable and a quinolone</a:t>
                      </a:r>
                    </a:p>
                  </a:txBody>
                  <a:tcPr marT="45714" marB="45714" horzOverflow="overflow">
                    <a:lnL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392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Classification of drugs.....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020349"/>
              </p:ext>
            </p:extLst>
          </p:nvPr>
        </p:nvGraphicFramePr>
        <p:xfrm>
          <a:off x="457200" y="1268761"/>
          <a:ext cx="8291264" cy="5400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7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4163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Group 1- oral 1</a:t>
                      </a:r>
                      <a:r>
                        <a:rPr lang="en-GB" sz="2400" baseline="30000" dirty="0" smtClean="0"/>
                        <a:t>st</a:t>
                      </a:r>
                      <a:r>
                        <a:rPr lang="en-GB" sz="2400" baseline="0" dirty="0" smtClean="0"/>
                        <a:t> line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Isoniazid,Rifampicin,Ethambutol,Pyrazinamide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31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Group 2- injectable agents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Streptomycin,Amikacin,Kanamycin,</a:t>
                      </a:r>
                    </a:p>
                    <a:p>
                      <a:r>
                        <a:rPr lang="en-GB" sz="2400" dirty="0" smtClean="0"/>
                        <a:t>capreomycin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31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Group 3- quinolones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Ofloxacin,ciprofloxacin,levofloxacin,</a:t>
                      </a:r>
                    </a:p>
                    <a:p>
                      <a:r>
                        <a:rPr lang="en-GB" sz="2400" dirty="0" smtClean="0"/>
                        <a:t>Moxifloxacin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488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Group 4-</a:t>
                      </a:r>
                      <a:r>
                        <a:rPr lang="en-GB" sz="2400" baseline="0" dirty="0" smtClean="0"/>
                        <a:t> Agents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Ethionamide,Cycloserine,PAS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7316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Group 5-Other agents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AMX/ CLV, Clofazimine, Clarithromycin,</a:t>
                      </a:r>
                    </a:p>
                    <a:p>
                      <a:r>
                        <a:rPr lang="en-GB" sz="2400" dirty="0" smtClean="0"/>
                        <a:t>Linezolid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dirty="0" smtClean="0">
                <a:solidFill>
                  <a:srgbClr val="FF0000"/>
                </a:solidFill>
                <a:latin typeface="Calibri" charset="0"/>
              </a:rPr>
              <a:t>Standardized </a:t>
            </a:r>
            <a:r>
              <a:rPr lang="en-US" altLang="en-US" sz="4400" dirty="0">
                <a:solidFill>
                  <a:srgbClr val="FF0000"/>
                </a:solidFill>
                <a:latin typeface="Calibri" charset="0"/>
              </a:rPr>
              <a:t>Treatment Regimen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0" y="1600200"/>
            <a:ext cx="4419600" cy="4525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Constructing an Individualized Category 4 Regimen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Include at least 5 drugs.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Include Pyrazinamide from the first line anti TB drugs.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Include an injectable for a prolonged period.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eaLnBrk="1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5105400" y="1600200"/>
            <a:ext cx="4038600" cy="4525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Include a quinolone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Include 2 drugs from Grp4 </a:t>
            </a:r>
          </a:p>
          <a:p>
            <a:pPr marL="342900" indent="-341313" eaLnBrk="1" hangingPunct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Consider drug resistance data (of individual or region) and patient treatment history when designing a regimen.</a:t>
            </a:r>
          </a:p>
          <a:p>
            <a:pPr marL="342900" indent="-341313" eaLnBrk="1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Management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Types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Drug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Resistant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Mono-resistant TB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Duration of 9 months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Drugs used are: kanamycin, levofloxacin, Rifampicin, pyrazinamide</a:t>
            </a:r>
          </a:p>
          <a:p>
            <a:pPr marL="0" indent="0">
              <a:buNone/>
            </a:pPr>
            <a:r>
              <a:rPr lang="en-US" b="1" dirty="0" smtClean="0"/>
              <a:t>Poly resistant drug TB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Duration of 18 months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Drugs used are: kanamycin, levofloxacin, rifampicin, pyrazinamide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7590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Treatment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strategies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MDR-TB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Total duration of 20 months</a:t>
            </a:r>
          </a:p>
          <a:p>
            <a:pPr marL="0" indent="0">
              <a:buNone/>
            </a:pPr>
            <a:r>
              <a:rPr lang="en-US" b="1" dirty="0" smtClean="0"/>
              <a:t>Intensive phase</a:t>
            </a:r>
          </a:p>
          <a:p>
            <a:r>
              <a:rPr lang="en-US" dirty="0"/>
              <a:t>8</a:t>
            </a:r>
            <a:r>
              <a:rPr lang="en-US" dirty="0" smtClean="0"/>
              <a:t> months</a:t>
            </a:r>
          </a:p>
          <a:p>
            <a:r>
              <a:rPr lang="en-US" dirty="0" smtClean="0"/>
              <a:t>Drugs used: Kanamycin, prothionamide, levofloxacin,cycloserine and pyrazinamide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Continuation phase</a:t>
            </a:r>
          </a:p>
          <a:p>
            <a:r>
              <a:rPr lang="en-US" dirty="0" smtClean="0"/>
              <a:t>Duration of 12months</a:t>
            </a:r>
          </a:p>
          <a:p>
            <a:r>
              <a:rPr lang="en-US" dirty="0" smtClean="0"/>
              <a:t>Drugs used:  protinamide (</a:t>
            </a:r>
            <a:r>
              <a:rPr lang="en-US" dirty="0"/>
              <a:t>P</a:t>
            </a:r>
            <a:r>
              <a:rPr lang="en-US" dirty="0" smtClean="0"/>
              <a:t>to), levofloxacin,cycloserine, pyrazinamide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0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200" b="1" dirty="0" smtClean="0">
                <a:solidFill>
                  <a:srgbClr val="FF0000"/>
                </a:solidFill>
              </a:rPr>
              <a:t>Common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adverse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reactions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of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second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line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drugs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401050" cy="469741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Ethionamde/ protionamide</a:t>
            </a:r>
            <a:r>
              <a:rPr lang="en-US" altLang="zh-TW" sz="2800" dirty="0" smtClean="0"/>
              <a:t>: GI disturbance, hepatitis, hypothyroidism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PAS</a:t>
            </a:r>
            <a:r>
              <a:rPr lang="en-US" altLang="zh-TW" sz="2800" dirty="0" smtClean="0"/>
              <a:t>: GI disturbance, hepatitis, hypothyroidism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Cycloserine</a:t>
            </a:r>
            <a:r>
              <a:rPr lang="en-US" altLang="zh-TW" sz="2800" dirty="0" smtClean="0"/>
              <a:t>: depression, suicidal ideation, convulsion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Aminoglycoside</a:t>
            </a:r>
            <a:r>
              <a:rPr lang="en-US" altLang="zh-TW" sz="2800" dirty="0" smtClean="0"/>
              <a:t>: pain at injection site, renal toxicity and ototoxicity, hypokalemia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altLang="zh-TW" sz="28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zh-TW" sz="2800" b="1" dirty="0" smtClean="0"/>
              <a:t>Fluoroquinolone</a:t>
            </a:r>
            <a:r>
              <a:rPr lang="en-US" altLang="zh-TW" sz="2800" dirty="0" smtClean="0"/>
              <a:t>: better tolerated than other second line drugs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187401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Clinical follow up: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Patient to be seen at diagnosis, two weekly, then monthly till completion of treatment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Audiometry ( those on Aminoglycosides) at baseline, then monthly for the first 8 months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Weight and height at baseline, then monthly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4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1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Lab monitoring: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LFTs (those on  PAS/ Ethionamide/protionamide  ) at baseline, monthly up to 3</a:t>
            </a:r>
            <a:r>
              <a:rPr lang="en-US" baseline="30000" dirty="0" smtClean="0"/>
              <a:t>rd</a:t>
            </a:r>
            <a:r>
              <a:rPr lang="en-US" dirty="0" smtClean="0"/>
              <a:t> month, then month 6,9,12,15,18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Creatinine and potassium  ( those on Aminoglycosides) at baseline, monthly up to 8 months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TSH ( those on  PAS/ Ethionamide / prothionamide ) at baseline, month 6,12 and 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Chest x-ray – at baseline, month 6, 12,18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Full haemogram- at baseline , month 3,6,12,18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Smear and culture- baseline then monthly till completion of treatment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Drug sensitivity test( DST)- baseline then at 6 months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19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D36A3A33-E852-4D8B-A7EF-F462AB3E2326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3048000" y="4267200"/>
            <a:ext cx="4191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10000"/>
              </a:lnSpc>
            </a:pPr>
            <a:r>
              <a:rPr lang="en-US" sz="5400" b="1" i="1" dirty="0">
                <a:solidFill>
                  <a:schemeClr val="accent1"/>
                </a:solidFill>
                <a:latin typeface="Comic Sans MS" pitchFamily="66" charset="0"/>
              </a:rPr>
              <a:t>Thank you</a:t>
            </a:r>
          </a:p>
        </p:txBody>
      </p:sp>
      <p:pic>
        <p:nvPicPr>
          <p:cNvPr id="7485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5334000" cy="4724400"/>
          </a:xfrm>
          <a:prstGeom prst="rect">
            <a:avLst/>
          </a:prstGeom>
          <a:noFill/>
          <a:effectLst>
            <a:outerShdw dist="25400" dir="5400000" algn="ctr" rotWithShape="0">
              <a:schemeClr val="bg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48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/>
            <a:fld id="{9542C5A7-4156-459C-9A88-B6E47FEB4E15}" type="slidenum">
              <a:rPr lang="en-AU" altLang="en-US" smtClean="0">
                <a:latin typeface="Arial" pitchFamily="34" charset="0"/>
              </a:rPr>
              <a:pPr algn="ctr"/>
              <a:t>3</a:t>
            </a:fld>
            <a:endParaRPr lang="en-AU" altLang="en-US" dirty="0" smtClean="0">
              <a:latin typeface="Arial" pitchFamily="34" charset="0"/>
            </a:endParaRP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8748713" cy="544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499"/>
            <a:ext cx="8316416" cy="24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369686"/>
            <a:ext cx="30099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4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59815"/>
              </p:ext>
            </p:extLst>
          </p:nvPr>
        </p:nvGraphicFramePr>
        <p:xfrm>
          <a:off x="20320" y="1457400"/>
          <a:ext cx="912368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Reference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Slide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global</a:t>
                      </a:r>
                      <a:r>
                        <a:rPr lang="en-US" baseline="0" dirty="0" smtClean="0"/>
                        <a:t> TB report 2014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Slide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</a:t>
                      </a:r>
                      <a:r>
                        <a:rPr lang="en-US" baseline="0" dirty="0" smtClean="0"/>
                        <a:t> global TB report 2013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Slide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r>
                        <a:rPr lang="en-US" baseline="0" dirty="0" smtClean="0"/>
                        <a:t> national TB 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Slide 7,8,9,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WHO and </a:t>
                      </a:r>
                      <a:r>
                        <a:rPr lang="en-US" baseline="0" dirty="0" smtClean="0"/>
                        <a:t> National TB 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Slide 10,11,12,13,14,15,16,17,18,19,20,21,22,23,24,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 national TB program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88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75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1371600"/>
            <a:ext cx="4283968" cy="529776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lnSpc>
                <a:spcPct val="8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altLang="en-US" sz="2800" dirty="0">
              <a:solidFill>
                <a:srgbClr val="FF0000"/>
              </a:solidFill>
              <a:latin typeface="Calibri" charset="0"/>
            </a:endParaRP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altLang="en-US" sz="2800" dirty="0">
              <a:solidFill>
                <a:srgbClr val="FF0000"/>
              </a:solidFill>
              <a:latin typeface="Calibri" charset="0"/>
            </a:endParaRP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altLang="en-US" sz="28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34744" y="1453590"/>
            <a:ext cx="4499992" cy="48531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Kenya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WHO estimates 2,780 of MDR TB   (2012)</a:t>
            </a:r>
          </a:p>
          <a:p>
            <a:pPr lvl="1" indent="-284163" eaLnBrk="1"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2.5% Among the new cases  (1800)</a:t>
            </a:r>
          </a:p>
          <a:p>
            <a:pPr lvl="1" indent="-284163" eaLnBrk="1">
              <a:lnSpc>
                <a:spcPct val="80000"/>
              </a:lnSpc>
              <a:spcBef>
                <a:spcPts val="563"/>
              </a:spcBef>
              <a:buClr>
                <a:srgbClr val="000000"/>
              </a:buClr>
              <a:buSzPct val="100000"/>
              <a:buFont typeface="Arial" charset="0"/>
              <a:buChar char="–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10% Among the retreatment cases (980)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Total number diagnosed till 2006 -2013:  1191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MDR TB HIV co infection – 27%</a:t>
            </a:r>
          </a:p>
          <a:p>
            <a:pPr marL="342900" indent="-341313" eaLnBrk="1">
              <a:spcBef>
                <a:spcPts val="650"/>
              </a:spcBef>
              <a:tabLst>
                <a:tab pos="34290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endParaRPr lang="en-US" alt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2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TB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HIV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co-infection……………………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-27816" y="326233"/>
            <a:ext cx="8229600" cy="10969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4400" dirty="0">
                <a:solidFill>
                  <a:srgbClr val="FF0000"/>
                </a:solidFill>
                <a:latin typeface="Calibri" charset="0"/>
              </a:rPr>
              <a:t>MDR-TB cases from 2006 to </a:t>
            </a:r>
            <a:r>
              <a:rPr lang="en-US" altLang="en-US" sz="4400" dirty="0" smtClean="0">
                <a:solidFill>
                  <a:srgbClr val="FF0000"/>
                </a:solidFill>
                <a:latin typeface="Calibri" charset="0"/>
              </a:rPr>
              <a:t>2013 in Kenya</a:t>
            </a:r>
            <a:r>
              <a:rPr lang="en-US" altLang="en-US" sz="4400" dirty="0">
                <a:solidFill>
                  <a:srgbClr val="FF0000"/>
                </a:solidFill>
                <a:latin typeface="Calibri" charset="0"/>
              </a:rPr>
              <a:t/>
            </a:r>
            <a:br>
              <a:rPr lang="en-US" altLang="en-US" sz="4400" dirty="0">
                <a:solidFill>
                  <a:srgbClr val="FF0000"/>
                </a:solidFill>
                <a:latin typeface="Calibri" charset="0"/>
              </a:rPr>
            </a:br>
            <a:endParaRPr lang="en-US" altLang="en-US" sz="4400" dirty="0">
              <a:solidFill>
                <a:srgbClr val="FF0000"/>
              </a:solidFill>
              <a:latin typeface="Calibri" charset="0"/>
            </a:endParaRPr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609600" y="838200"/>
          <a:ext cx="7772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r:id="rId4" imgW="7914498" imgH="5577948" progId="">
                  <p:embed/>
                </p:oleObj>
              </mc:Choice>
              <mc:Fallback>
                <p:oleObj r:id="rId4" imgW="7914498" imgH="5577948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7772400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a typeface="ＭＳ Ｐゴシック" pitchFamily="34" charset="-128"/>
              </a:rPr>
              <a:t>Current treatment status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114800" cy="4876800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600">
                    <a:alpha val="21960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Treated patients to Dec 2013: 808</a:t>
            </a:r>
          </a:p>
          <a:p>
            <a:pPr lvl="1"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Cured to date 150</a:t>
            </a:r>
          </a:p>
          <a:p>
            <a:pPr lvl="1"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TS= 216</a:t>
            </a:r>
          </a:p>
          <a:p>
            <a:pPr lvl="1"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On treatment 550</a:t>
            </a:r>
          </a:p>
          <a:p>
            <a:pPr lvl="1"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Treated 3 XDR TB cases</a:t>
            </a:r>
          </a:p>
          <a:p>
            <a:pPr lvl="1" eaLnBrk="1" hangingPunct="1"/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285 patients enrolled to treatment in 2013 alone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altLang="en-US" sz="20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Treatment sites: 226</a:t>
            </a:r>
          </a:p>
          <a:p>
            <a:pPr eaLnBrk="1" hangingPunct="1"/>
            <a:r>
              <a:rPr lang="en-US" altLang="en-US" sz="2400" dirty="0" smtClean="0">
                <a:latin typeface="Tahoma" pitchFamily="34" charset="0"/>
                <a:ea typeface="ＭＳ Ｐゴシック" pitchFamily="34" charset="-128"/>
                <a:cs typeface="Tahoma" pitchFamily="34" charset="0"/>
              </a:rPr>
              <a:t>Provision of medicines/patient support done</a:t>
            </a:r>
          </a:p>
        </p:txBody>
      </p:sp>
      <p:sp>
        <p:nvSpPr>
          <p:cNvPr id="26628" name="Content Placeholder 3"/>
          <p:cNvSpPr>
            <a:spLocks noGrp="1"/>
          </p:cNvSpPr>
          <p:nvPr>
            <p:ph sz="half" idx="4294967295"/>
          </p:nvPr>
        </p:nvSpPr>
        <p:spPr>
          <a:xfrm>
            <a:off x="4572000" y="1600200"/>
            <a:ext cx="4572000" cy="4876800"/>
          </a:xfrm>
          <a:noFill/>
          <a:ln>
            <a:solidFill>
              <a:srgbClr val="FF0000">
                <a:alpha val="96077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6600">
                    <a:alpha val="21960"/>
                  </a:srgbClr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C00000"/>
                </a:solidFill>
                <a:ea typeface="ＭＳ Ｐゴシック" pitchFamily="34" charset="-128"/>
              </a:rPr>
              <a:t>MDR TB outcomes 2011</a:t>
            </a:r>
          </a:p>
          <a:p>
            <a:pPr lvl="1" eaLnBrk="1" hangingPunct="1"/>
            <a:r>
              <a:rPr lang="en-US" altLang="en-US" dirty="0" smtClean="0">
                <a:solidFill>
                  <a:srgbClr val="C00000"/>
                </a:solidFill>
                <a:ea typeface="ＭＳ Ｐゴシック" pitchFamily="34" charset="-128"/>
              </a:rPr>
              <a:t>TSR = 80%</a:t>
            </a:r>
          </a:p>
          <a:p>
            <a:pPr lvl="1" eaLnBrk="1" hangingPunct="1"/>
            <a:endParaRPr lang="en-US" alt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 eaLnBrk="1" hangingPunct="1"/>
            <a:endParaRPr lang="en-US" alt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endParaRPr lang="en-GB" alt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51995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FF0000"/>
                </a:solidFill>
              </a:rPr>
              <a:t>What has led to the increase in  MDR TB cases over the last 7 years?</a:t>
            </a:r>
            <a:endParaRPr lang="en-GB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0" y="274638"/>
            <a:ext cx="8229600" cy="1143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Factors Contributing to Drug Resistance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0" y="1143000"/>
            <a:ext cx="4040188" cy="457200"/>
          </a:xfrm>
          <a:prstGeom prst="rect">
            <a:avLst/>
          </a:prstGeom>
          <a:solidFill>
            <a:srgbClr val="006600">
              <a:alpha val="21960"/>
            </a:srgbClr>
          </a:solidFill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Provider risk factors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0" y="1676400"/>
            <a:ext cx="4040188" cy="4724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Inadequate treatment regimen 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Poor dosing regimen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Addition of a single drug on a failing treatment regimen 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Shortage of medicines</a:t>
            </a:r>
          </a:p>
          <a:p>
            <a:pPr marL="342900" indent="-341313" eaLnBrk="1">
              <a:lnSpc>
                <a:spcPct val="9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Lack of DOTS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5102225" y="1143000"/>
            <a:ext cx="4041775" cy="533400"/>
          </a:xfrm>
          <a:prstGeom prst="rect">
            <a:avLst/>
          </a:prstGeom>
          <a:solidFill>
            <a:srgbClr val="006600">
              <a:alpha val="21960"/>
            </a:srgbClr>
          </a:solidFill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</a:pPr>
            <a:r>
              <a:rPr lang="en-US" altLang="en-US" sz="3200" dirty="0">
                <a:solidFill>
                  <a:srgbClr val="000000"/>
                </a:solidFill>
                <a:latin typeface="Calibri" charset="0"/>
              </a:rPr>
              <a:t>Patient risk factors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4495800" y="1752600"/>
            <a:ext cx="4648200" cy="4648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Poor adherence to treatment 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History of previous TB treatment 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Severe disease:  Extensive cavities, fibrosis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Contact with MDR TB patient 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Side effects / Adverse effects of Anti-TB drugs 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Malabsorption </a:t>
            </a:r>
          </a:p>
          <a:p>
            <a:pPr marL="342900" indent="-341313" eaLnBrk="1"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en-US" altLang="en-US" sz="2400" dirty="0">
                <a:solidFill>
                  <a:srgbClr val="000000"/>
                </a:solidFill>
                <a:latin typeface="Calibri" charset="0"/>
              </a:rPr>
              <a:t>Co-morbidity</a:t>
            </a:r>
          </a:p>
          <a:p>
            <a:pPr marL="342900" indent="-341313" eaLnBrk="1"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endParaRPr lang="en-US" altLang="en-US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2438400" y="228600"/>
            <a:ext cx="6705600" cy="8683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</a:pPr>
            <a:r>
              <a:rPr lang="en-US" altLang="en-US" sz="3200" b="1" dirty="0">
                <a:solidFill>
                  <a:srgbClr val="FF0000"/>
                </a:solidFill>
                <a:latin typeface="Calibri" charset="0"/>
              </a:rPr>
              <a:t>Programmatic  risk factors 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57200" y="1524000"/>
            <a:ext cx="8686800" cy="47545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Lack of standardized therapeutic regimen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Frequent or prolonged shortages of drugs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Political instability or lack of political commitment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Use of anti-TB drugs of unproven quality-  Manufacturing services – counterfeit drugs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The  sale of medications over the counter and on the black market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Incorrect management of individual cases and poor patient education leading to non adherence to treatment 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r>
              <a:rPr lang="en-US" altLang="en-US" sz="2800" dirty="0">
                <a:solidFill>
                  <a:srgbClr val="000000"/>
                </a:solidFill>
                <a:latin typeface="Calibri" charset="0"/>
              </a:rPr>
              <a:t>Knowledge gap amongst HCWs</a:t>
            </a:r>
          </a:p>
          <a:p>
            <a:pPr marL="342900" indent="-341313" eaLnBrk="1">
              <a:lnSpc>
                <a:spcPct val="80000"/>
              </a:lnSpc>
              <a:spcBef>
                <a:spcPts val="65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</a:pPr>
            <a:endParaRPr lang="en-US" altLang="en-US" sz="28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1307</Words>
  <Application>Microsoft Office PowerPoint</Application>
  <PresentationFormat>On-screen Show (4:3)</PresentationFormat>
  <Paragraphs>250</Paragraphs>
  <Slides>30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Microsoft YaHei</vt:lpstr>
      <vt:lpstr>ＭＳ Ｐゴシック</vt:lpstr>
      <vt:lpstr>Arial</vt:lpstr>
      <vt:lpstr>Calibri</vt:lpstr>
      <vt:lpstr>Comic Sans MS</vt:lpstr>
      <vt:lpstr>Courier New</vt:lpstr>
      <vt:lpstr>Garamond</vt:lpstr>
      <vt:lpstr>新細明體</vt:lpstr>
      <vt:lpstr>Segoe UI</vt:lpstr>
      <vt:lpstr>Symbol</vt:lpstr>
      <vt:lpstr>Tahoma</vt:lpstr>
      <vt:lpstr>Times New Roman</vt:lpstr>
      <vt:lpstr>Wingdings</vt:lpstr>
      <vt:lpstr>Office Theme</vt:lpstr>
      <vt:lpstr> MDR TB LECTURE.</vt:lpstr>
      <vt:lpstr>OBJECTIVES OF THE LECTURE.</vt:lpstr>
      <vt:lpstr>PowerPoint Presentation</vt:lpstr>
      <vt:lpstr>TB and HIV co-infection……………………</vt:lpstr>
      <vt:lpstr>PowerPoint Presentation</vt:lpstr>
      <vt:lpstr>Current treatment status</vt:lpstr>
      <vt:lpstr>Discussion..</vt:lpstr>
      <vt:lpstr>PowerPoint Presentation</vt:lpstr>
      <vt:lpstr>PowerPoint Presentation</vt:lpstr>
      <vt:lpstr>Violent sneeze </vt:lpstr>
      <vt:lpstr>Drug Resistance</vt:lpstr>
      <vt:lpstr>PowerPoint Presentation</vt:lpstr>
      <vt:lpstr>Classification of drug resistance (old classification)</vt:lpstr>
      <vt:lpstr>PowerPoint Presentation</vt:lpstr>
      <vt:lpstr>Diagnosis of MDR-TB and XDR-TB</vt:lpstr>
      <vt:lpstr>PowerPoint Presentation</vt:lpstr>
      <vt:lpstr>History taking</vt:lpstr>
      <vt:lpstr>PowerPoint Presentation</vt:lpstr>
      <vt:lpstr>Indications for Culture and DST</vt:lpstr>
      <vt:lpstr>PowerPoint Presentation</vt:lpstr>
      <vt:lpstr>PowerPoint Presentation</vt:lpstr>
      <vt:lpstr>Classification of drugs.....</vt:lpstr>
      <vt:lpstr>PowerPoint Presentation</vt:lpstr>
      <vt:lpstr>Management Of Types Of Drug Resistant  TB</vt:lpstr>
      <vt:lpstr>Treatment strategies for MDR-TB</vt:lpstr>
      <vt:lpstr>Common adverse reactions of second line drugs </vt:lpstr>
      <vt:lpstr>Clinical and Lab follow up</vt:lpstr>
      <vt:lpstr>PowerPoint Presentation</vt:lpstr>
      <vt:lpstr>PowerPoint Presentation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Esther</dc:creator>
  <cp:lastModifiedBy>Windows User</cp:lastModifiedBy>
  <cp:revision>41</cp:revision>
  <dcterms:created xsi:type="dcterms:W3CDTF">2014-11-17T12:00:59Z</dcterms:created>
  <dcterms:modified xsi:type="dcterms:W3CDTF">2017-09-01T02:42:57Z</dcterms:modified>
</cp:coreProperties>
</file>