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70" r:id="rId3"/>
    <p:sldId id="269" r:id="rId4"/>
    <p:sldId id="267" r:id="rId5"/>
    <p:sldId id="257" r:id="rId6"/>
    <p:sldId id="258" r:id="rId7"/>
    <p:sldId id="259" r:id="rId8"/>
    <p:sldId id="260" r:id="rId9"/>
    <p:sldId id="261" r:id="rId10"/>
    <p:sldId id="273" r:id="rId11"/>
    <p:sldId id="272" r:id="rId12"/>
    <p:sldId id="262" r:id="rId13"/>
    <p:sldId id="271" r:id="rId14"/>
    <p:sldId id="263" r:id="rId15"/>
    <p:sldId id="264" r:id="rId16"/>
    <p:sldId id="265" r:id="rId17"/>
    <p:sldId id="266"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9" autoAdjust="0"/>
    <p:restoredTop sz="94660"/>
  </p:normalViewPr>
  <p:slideViewPr>
    <p:cSldViewPr snapToGrid="0">
      <p:cViewPr varScale="1">
        <p:scale>
          <a:sx n="69" d="100"/>
          <a:sy n="69"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0F6FF-C401-4C64-8AE4-6559B0382CD6}" type="datetimeFigureOut">
              <a:rPr lang="en-US" smtClean="0"/>
              <a:t>19-Nov-19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654A9-9988-4C53-8B72-87F169EC48BD}" type="slidenum">
              <a:rPr lang="en-US" smtClean="0"/>
              <a:t>‹#›</a:t>
            </a:fld>
            <a:endParaRPr lang="en-US"/>
          </a:p>
        </p:txBody>
      </p:sp>
    </p:spTree>
    <p:extLst>
      <p:ext uri="{BB962C8B-B14F-4D97-AF65-F5344CB8AC3E}">
        <p14:creationId xmlns:p14="http://schemas.microsoft.com/office/powerpoint/2010/main" val="277168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history.nasa.gov/animal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Toxoplasmosis#cite_note-Weiss_Dubey_2009-36" TargetMode="External"/><Relationship Id="rId3" Type="http://schemas.openxmlformats.org/officeDocument/2006/relationships/hyperlink" Target="https://en.wikipedia.org/wiki/Babies_Hospital" TargetMode="External"/><Relationship Id="rId7" Type="http://schemas.openxmlformats.org/officeDocument/2006/relationships/hyperlink" Target="https://en.wikipedia.org/wiki/Caesarean"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Toxoplasmosis#cite_note-81" TargetMode="External"/><Relationship Id="rId5" Type="http://schemas.openxmlformats.org/officeDocument/2006/relationships/hyperlink" Target="https://en.wikipedia.org/wiki/Toxoplasmosis#cite_note-Ferguson_2009-10" TargetMode="External"/><Relationship Id="rId4" Type="http://schemas.openxmlformats.org/officeDocument/2006/relationships/hyperlink" Target="https://en.wikipedia.org/wiki/New_York_City"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Bradyzoite" TargetMode="External"/><Relationship Id="rId13" Type="http://schemas.openxmlformats.org/officeDocument/2006/relationships/hyperlink" Target="https://en.wikipedia.org/wiki/Pneumocystis_jirovecii" TargetMode="External"/><Relationship Id="rId3" Type="http://schemas.openxmlformats.org/officeDocument/2006/relationships/hyperlink" Target="https://en.wikipedia.org/wiki/Toxoplasmosis#cite_note-Dupont_2012-11" TargetMode="External"/><Relationship Id="rId7" Type="http://schemas.openxmlformats.org/officeDocument/2006/relationships/hyperlink" Target="https://en.wikipedia.org/wiki/Immunocompetent" TargetMode="External"/><Relationship Id="rId12" Type="http://schemas.openxmlformats.org/officeDocument/2006/relationships/hyperlink" Target="https://en.wikipedia.org/wiki/Pulmonary_alveolus" TargetMode="External"/><Relationship Id="rId2" Type="http://schemas.openxmlformats.org/officeDocument/2006/relationships/slide" Target="../slides/slide6.xml"/><Relationship Id="rId16" Type="http://schemas.openxmlformats.org/officeDocument/2006/relationships/hyperlink" Target="https://en.wikipedia.org/wiki/Nervous_tissue" TargetMode="External"/><Relationship Id="rId1" Type="http://schemas.openxmlformats.org/officeDocument/2006/relationships/notesMaster" Target="../notesMasters/notesMaster1.xml"/><Relationship Id="rId6" Type="http://schemas.openxmlformats.org/officeDocument/2006/relationships/hyperlink" Target="https://en.wikipedia.org/wiki/Toxoplasmosis#cite_note-CDCdisease-17" TargetMode="External"/><Relationship Id="rId11" Type="http://schemas.openxmlformats.org/officeDocument/2006/relationships/hyperlink" Target="https://en.wikipedia.org/wiki/Retina" TargetMode="External"/><Relationship Id="rId5" Type="http://schemas.openxmlformats.org/officeDocument/2006/relationships/hyperlink" Target="https://en.wikipedia.org/wiki/Toxoplasmosis#cite_note-Global_threat-7" TargetMode="External"/><Relationship Id="rId15" Type="http://schemas.openxmlformats.org/officeDocument/2006/relationships/hyperlink" Target="https://en.wikipedia.org/wiki/Toxoplasmosis#cite_note-Nawaz_Khan_2015-19" TargetMode="External"/><Relationship Id="rId10" Type="http://schemas.openxmlformats.org/officeDocument/2006/relationships/hyperlink" Target="https://en.wikipedia.org/wiki/Toxoplasmosis#cite_note-Dubey_2006-18" TargetMode="External"/><Relationship Id="rId4" Type="http://schemas.openxmlformats.org/officeDocument/2006/relationships/hyperlink" Target="https://en.wikipedia.org/wiki/Toxoplasmosis#cite_note-Dubey2008-12" TargetMode="External"/><Relationship Id="rId9" Type="http://schemas.openxmlformats.org/officeDocument/2006/relationships/hyperlink" Target="https://en.wikipedia.org/wiki/Toxoplasma_gondii#Formation_of_tissue_cysts" TargetMode="External"/><Relationship Id="rId14" Type="http://schemas.openxmlformats.org/officeDocument/2006/relationships/hyperlink" Target="https://en.wikipedia.org/wiki/Central_nervous_syste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 May 1941, the German battleship </a:t>
            </a:r>
            <a:r>
              <a:rPr lang="en-US" sz="1200" b="0" i="1" kern="1200" dirty="0" smtClean="0">
                <a:solidFill>
                  <a:schemeClr val="tx1"/>
                </a:solidFill>
                <a:effectLst/>
                <a:latin typeface="+mn-lt"/>
                <a:ea typeface="+mn-ea"/>
                <a:cs typeface="+mn-cs"/>
              </a:rPr>
              <a:t>Bismarck</a:t>
            </a:r>
            <a:r>
              <a:rPr lang="en-US" sz="1200" b="0" i="0" kern="1200" dirty="0" smtClean="0">
                <a:solidFill>
                  <a:schemeClr val="tx1"/>
                </a:solidFill>
                <a:effectLst/>
                <a:latin typeface="+mn-lt"/>
                <a:ea typeface="+mn-ea"/>
                <a:cs typeface="+mn-cs"/>
              </a:rPr>
              <a:t> was sunk, with only around 110 of the 2,300-strong crew surviving. But from the water, a cat was rescued by the crew of HMS </a:t>
            </a:r>
            <a:r>
              <a:rPr lang="en-US" sz="1200" b="0" i="1" kern="1200" dirty="0" smtClean="0">
                <a:solidFill>
                  <a:schemeClr val="tx1"/>
                </a:solidFill>
                <a:effectLst/>
                <a:latin typeface="+mn-lt"/>
                <a:ea typeface="+mn-ea"/>
                <a:cs typeface="+mn-cs"/>
              </a:rPr>
              <a:t>Cossack</a:t>
            </a:r>
            <a:r>
              <a:rPr lang="en-US" sz="1200" b="0" i="0" kern="1200" dirty="0" smtClean="0">
                <a:solidFill>
                  <a:schemeClr val="tx1"/>
                </a:solidFill>
                <a:effectLst/>
                <a:latin typeface="+mn-lt"/>
                <a:ea typeface="+mn-ea"/>
                <a:cs typeface="+mn-cs"/>
              </a:rPr>
              <a:t>, who named him Oscar.</a:t>
            </a:r>
          </a:p>
          <a:p>
            <a:r>
              <a:rPr lang="en-US" sz="1200" b="0" i="0" kern="1200" dirty="0" smtClean="0">
                <a:solidFill>
                  <a:schemeClr val="tx1"/>
                </a:solidFill>
                <a:effectLst/>
                <a:latin typeface="+mn-lt"/>
                <a:ea typeface="+mn-ea"/>
                <a:cs typeface="+mn-cs"/>
              </a:rPr>
              <a:t>The </a:t>
            </a:r>
            <a:r>
              <a:rPr lang="en-US" sz="1200" b="0" i="1" kern="1200" dirty="0" smtClean="0">
                <a:solidFill>
                  <a:schemeClr val="tx1"/>
                </a:solidFill>
                <a:effectLst/>
                <a:latin typeface="+mn-lt"/>
                <a:ea typeface="+mn-ea"/>
                <a:cs typeface="+mn-cs"/>
              </a:rPr>
              <a:t>Cossack</a:t>
            </a:r>
            <a:r>
              <a:rPr lang="en-US" sz="1200" b="0" i="0" kern="1200" dirty="0" smtClean="0">
                <a:solidFill>
                  <a:schemeClr val="tx1"/>
                </a:solidFill>
                <a:effectLst/>
                <a:latin typeface="+mn-lt"/>
                <a:ea typeface="+mn-ea"/>
                <a:cs typeface="+mn-cs"/>
              </a:rPr>
              <a:t> then suffered a torpedo attack and sank near Gibraltar. Oscar survived again – and became ‘Unsinkable Sam’ – but bad luck still stalked the poor cat. He was picked up by HMS </a:t>
            </a:r>
            <a:r>
              <a:rPr lang="en-US" sz="1200" b="0" i="1" kern="1200" dirty="0" smtClean="0">
                <a:solidFill>
                  <a:schemeClr val="tx1"/>
                </a:solidFill>
                <a:effectLst/>
                <a:latin typeface="+mn-lt"/>
                <a:ea typeface="+mn-ea"/>
                <a:cs typeface="+mn-cs"/>
              </a:rPr>
              <a:t>Ark Royal</a:t>
            </a:r>
            <a:r>
              <a:rPr lang="en-US" sz="1200" b="0" i="0" kern="1200" dirty="0" smtClean="0">
                <a:solidFill>
                  <a:schemeClr val="tx1"/>
                </a:solidFill>
                <a:effectLst/>
                <a:latin typeface="+mn-lt"/>
                <a:ea typeface="+mn-ea"/>
                <a:cs typeface="+mn-cs"/>
              </a:rPr>
              <a:t>, which was later torpedoed near Malta. </a:t>
            </a:r>
          </a:p>
          <a:p>
            <a:pPr marL="171450" indent="-171450">
              <a:buFont typeface="Arial" panose="020B0604020202020204" pitchFamily="34" charset="0"/>
              <a:buChar char="•"/>
            </a:pPr>
            <a:r>
              <a:rPr lang="en-US" sz="1200" b="0" i="0" kern="1200" dirty="0" err="1" smtClean="0">
                <a:solidFill>
                  <a:schemeClr val="tx1"/>
                </a:solidFill>
                <a:effectLst/>
                <a:latin typeface="+mn-lt"/>
                <a:ea typeface="+mn-ea"/>
                <a:cs typeface="+mn-cs"/>
              </a:rPr>
              <a:t>Félicette</a:t>
            </a:r>
            <a:r>
              <a:rPr lang="en-US" sz="1200" b="0" i="0" kern="1200" dirty="0" smtClean="0">
                <a:solidFill>
                  <a:schemeClr val="tx1"/>
                </a:solidFill>
                <a:effectLst/>
                <a:latin typeface="+mn-lt"/>
                <a:ea typeface="+mn-ea"/>
                <a:cs typeface="+mn-cs"/>
              </a:rPr>
              <a:t> was </a:t>
            </a:r>
            <a:r>
              <a:rPr lang="en-US" sz="1200" b="0" i="0" u="none" strike="noStrike" kern="1200" dirty="0" smtClean="0">
                <a:solidFill>
                  <a:schemeClr val="tx1"/>
                </a:solidFill>
                <a:effectLst/>
                <a:latin typeface="+mn-lt"/>
                <a:ea typeface="+mn-ea"/>
                <a:cs typeface="+mn-cs"/>
                <a:hlinkClick r:id="rId3"/>
              </a:rPr>
              <a:t>sent into space</a:t>
            </a:r>
            <a:r>
              <a:rPr lang="en-US" sz="1200" b="0" i="0" kern="1200" dirty="0" smtClean="0">
                <a:solidFill>
                  <a:schemeClr val="tx1"/>
                </a:solidFill>
                <a:effectLst/>
                <a:latin typeface="+mn-lt"/>
                <a:ea typeface="+mn-ea"/>
                <a:cs typeface="+mn-cs"/>
              </a:rPr>
              <a:t> by CNES (the French government space agency) on October 18, 1963; they studied her neural responses via electrodes implanted in her brain. She earned her literal 15 minutes of fame, spending just a quarter of an hour up there before retrieval by parachute descent</a:t>
            </a:r>
            <a:endParaRPr lang="en-US" dirty="0"/>
          </a:p>
        </p:txBody>
      </p:sp>
      <p:sp>
        <p:nvSpPr>
          <p:cNvPr id="4" name="Slide Number Placeholder 3"/>
          <p:cNvSpPr>
            <a:spLocks noGrp="1"/>
          </p:cNvSpPr>
          <p:nvPr>
            <p:ph type="sldNum" sz="quarter" idx="10"/>
          </p:nvPr>
        </p:nvSpPr>
        <p:spPr/>
        <p:txBody>
          <a:bodyPr/>
          <a:lstStyle/>
          <a:p>
            <a:fld id="{541654A9-9988-4C53-8B72-87F169EC48BD}" type="slidenum">
              <a:rPr lang="en-US" smtClean="0"/>
              <a:t>2</a:t>
            </a:fld>
            <a:endParaRPr lang="en-US"/>
          </a:p>
        </p:txBody>
      </p:sp>
    </p:spTree>
    <p:extLst>
      <p:ext uri="{BB962C8B-B14F-4D97-AF65-F5344CB8AC3E}">
        <p14:creationId xmlns:p14="http://schemas.microsoft.com/office/powerpoint/2010/main" val="204658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is a ghost cat that haunts the United States Capitol in Washington, D.C. The tale of its origin varies by who you ask. Some say the cat is the mother of a litter that was disturbed during construction of the Capitol. Others say it is the last, undead survivor of a colony of cats brought in to clear the rat population in a bygone era. Most sightings have taken place prior to national disasters, such as assassinations of public figures or stock market crashes</a:t>
            </a:r>
            <a:endParaRPr lang="en-US" dirty="0"/>
          </a:p>
        </p:txBody>
      </p:sp>
      <p:sp>
        <p:nvSpPr>
          <p:cNvPr id="4" name="Slide Number Placeholder 3"/>
          <p:cNvSpPr>
            <a:spLocks noGrp="1"/>
          </p:cNvSpPr>
          <p:nvPr>
            <p:ph type="sldNum" sz="quarter" idx="10"/>
          </p:nvPr>
        </p:nvSpPr>
        <p:spPr/>
        <p:txBody>
          <a:bodyPr/>
          <a:lstStyle/>
          <a:p>
            <a:fld id="{541654A9-9988-4C53-8B72-87F169EC48BD}" type="slidenum">
              <a:rPr lang="en-US" smtClean="0"/>
              <a:t>3</a:t>
            </a:fld>
            <a:endParaRPr lang="en-US"/>
          </a:p>
        </p:txBody>
      </p:sp>
    </p:spTree>
    <p:extLst>
      <p:ext uri="{BB962C8B-B14F-4D97-AF65-F5344CB8AC3E}">
        <p14:creationId xmlns:p14="http://schemas.microsoft.com/office/powerpoint/2010/main" val="285481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1" kern="1200" dirty="0" smtClean="0">
                <a:solidFill>
                  <a:schemeClr val="tx1"/>
                </a:solidFill>
                <a:effectLst/>
                <a:latin typeface="+mn-lt"/>
                <a:ea typeface="+mn-ea"/>
                <a:cs typeface="+mn-cs"/>
              </a:rPr>
              <a:t>T. </a:t>
            </a:r>
            <a:r>
              <a:rPr lang="en-US" sz="1200" b="0" i="1" kern="1200" dirty="0" err="1" smtClean="0">
                <a:solidFill>
                  <a:schemeClr val="tx1"/>
                </a:solidFill>
                <a:effectLst/>
                <a:latin typeface="+mn-lt"/>
                <a:ea typeface="+mn-ea"/>
                <a:cs typeface="+mn-cs"/>
              </a:rPr>
              <a:t>gondii</a:t>
            </a:r>
            <a:r>
              <a:rPr lang="en-US" sz="1200" b="0" i="0" kern="1200" dirty="0" smtClean="0">
                <a:solidFill>
                  <a:schemeClr val="tx1"/>
                </a:solidFill>
                <a:effectLst/>
                <a:latin typeface="+mn-lt"/>
                <a:ea typeface="+mn-ea"/>
                <a:cs typeface="+mn-cs"/>
              </a:rPr>
              <a:t> was first described as a human pathogen in 1939 at </a:t>
            </a:r>
            <a:r>
              <a:rPr lang="en-US" sz="1200" b="0" i="0" u="none" strike="noStrike" kern="1200" dirty="0" smtClean="0">
                <a:solidFill>
                  <a:schemeClr val="tx1"/>
                </a:solidFill>
                <a:effectLst/>
                <a:latin typeface="+mn-lt"/>
                <a:ea typeface="+mn-ea"/>
                <a:cs typeface="+mn-cs"/>
                <a:hlinkClick r:id="rId3" tooltip="Babies Hospital"/>
              </a:rPr>
              <a:t>Babies Hospital</a:t>
            </a:r>
            <a:r>
              <a:rPr lang="en-US" sz="1200" b="0" i="0" kern="1200" dirty="0" smtClean="0">
                <a:solidFill>
                  <a:schemeClr val="tx1"/>
                </a:solidFill>
                <a:effectLst/>
                <a:latin typeface="+mn-lt"/>
                <a:ea typeface="+mn-ea"/>
                <a:cs typeface="+mn-cs"/>
              </a:rPr>
              <a:t> in </a:t>
            </a:r>
            <a:r>
              <a:rPr lang="en-US" sz="1200" b="0" i="0" u="none" strike="noStrike" kern="1200" dirty="0" smtClean="0">
                <a:solidFill>
                  <a:schemeClr val="tx1"/>
                </a:solidFill>
                <a:effectLst/>
                <a:latin typeface="+mn-lt"/>
                <a:ea typeface="+mn-ea"/>
                <a:cs typeface="+mn-cs"/>
                <a:hlinkClick r:id="rId4" tooltip="New York City"/>
              </a:rPr>
              <a:t>New York City</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5"/>
              </a:rPr>
              <a:t>[10]</a:t>
            </a:r>
            <a:r>
              <a:rPr lang="en-US" sz="1200" b="0" i="0" u="none" strike="noStrike" kern="1200" baseline="30000" dirty="0" smtClean="0">
                <a:solidFill>
                  <a:schemeClr val="tx1"/>
                </a:solidFill>
                <a:effectLst/>
                <a:latin typeface="+mn-lt"/>
                <a:ea typeface="+mn-ea"/>
                <a:cs typeface="+mn-cs"/>
                <a:hlinkClick r:id="rId6"/>
              </a:rPr>
              <a:t>[81]</a:t>
            </a:r>
            <a:r>
              <a:rPr lang="en-US" sz="1200" b="0" i="0" kern="1200" dirty="0" smtClean="0">
                <a:solidFill>
                  <a:schemeClr val="tx1"/>
                </a:solidFill>
                <a:effectLst/>
                <a:latin typeface="+mn-lt"/>
                <a:ea typeface="+mn-ea"/>
                <a:cs typeface="+mn-cs"/>
              </a:rPr>
              <a:t> Wolf, Cowen and Paige identified </a:t>
            </a:r>
            <a:r>
              <a:rPr lang="en-US" sz="1200" b="0" i="1" kern="1200" dirty="0" smtClean="0">
                <a:solidFill>
                  <a:schemeClr val="tx1"/>
                </a:solidFill>
                <a:effectLst/>
                <a:latin typeface="+mn-lt"/>
                <a:ea typeface="+mn-ea"/>
                <a:cs typeface="+mn-cs"/>
              </a:rPr>
              <a:t>T. </a:t>
            </a:r>
            <a:r>
              <a:rPr lang="en-US" sz="1200" b="0" i="1" kern="1200" dirty="0" err="1" smtClean="0">
                <a:solidFill>
                  <a:schemeClr val="tx1"/>
                </a:solidFill>
                <a:effectLst/>
                <a:latin typeface="+mn-lt"/>
                <a:ea typeface="+mn-ea"/>
                <a:cs typeface="+mn-cs"/>
              </a:rPr>
              <a:t>gondii</a:t>
            </a:r>
            <a:r>
              <a:rPr lang="en-US" sz="1200" b="0" i="0" kern="1200" dirty="0" smtClean="0">
                <a:solidFill>
                  <a:schemeClr val="tx1"/>
                </a:solidFill>
                <a:effectLst/>
                <a:latin typeface="+mn-lt"/>
                <a:ea typeface="+mn-ea"/>
                <a:cs typeface="+mn-cs"/>
              </a:rPr>
              <a:t> infection in an infant girl delivered full-term by </a:t>
            </a:r>
            <a:r>
              <a:rPr lang="en-US" sz="1200" b="0" i="0" u="none" strike="noStrike" kern="1200" dirty="0" smtClean="0">
                <a:solidFill>
                  <a:schemeClr val="tx1"/>
                </a:solidFill>
                <a:effectLst/>
                <a:latin typeface="+mn-lt"/>
                <a:ea typeface="+mn-ea"/>
                <a:cs typeface="+mn-cs"/>
                <a:hlinkClick r:id="rId7" tooltip="Caesarean"/>
              </a:rPr>
              <a:t>Caesarean</a:t>
            </a:r>
            <a:r>
              <a:rPr lang="en-US" sz="1200" b="0" i="0" kern="1200" dirty="0" smtClean="0">
                <a:solidFill>
                  <a:schemeClr val="tx1"/>
                </a:solidFill>
                <a:effectLst/>
                <a:latin typeface="+mn-lt"/>
                <a:ea typeface="+mn-ea"/>
                <a:cs typeface="+mn-cs"/>
              </a:rPr>
              <a:t> section.</a:t>
            </a:r>
            <a:r>
              <a:rPr lang="en-US" sz="1200" b="0" i="0" u="none" strike="noStrike" kern="1200" baseline="30000" dirty="0" smtClean="0">
                <a:solidFill>
                  <a:schemeClr val="tx1"/>
                </a:solidFill>
                <a:effectLst/>
                <a:latin typeface="+mn-lt"/>
                <a:ea typeface="+mn-ea"/>
                <a:cs typeface="+mn-cs"/>
                <a:hlinkClick r:id="rId8"/>
              </a:rPr>
              <a:t>[36]</a:t>
            </a:r>
            <a:r>
              <a:rPr lang="en-US" sz="1200" b="0" i="0" kern="1200" dirty="0" smtClean="0">
                <a:solidFill>
                  <a:schemeClr val="tx1"/>
                </a:solidFill>
                <a:effectLst/>
                <a:latin typeface="+mn-lt"/>
                <a:ea typeface="+mn-ea"/>
                <a:cs typeface="+mn-cs"/>
              </a:rPr>
              <a:t> The infant developed seizures and had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in both eyes at three days. The infant then developed encephalomyelitis and died at one month of age. Wolf, Cowen and Paige isolated </a:t>
            </a:r>
            <a:r>
              <a:rPr lang="en-US" sz="1200" b="0" i="1" kern="1200" dirty="0" smtClean="0">
                <a:solidFill>
                  <a:schemeClr val="tx1"/>
                </a:solidFill>
                <a:effectLst/>
                <a:latin typeface="+mn-lt"/>
                <a:ea typeface="+mn-ea"/>
                <a:cs typeface="+mn-cs"/>
              </a:rPr>
              <a:t>T. </a:t>
            </a:r>
            <a:r>
              <a:rPr lang="en-US" sz="1200" b="0" i="1" kern="1200" dirty="0" err="1" smtClean="0">
                <a:solidFill>
                  <a:schemeClr val="tx1"/>
                </a:solidFill>
                <a:effectLst/>
                <a:latin typeface="+mn-lt"/>
                <a:ea typeface="+mn-ea"/>
                <a:cs typeface="+mn-cs"/>
              </a:rPr>
              <a:t>gondii</a:t>
            </a:r>
            <a:r>
              <a:rPr lang="en-US" sz="1200" b="0" i="0" kern="1200" dirty="0" smtClean="0">
                <a:solidFill>
                  <a:schemeClr val="tx1"/>
                </a:solidFill>
                <a:effectLst/>
                <a:latin typeface="+mn-lt"/>
                <a:ea typeface="+mn-ea"/>
                <a:cs typeface="+mn-cs"/>
              </a:rPr>
              <a:t> from brain tissue lesions. Intracranial injection of brain and spinal cord samples into mice, rabbits and rats produced encephalitis in the animals.</a:t>
            </a:r>
            <a:r>
              <a:rPr lang="en-US" sz="1200" b="0" i="0" u="none" strike="noStrike" kern="1200" baseline="30000" dirty="0" smtClean="0">
                <a:solidFill>
                  <a:schemeClr val="tx1"/>
                </a:solidFill>
                <a:effectLst/>
                <a:latin typeface="+mn-lt"/>
                <a:ea typeface="+mn-ea"/>
                <a:cs typeface="+mn-cs"/>
                <a:hlinkClick r:id="rId5"/>
              </a:rPr>
              <a:t>[10]</a:t>
            </a:r>
            <a:r>
              <a:rPr lang="en-US" sz="1200" b="0" i="0" kern="1200" dirty="0" smtClean="0">
                <a:solidFill>
                  <a:schemeClr val="tx1"/>
                </a:solidFill>
                <a:effectLst/>
                <a:latin typeface="+mn-lt"/>
                <a:ea typeface="+mn-ea"/>
                <a:cs typeface="+mn-cs"/>
              </a:rPr>
              <a:t> Wolf, Cowen and Page reviewed additional cases and concluded that </a:t>
            </a:r>
            <a:r>
              <a:rPr lang="en-US" sz="1200" b="0" i="1" kern="1200" dirty="0" smtClean="0">
                <a:solidFill>
                  <a:schemeClr val="tx1"/>
                </a:solidFill>
                <a:effectLst/>
                <a:latin typeface="+mn-lt"/>
                <a:ea typeface="+mn-ea"/>
                <a:cs typeface="+mn-cs"/>
              </a:rPr>
              <a:t>T. </a:t>
            </a:r>
            <a:r>
              <a:rPr lang="en-US" sz="1200" b="0" i="1" kern="1200" dirty="0" err="1" smtClean="0">
                <a:solidFill>
                  <a:schemeClr val="tx1"/>
                </a:solidFill>
                <a:effectLst/>
                <a:latin typeface="+mn-lt"/>
                <a:ea typeface="+mn-ea"/>
                <a:cs typeface="+mn-cs"/>
              </a:rPr>
              <a:t>gondii</a:t>
            </a:r>
            <a:r>
              <a:rPr lang="en-US" sz="1200" b="0" i="0" kern="1200" dirty="0" smtClean="0">
                <a:solidFill>
                  <a:schemeClr val="tx1"/>
                </a:solidFill>
                <a:effectLst/>
                <a:latin typeface="+mn-lt"/>
                <a:ea typeface="+mn-ea"/>
                <a:cs typeface="+mn-cs"/>
              </a:rPr>
              <a:t> produced recognizable symptoms and could be transmitted from mother to child.</a:t>
            </a:r>
            <a:r>
              <a:rPr lang="en-US" sz="1200" b="0" i="0" u="none" strike="noStrike" kern="1200" baseline="30000" dirty="0" smtClean="0">
                <a:solidFill>
                  <a:schemeClr val="tx1"/>
                </a:solidFill>
                <a:effectLst/>
                <a:latin typeface="+mn-lt"/>
                <a:ea typeface="+mn-ea"/>
                <a:cs typeface="+mn-cs"/>
                <a:hlinkClick r:id="rId8"/>
              </a:rPr>
              <a:t>[36]</a:t>
            </a:r>
            <a:endParaRPr lang="en-US" dirty="0"/>
          </a:p>
        </p:txBody>
      </p:sp>
      <p:sp>
        <p:nvSpPr>
          <p:cNvPr id="4" name="Slide Number Placeholder 3"/>
          <p:cNvSpPr>
            <a:spLocks noGrp="1"/>
          </p:cNvSpPr>
          <p:nvPr>
            <p:ph type="sldNum" sz="quarter" idx="10"/>
          </p:nvPr>
        </p:nvSpPr>
        <p:spPr/>
        <p:txBody>
          <a:bodyPr/>
          <a:lstStyle/>
          <a:p>
            <a:fld id="{541654A9-9988-4C53-8B72-87F169EC48BD}" type="slidenum">
              <a:rPr lang="en-US" smtClean="0"/>
              <a:t>4</a:t>
            </a:fld>
            <a:endParaRPr lang="en-US"/>
          </a:p>
        </p:txBody>
      </p:sp>
    </p:spTree>
    <p:extLst>
      <p:ext uri="{BB962C8B-B14F-4D97-AF65-F5344CB8AC3E}">
        <p14:creationId xmlns:p14="http://schemas.microsoft.com/office/powerpoint/2010/main" val="347023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Due to its asymptomatic nature,</a:t>
            </a:r>
            <a:r>
              <a:rPr lang="en-US" sz="1200" b="0" i="0" u="none" strike="noStrike" kern="1200" baseline="30000" dirty="0" smtClean="0">
                <a:solidFill>
                  <a:schemeClr val="tx1"/>
                </a:solidFill>
                <a:effectLst/>
                <a:latin typeface="+mn-lt"/>
                <a:ea typeface="+mn-ea"/>
                <a:cs typeface="+mn-cs"/>
                <a:hlinkClick r:id="rId3"/>
              </a:rPr>
              <a:t>[11]</a:t>
            </a:r>
            <a:r>
              <a:rPr lang="en-US" sz="1200" b="0" i="0" u="none" strike="noStrike" kern="1200" baseline="30000" dirty="0" smtClean="0">
                <a:solidFill>
                  <a:schemeClr val="tx1"/>
                </a:solidFill>
                <a:effectLst/>
                <a:latin typeface="+mn-lt"/>
                <a:ea typeface="+mn-ea"/>
                <a:cs typeface="+mn-cs"/>
                <a:hlinkClick r:id="rId4"/>
              </a:rPr>
              <a:t>[12]</a:t>
            </a:r>
            <a:r>
              <a:rPr lang="en-US" sz="1200" b="0" i="0" kern="1200" dirty="0" smtClean="0">
                <a:solidFill>
                  <a:schemeClr val="tx1"/>
                </a:solidFill>
                <a:effectLst/>
                <a:latin typeface="+mn-lt"/>
                <a:ea typeface="+mn-ea"/>
                <a:cs typeface="+mn-cs"/>
              </a:rPr>
              <a:t> hosts easily become infected with </a:t>
            </a:r>
            <a:r>
              <a:rPr lang="en-US" sz="1200" b="0" i="1" kern="1200" dirty="0" smtClean="0">
                <a:solidFill>
                  <a:schemeClr val="tx1"/>
                </a:solidFill>
                <a:effectLst/>
                <a:latin typeface="+mn-lt"/>
                <a:ea typeface="+mn-ea"/>
                <a:cs typeface="+mn-cs"/>
              </a:rPr>
              <a:t>T. </a:t>
            </a:r>
            <a:r>
              <a:rPr lang="en-US" sz="1200" b="0" i="1" kern="1200" dirty="0" err="1" smtClean="0">
                <a:solidFill>
                  <a:schemeClr val="tx1"/>
                </a:solidFill>
                <a:effectLst/>
                <a:latin typeface="+mn-lt"/>
                <a:ea typeface="+mn-ea"/>
                <a:cs typeface="+mn-cs"/>
              </a:rPr>
              <a:t>gondii</a:t>
            </a:r>
            <a:r>
              <a:rPr lang="en-US" sz="1200" b="0" i="0" kern="1200" dirty="0" smtClean="0">
                <a:solidFill>
                  <a:schemeClr val="tx1"/>
                </a:solidFill>
                <a:effectLst/>
                <a:latin typeface="+mn-lt"/>
                <a:ea typeface="+mn-ea"/>
                <a:cs typeface="+mn-cs"/>
              </a:rPr>
              <a:t> and develop toxoplasmosis without knowing it. Although mild, flu-like symptoms occasionally occur during the first few weeks following exposure, infection with </a:t>
            </a:r>
            <a:r>
              <a:rPr lang="en-US" sz="1200" b="0" i="1" kern="1200" dirty="0" smtClean="0">
                <a:solidFill>
                  <a:schemeClr val="tx1"/>
                </a:solidFill>
                <a:effectLst/>
                <a:latin typeface="+mn-lt"/>
                <a:ea typeface="+mn-ea"/>
                <a:cs typeface="+mn-cs"/>
              </a:rPr>
              <a:t>T. </a:t>
            </a:r>
            <a:r>
              <a:rPr lang="en-US" sz="1200" b="0" i="1" kern="1200" dirty="0" err="1" smtClean="0">
                <a:solidFill>
                  <a:schemeClr val="tx1"/>
                </a:solidFill>
                <a:effectLst/>
                <a:latin typeface="+mn-lt"/>
                <a:ea typeface="+mn-ea"/>
                <a:cs typeface="+mn-cs"/>
              </a:rPr>
              <a:t>gondii</a:t>
            </a:r>
            <a:r>
              <a:rPr lang="en-US" sz="1200" b="0" i="0" kern="1200" dirty="0" smtClean="0">
                <a:solidFill>
                  <a:schemeClr val="tx1"/>
                </a:solidFill>
                <a:effectLst/>
                <a:latin typeface="+mn-lt"/>
                <a:ea typeface="+mn-ea"/>
                <a:cs typeface="+mn-cs"/>
              </a:rPr>
              <a:t> produces no readily observable symptoms in healthy human adults.</a:t>
            </a:r>
            <a:r>
              <a:rPr lang="en-US" sz="1200" b="0" i="0" u="none" strike="noStrike" kern="1200" baseline="30000" dirty="0" smtClean="0">
                <a:solidFill>
                  <a:schemeClr val="tx1"/>
                </a:solidFill>
                <a:effectLst/>
                <a:latin typeface="+mn-lt"/>
                <a:ea typeface="+mn-ea"/>
                <a:cs typeface="+mn-cs"/>
                <a:hlinkClick r:id="rId5"/>
              </a:rPr>
              <a:t>[7]</a:t>
            </a:r>
            <a:r>
              <a:rPr lang="en-US" sz="1200" b="0" i="0" u="none" strike="noStrike" kern="1200" baseline="30000" dirty="0" smtClean="0">
                <a:solidFill>
                  <a:schemeClr val="tx1"/>
                </a:solidFill>
                <a:effectLst/>
                <a:latin typeface="+mn-lt"/>
                <a:ea typeface="+mn-ea"/>
                <a:cs typeface="+mn-cs"/>
                <a:hlinkClick r:id="rId6"/>
              </a:rPr>
              <a:t>[17]</a:t>
            </a:r>
            <a:r>
              <a:rPr lang="en-US" sz="1200" b="0" i="0" kern="1200" dirty="0" smtClean="0">
                <a:solidFill>
                  <a:schemeClr val="tx1"/>
                </a:solidFill>
                <a:effectLst/>
                <a:latin typeface="+mn-lt"/>
                <a:ea typeface="+mn-ea"/>
                <a:cs typeface="+mn-cs"/>
              </a:rPr>
              <a:t> In most </a:t>
            </a:r>
            <a:r>
              <a:rPr lang="en-US" sz="1200" b="0" i="0" u="none" strike="noStrike" kern="1200" dirty="0" smtClean="0">
                <a:solidFill>
                  <a:schemeClr val="tx1"/>
                </a:solidFill>
                <a:effectLst/>
                <a:latin typeface="+mn-lt"/>
                <a:ea typeface="+mn-ea"/>
                <a:cs typeface="+mn-cs"/>
                <a:hlinkClick r:id="rId7" tooltip="Immunocompetent"/>
              </a:rPr>
              <a:t>immunocompetent</a:t>
            </a:r>
            <a:r>
              <a:rPr lang="en-US" sz="1200" b="0" i="0" kern="1200" dirty="0" smtClean="0">
                <a:solidFill>
                  <a:schemeClr val="tx1"/>
                </a:solidFill>
                <a:effectLst/>
                <a:latin typeface="+mn-lt"/>
                <a:ea typeface="+mn-ea"/>
                <a:cs typeface="+mn-cs"/>
              </a:rPr>
              <a:t> people, the infection enters a latent phase, during which only </a:t>
            </a:r>
            <a:r>
              <a:rPr lang="en-US" sz="1200" b="0" i="0" u="none" strike="noStrike" kern="1200" dirty="0" err="1" smtClean="0">
                <a:solidFill>
                  <a:schemeClr val="tx1"/>
                </a:solidFill>
                <a:effectLst/>
                <a:latin typeface="+mn-lt"/>
                <a:ea typeface="+mn-ea"/>
                <a:cs typeface="+mn-cs"/>
                <a:hlinkClick r:id="rId8" tooltip="Bradyzoite"/>
              </a:rPr>
              <a:t>bradyzoites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9" tooltip="Toxoplasma gondii"/>
              </a:rPr>
              <a:t>in tissue cysts</a:t>
            </a:r>
            <a:r>
              <a:rPr lang="en-US" sz="1200" b="0" i="0" kern="1200" dirty="0" smtClean="0">
                <a:solidFill>
                  <a:schemeClr val="tx1"/>
                </a:solidFill>
                <a:effectLst/>
                <a:latin typeface="+mn-lt"/>
                <a:ea typeface="+mn-ea"/>
                <a:cs typeface="+mn-cs"/>
              </a:rPr>
              <a:t>) are present;</a:t>
            </a:r>
            <a:r>
              <a:rPr lang="en-US" sz="1200" b="0" i="0" u="none" strike="noStrike" kern="1200" baseline="30000" dirty="0" smtClean="0">
                <a:solidFill>
                  <a:schemeClr val="tx1"/>
                </a:solidFill>
                <a:effectLst/>
                <a:latin typeface="+mn-lt"/>
                <a:ea typeface="+mn-ea"/>
                <a:cs typeface="+mn-cs"/>
                <a:hlinkClick r:id="rId10"/>
              </a:rPr>
              <a:t>[18]</a:t>
            </a:r>
            <a:r>
              <a:rPr lang="en-US" sz="1200" b="0" i="0" kern="1200" dirty="0" smtClean="0">
                <a:solidFill>
                  <a:schemeClr val="tx1"/>
                </a:solidFill>
                <a:effectLst/>
                <a:latin typeface="+mn-lt"/>
                <a:ea typeface="+mn-ea"/>
                <a:cs typeface="+mn-cs"/>
              </a:rPr>
              <a:t> these tissue cysts and even lesions can occur in the </a:t>
            </a:r>
            <a:r>
              <a:rPr lang="en-US" sz="1200" b="0" i="0" u="none" strike="noStrike" kern="1200" dirty="0" smtClean="0">
                <a:solidFill>
                  <a:schemeClr val="tx1"/>
                </a:solidFill>
                <a:effectLst/>
                <a:latin typeface="+mn-lt"/>
                <a:ea typeface="+mn-ea"/>
                <a:cs typeface="+mn-cs"/>
                <a:hlinkClick r:id="rId11" tooltip="Retina"/>
              </a:rPr>
              <a:t>retinas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2" tooltip="Pulmonary alveolus"/>
              </a:rPr>
              <a:t>alveolar</a:t>
            </a:r>
            <a:r>
              <a:rPr lang="en-US" sz="1200" b="0" i="0" kern="1200" dirty="0" smtClean="0">
                <a:solidFill>
                  <a:schemeClr val="tx1"/>
                </a:solidFill>
                <a:effectLst/>
                <a:latin typeface="+mn-lt"/>
                <a:ea typeface="+mn-ea"/>
                <a:cs typeface="+mn-cs"/>
              </a:rPr>
              <a:t> lining of the lungs (where an acute infection may mimic a </a:t>
            </a:r>
            <a:r>
              <a:rPr lang="en-US" sz="1200" b="0" i="1" u="sng" kern="1200" dirty="0" smtClean="0">
                <a:solidFill>
                  <a:schemeClr val="tx1"/>
                </a:solidFill>
                <a:effectLst/>
                <a:latin typeface="+mn-lt"/>
                <a:ea typeface="+mn-ea"/>
                <a:cs typeface="+mn-cs"/>
                <a:hlinkClick r:id="rId13"/>
              </a:rPr>
              <a:t>Pneumocystis </a:t>
            </a:r>
            <a:r>
              <a:rPr lang="en-US" sz="1200" b="0" i="1" u="sng" kern="1200" dirty="0" err="1" smtClean="0">
                <a:solidFill>
                  <a:schemeClr val="tx1"/>
                </a:solidFill>
                <a:effectLst/>
                <a:latin typeface="+mn-lt"/>
                <a:ea typeface="+mn-ea"/>
                <a:cs typeface="+mn-cs"/>
                <a:hlinkClick r:id="rId13"/>
              </a:rPr>
              <a:t>jirovecii</a:t>
            </a:r>
            <a:r>
              <a:rPr lang="en-US" sz="1200" b="0" i="0" kern="1200" dirty="0" smtClean="0">
                <a:solidFill>
                  <a:schemeClr val="tx1"/>
                </a:solidFill>
                <a:effectLst/>
                <a:latin typeface="+mn-lt"/>
                <a:ea typeface="+mn-ea"/>
                <a:cs typeface="+mn-cs"/>
              </a:rPr>
              <a:t> infection), heart, skeletal muscle, and the </a:t>
            </a:r>
            <a:r>
              <a:rPr lang="en-US" sz="1200" b="0" i="0" u="none" strike="noStrike" kern="1200" dirty="0" smtClean="0">
                <a:solidFill>
                  <a:schemeClr val="tx1"/>
                </a:solidFill>
                <a:effectLst/>
                <a:latin typeface="+mn-lt"/>
                <a:ea typeface="+mn-ea"/>
                <a:cs typeface="+mn-cs"/>
                <a:hlinkClick r:id="rId14" tooltip="Central nervous system"/>
              </a:rPr>
              <a:t>central nervous system</a:t>
            </a:r>
            <a:r>
              <a:rPr lang="en-US" sz="1200" b="0" i="0" kern="1200" dirty="0" smtClean="0">
                <a:solidFill>
                  <a:schemeClr val="tx1"/>
                </a:solidFill>
                <a:effectLst/>
                <a:latin typeface="+mn-lt"/>
                <a:ea typeface="+mn-ea"/>
                <a:cs typeface="+mn-cs"/>
              </a:rPr>
              <a:t> (CNS), including the brain.</a:t>
            </a:r>
            <a:r>
              <a:rPr lang="en-US" sz="1200" b="0" i="0" u="none" strike="noStrike" kern="1200" baseline="30000" dirty="0" smtClean="0">
                <a:solidFill>
                  <a:schemeClr val="tx1"/>
                </a:solidFill>
                <a:effectLst/>
                <a:latin typeface="+mn-lt"/>
                <a:ea typeface="+mn-ea"/>
                <a:cs typeface="+mn-cs"/>
                <a:hlinkClick r:id="rId15"/>
              </a:rPr>
              <a:t>[19]</a:t>
            </a:r>
            <a:r>
              <a:rPr lang="en-US" sz="1200" b="0" i="0" kern="1200" dirty="0" smtClean="0">
                <a:solidFill>
                  <a:schemeClr val="tx1"/>
                </a:solidFill>
                <a:effectLst/>
                <a:latin typeface="+mn-lt"/>
                <a:ea typeface="+mn-ea"/>
                <a:cs typeface="+mn-cs"/>
              </a:rPr>
              <a:t> Cysts form in the CNS (</a:t>
            </a:r>
            <a:r>
              <a:rPr lang="en-US" sz="1200" b="0" i="0" u="none" strike="noStrike" kern="1200" dirty="0" smtClean="0">
                <a:solidFill>
                  <a:schemeClr val="tx1"/>
                </a:solidFill>
                <a:effectLst/>
                <a:latin typeface="+mn-lt"/>
                <a:ea typeface="+mn-ea"/>
                <a:cs typeface="+mn-cs"/>
                <a:hlinkClick r:id="rId16" tooltip="Nervous tissue"/>
              </a:rPr>
              <a:t>brain tissue</a:t>
            </a:r>
            <a:r>
              <a:rPr lang="en-US" sz="1200" b="0" i="0" kern="1200" dirty="0" smtClean="0">
                <a:solidFill>
                  <a:schemeClr val="tx1"/>
                </a:solidFill>
                <a:effectLst/>
                <a:latin typeface="+mn-lt"/>
                <a:ea typeface="+mn-ea"/>
                <a:cs typeface="+mn-cs"/>
              </a:rPr>
              <a:t>) upon infection with </a:t>
            </a:r>
            <a:r>
              <a:rPr lang="en-US" sz="1200" b="0" i="1" kern="1200" dirty="0" smtClean="0">
                <a:solidFill>
                  <a:schemeClr val="tx1"/>
                </a:solidFill>
                <a:effectLst/>
                <a:latin typeface="+mn-lt"/>
                <a:ea typeface="+mn-ea"/>
                <a:cs typeface="+mn-cs"/>
              </a:rPr>
              <a:t>T. </a:t>
            </a:r>
            <a:r>
              <a:rPr lang="en-US" sz="1200" b="0" i="1" kern="1200" dirty="0" err="1" smtClean="0">
                <a:solidFill>
                  <a:schemeClr val="tx1"/>
                </a:solidFill>
                <a:effectLst/>
                <a:latin typeface="+mn-lt"/>
                <a:ea typeface="+mn-ea"/>
                <a:cs typeface="+mn-cs"/>
              </a:rPr>
              <a:t>gondii</a:t>
            </a:r>
            <a:r>
              <a:rPr lang="en-US" sz="1200" b="0" i="0" kern="1200" dirty="0" smtClean="0">
                <a:solidFill>
                  <a:schemeClr val="tx1"/>
                </a:solidFill>
                <a:effectLst/>
                <a:latin typeface="+mn-lt"/>
                <a:ea typeface="+mn-ea"/>
                <a:cs typeface="+mn-cs"/>
              </a:rPr>
              <a:t> and persist for the lifetime of the host</a:t>
            </a:r>
            <a:endParaRPr lang="en-US" dirty="0"/>
          </a:p>
        </p:txBody>
      </p:sp>
      <p:sp>
        <p:nvSpPr>
          <p:cNvPr id="4" name="Slide Number Placeholder 3"/>
          <p:cNvSpPr>
            <a:spLocks noGrp="1"/>
          </p:cNvSpPr>
          <p:nvPr>
            <p:ph type="sldNum" sz="quarter" idx="10"/>
          </p:nvPr>
        </p:nvSpPr>
        <p:spPr/>
        <p:txBody>
          <a:bodyPr/>
          <a:lstStyle/>
          <a:p>
            <a:fld id="{541654A9-9988-4C53-8B72-87F169EC48BD}" type="slidenum">
              <a:rPr lang="en-US" smtClean="0"/>
              <a:t>6</a:t>
            </a:fld>
            <a:endParaRPr lang="en-US"/>
          </a:p>
        </p:txBody>
      </p:sp>
    </p:spTree>
    <p:extLst>
      <p:ext uri="{BB962C8B-B14F-4D97-AF65-F5344CB8AC3E}">
        <p14:creationId xmlns:p14="http://schemas.microsoft.com/office/powerpoint/2010/main" val="193118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following the IV administration of contrast medium, CT scan studies demonstrate thin-walled </a:t>
            </a:r>
            <a:r>
              <a:rPr lang="en-US" sz="1200" b="0" i="0" kern="1200" dirty="0" err="1" smtClean="0">
                <a:solidFill>
                  <a:schemeClr val="tx1"/>
                </a:solidFill>
                <a:effectLst/>
                <a:latin typeface="+mn-lt"/>
                <a:ea typeface="+mn-ea"/>
                <a:cs typeface="+mn-cs"/>
              </a:rPr>
              <a:t>cavitating</a:t>
            </a:r>
            <a:r>
              <a:rPr lang="en-US" sz="1200" b="0" i="0" kern="1200" dirty="0" smtClean="0">
                <a:solidFill>
                  <a:schemeClr val="tx1"/>
                </a:solidFill>
                <a:effectLst/>
                <a:latin typeface="+mn-lt"/>
                <a:ea typeface="+mn-ea"/>
                <a:cs typeface="+mn-cs"/>
              </a:rPr>
              <a:t> lesions with ring enhancement. Edema of the surrounding white matter is often depicted as well.</a:t>
            </a:r>
          </a:p>
          <a:p>
            <a:r>
              <a:rPr lang="en-US" sz="1200" b="0" i="0" kern="1200" dirty="0" smtClean="0">
                <a:solidFill>
                  <a:schemeClr val="tx1"/>
                </a:solidFill>
                <a:effectLst/>
                <a:latin typeface="+mn-lt"/>
                <a:ea typeface="+mn-ea"/>
                <a:cs typeface="+mn-cs"/>
              </a:rPr>
              <a:t>Toxoplasmosis has a propensity to involve the basal ganglia. Approximately 75% of the nodules are located in the basal ganglia, but others are scattered throughout the brain at the gray matter–white matter junction. In addition, lesions may occur within the cerebellum, brainstem, and spinal cord</a:t>
            </a:r>
          </a:p>
          <a:p>
            <a:endParaRPr lang="en-US" dirty="0"/>
          </a:p>
        </p:txBody>
      </p:sp>
      <p:sp>
        <p:nvSpPr>
          <p:cNvPr id="4" name="Slide Number Placeholder 3"/>
          <p:cNvSpPr>
            <a:spLocks noGrp="1"/>
          </p:cNvSpPr>
          <p:nvPr>
            <p:ph type="sldNum" sz="quarter" idx="10"/>
          </p:nvPr>
        </p:nvSpPr>
        <p:spPr/>
        <p:txBody>
          <a:bodyPr/>
          <a:lstStyle/>
          <a:p>
            <a:fld id="{541654A9-9988-4C53-8B72-87F169EC48BD}" type="slidenum">
              <a:rPr lang="en-US" smtClean="0"/>
              <a:t>9</a:t>
            </a:fld>
            <a:endParaRPr lang="en-US"/>
          </a:p>
        </p:txBody>
      </p:sp>
    </p:spTree>
    <p:extLst>
      <p:ext uri="{BB962C8B-B14F-4D97-AF65-F5344CB8AC3E}">
        <p14:creationId xmlns:p14="http://schemas.microsoft.com/office/powerpoint/2010/main" val="4023599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Non-contrast CT scan showing an extensive </a:t>
            </a:r>
            <a:r>
              <a:rPr lang="en-US" sz="1200" b="1" i="0" kern="1200" dirty="0" err="1" smtClean="0">
                <a:solidFill>
                  <a:schemeClr val="tx1"/>
                </a:solidFill>
                <a:effectLst/>
                <a:latin typeface="+mn-lt"/>
                <a:ea typeface="+mn-ea"/>
                <a:cs typeface="+mn-cs"/>
              </a:rPr>
              <a:t>hypodense</a:t>
            </a:r>
            <a:r>
              <a:rPr lang="en-US" sz="1200" b="1" i="0" kern="1200" dirty="0" smtClean="0">
                <a:solidFill>
                  <a:schemeClr val="tx1"/>
                </a:solidFill>
                <a:effectLst/>
                <a:latin typeface="+mn-lt"/>
                <a:ea typeface="+mn-ea"/>
                <a:cs typeface="+mn-cs"/>
              </a:rPr>
              <a:t> lesion in the area of the right basal ganglia with mass effect. (b) Contrast enhancement shows multiple ring enhancing lesions within the </a:t>
            </a:r>
            <a:r>
              <a:rPr lang="en-US" sz="1200" b="1" i="0" kern="1200" dirty="0" err="1" smtClean="0">
                <a:solidFill>
                  <a:schemeClr val="tx1"/>
                </a:solidFill>
                <a:effectLst/>
                <a:latin typeface="+mn-lt"/>
                <a:ea typeface="+mn-ea"/>
                <a:cs typeface="+mn-cs"/>
              </a:rPr>
              <a:t>hypodense</a:t>
            </a:r>
            <a:r>
              <a:rPr lang="en-US" sz="1200" b="1" i="0" kern="1200" dirty="0" smtClean="0">
                <a:solidFill>
                  <a:schemeClr val="tx1"/>
                </a:solidFill>
                <a:effectLst/>
                <a:latin typeface="+mn-lt"/>
                <a:ea typeface="+mn-ea"/>
                <a:cs typeface="+mn-cs"/>
              </a:rPr>
              <a:t> mass</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CT scan image of the brain showing solitary ring enhancing lesion in the left frontal lobe in a patient with HIV/AIDS</a:t>
            </a:r>
            <a:endParaRPr lang="en-US" dirty="0"/>
          </a:p>
        </p:txBody>
      </p:sp>
      <p:sp>
        <p:nvSpPr>
          <p:cNvPr id="4" name="Slide Number Placeholder 3"/>
          <p:cNvSpPr>
            <a:spLocks noGrp="1"/>
          </p:cNvSpPr>
          <p:nvPr>
            <p:ph type="sldNum" sz="quarter" idx="10"/>
          </p:nvPr>
        </p:nvSpPr>
        <p:spPr/>
        <p:txBody>
          <a:bodyPr/>
          <a:lstStyle/>
          <a:p>
            <a:fld id="{541654A9-9988-4C53-8B72-87F169EC48BD}" type="slidenum">
              <a:rPr lang="en-US" smtClean="0"/>
              <a:t>10</a:t>
            </a:fld>
            <a:endParaRPr lang="en-US"/>
          </a:p>
        </p:txBody>
      </p:sp>
    </p:spTree>
    <p:extLst>
      <p:ext uri="{BB962C8B-B14F-4D97-AF65-F5344CB8AC3E}">
        <p14:creationId xmlns:p14="http://schemas.microsoft.com/office/powerpoint/2010/main" val="2557613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Panel (a) Post-contrast axial CT showing a large deep lesion in the left hemisphere with significant edema, mass effect, and contrast ring enhancement. A second smaller lesion seems to be present behind the bigger one. Panel (b) Post-contrast axial T1-weighted MRI taken 3 weeks after anti-Toxoplasma treatment showing a marked reduction in lesion size, mass effect, and edema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1654A9-9988-4C53-8B72-87F169EC48BD}" type="slidenum">
              <a:rPr lang="en-US" smtClean="0"/>
              <a:t>11</a:t>
            </a:fld>
            <a:endParaRPr lang="en-US"/>
          </a:p>
        </p:txBody>
      </p:sp>
    </p:spTree>
    <p:extLst>
      <p:ext uri="{BB962C8B-B14F-4D97-AF65-F5344CB8AC3E}">
        <p14:creationId xmlns:p14="http://schemas.microsoft.com/office/powerpoint/2010/main" val="1135972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T1-weighted axial brain magnetic resonance image at the level of the basal ganglia in a 24-year-old man with human immunodeficiency virus infection. The image shows </a:t>
            </a:r>
            <a:r>
              <a:rPr lang="en-US" sz="1200" b="0" i="0" kern="1200" dirty="0" err="1" smtClean="0">
                <a:solidFill>
                  <a:schemeClr val="tx1"/>
                </a:solidFill>
                <a:effectLst/>
                <a:latin typeface="+mn-lt"/>
                <a:ea typeface="+mn-ea"/>
                <a:cs typeface="+mn-cs"/>
              </a:rPr>
              <a:t>hypointense</a:t>
            </a:r>
            <a:r>
              <a:rPr lang="en-US" sz="1200" b="0" i="0" kern="1200" dirty="0" smtClean="0">
                <a:solidFill>
                  <a:schemeClr val="tx1"/>
                </a:solidFill>
                <a:effectLst/>
                <a:latin typeface="+mn-lt"/>
                <a:ea typeface="+mn-ea"/>
                <a:cs typeface="+mn-cs"/>
              </a:rPr>
              <a:t> lesions in the region of the thalami (arrows) caused by toxoplasmosis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T1-weighted axial brain magnetic resonance image at the level of the upper lateral ventricles in a 24-year-old man with human immunodeficiency virus infection (same patient as in the previous image). The image shows a </a:t>
            </a:r>
            <a:r>
              <a:rPr lang="en-US" sz="1200" b="0" i="0" kern="1200" dirty="0" err="1" smtClean="0">
                <a:solidFill>
                  <a:schemeClr val="tx1"/>
                </a:solidFill>
                <a:effectLst/>
                <a:latin typeface="+mn-lt"/>
                <a:ea typeface="+mn-ea"/>
                <a:cs typeface="+mn-cs"/>
              </a:rPr>
              <a:t>hypointense</a:t>
            </a:r>
            <a:r>
              <a:rPr lang="en-US" sz="1200" b="0" i="0" kern="1200" dirty="0" smtClean="0">
                <a:solidFill>
                  <a:schemeClr val="tx1"/>
                </a:solidFill>
                <a:effectLst/>
                <a:latin typeface="+mn-lt"/>
                <a:ea typeface="+mn-ea"/>
                <a:cs typeface="+mn-cs"/>
              </a:rPr>
              <a:t> mass compressing the right lateral ventricle (arrow) </a:t>
            </a:r>
            <a:endParaRPr lang="en-US" dirty="0"/>
          </a:p>
        </p:txBody>
      </p:sp>
      <p:sp>
        <p:nvSpPr>
          <p:cNvPr id="4" name="Slide Number Placeholder 3"/>
          <p:cNvSpPr>
            <a:spLocks noGrp="1"/>
          </p:cNvSpPr>
          <p:nvPr>
            <p:ph type="sldNum" sz="quarter" idx="10"/>
          </p:nvPr>
        </p:nvSpPr>
        <p:spPr/>
        <p:txBody>
          <a:bodyPr/>
          <a:lstStyle/>
          <a:p>
            <a:fld id="{541654A9-9988-4C53-8B72-87F169EC48BD}" type="slidenum">
              <a:rPr lang="en-US" smtClean="0"/>
              <a:t>12</a:t>
            </a:fld>
            <a:endParaRPr lang="en-US"/>
          </a:p>
        </p:txBody>
      </p:sp>
    </p:spTree>
    <p:extLst>
      <p:ext uri="{BB962C8B-B14F-4D97-AF65-F5344CB8AC3E}">
        <p14:creationId xmlns:p14="http://schemas.microsoft.com/office/powerpoint/2010/main" val="2390769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T1-weighted axial gadolinium-enhanced magnetic resonance image at the level of the basal ganglia in a 37-year-old patient with human immunodeficiency virus infection. The image shows 2 complex, ring-enhancing lesions in the basal ganglia on the right, surrounded by notable white matter edema.</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T1-weighted gadolinium-enhanced magnetic resonance image at the level of the fourth ventricle in a 32-year-old patient with human immunodeficiency virus infection. The image shows a peripheral, right </a:t>
            </a:r>
            <a:r>
              <a:rPr lang="en-US" sz="1200" b="0" i="0" kern="1200" dirty="0" err="1" smtClean="0">
                <a:solidFill>
                  <a:schemeClr val="tx1"/>
                </a:solidFill>
                <a:effectLst/>
                <a:latin typeface="+mn-lt"/>
                <a:ea typeface="+mn-ea"/>
                <a:cs typeface="+mn-cs"/>
              </a:rPr>
              <a:t>frontoparietal</a:t>
            </a:r>
            <a:r>
              <a:rPr lang="en-US" sz="1200" b="0" i="0" kern="1200" dirty="0" smtClean="0">
                <a:solidFill>
                  <a:schemeClr val="tx1"/>
                </a:solidFill>
                <a:effectLst/>
                <a:latin typeface="+mn-lt"/>
                <a:ea typeface="+mn-ea"/>
                <a:cs typeface="+mn-cs"/>
              </a:rPr>
              <a:t> ring-enhancing lesion (arrow). The patient presented with a solitary space-occupying lesion, which was confirmed to be secondary to toxoplasmosis.</a:t>
            </a:r>
            <a:endParaRPr lang="en-US" dirty="0"/>
          </a:p>
        </p:txBody>
      </p:sp>
      <p:sp>
        <p:nvSpPr>
          <p:cNvPr id="4" name="Slide Number Placeholder 3"/>
          <p:cNvSpPr>
            <a:spLocks noGrp="1"/>
          </p:cNvSpPr>
          <p:nvPr>
            <p:ph type="sldNum" sz="quarter" idx="10"/>
          </p:nvPr>
        </p:nvSpPr>
        <p:spPr/>
        <p:txBody>
          <a:bodyPr/>
          <a:lstStyle/>
          <a:p>
            <a:fld id="{541654A9-9988-4C53-8B72-87F169EC48BD}" type="slidenum">
              <a:rPr lang="en-US" smtClean="0"/>
              <a:t>13</a:t>
            </a:fld>
            <a:endParaRPr lang="en-US"/>
          </a:p>
        </p:txBody>
      </p:sp>
    </p:spTree>
    <p:extLst>
      <p:ext uri="{BB962C8B-B14F-4D97-AF65-F5344CB8AC3E}">
        <p14:creationId xmlns:p14="http://schemas.microsoft.com/office/powerpoint/2010/main" val="3684962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290677F6-9F1F-433E-A0D1-E78AC7C3C0DC}" type="datetimeFigureOut">
              <a:rPr lang="en-US" smtClean="0"/>
              <a:t>19-Nov-19</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A8D294B4-5A39-4DBB-B691-C25B9F34AF0C}" type="slidenum">
              <a:rPr lang="en-US" smtClean="0"/>
              <a:t>‹#›</a:t>
            </a:fld>
            <a:endParaRPr lang="en-US"/>
          </a:p>
        </p:txBody>
      </p:sp>
    </p:spTree>
    <p:extLst>
      <p:ext uri="{BB962C8B-B14F-4D97-AF65-F5344CB8AC3E}">
        <p14:creationId xmlns:p14="http://schemas.microsoft.com/office/powerpoint/2010/main" val="370025086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290677F6-9F1F-433E-A0D1-E78AC7C3C0DC}" type="datetimeFigureOut">
              <a:rPr lang="en-US" smtClean="0"/>
              <a:t>19-Nov-19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8D294B4-5A39-4DBB-B691-C25B9F34AF0C}" type="slidenum">
              <a:rPr lang="en-US" smtClean="0"/>
              <a:t>‹#›</a:t>
            </a:fld>
            <a:endParaRPr lang="en-US"/>
          </a:p>
        </p:txBody>
      </p:sp>
    </p:spTree>
    <p:extLst>
      <p:ext uri="{BB962C8B-B14F-4D97-AF65-F5344CB8AC3E}">
        <p14:creationId xmlns:p14="http://schemas.microsoft.com/office/powerpoint/2010/main" val="298147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290677F6-9F1F-433E-A0D1-E78AC7C3C0DC}" type="datetimeFigureOut">
              <a:rPr lang="en-US" smtClean="0"/>
              <a:t>19-Nov-19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8D294B4-5A39-4DBB-B691-C25B9F34AF0C}" type="slidenum">
              <a:rPr lang="en-US" smtClean="0"/>
              <a:t>‹#›</a:t>
            </a:fld>
            <a:endParaRPr lang="en-US"/>
          </a:p>
        </p:txBody>
      </p:sp>
    </p:spTree>
    <p:extLst>
      <p:ext uri="{BB962C8B-B14F-4D97-AF65-F5344CB8AC3E}">
        <p14:creationId xmlns:p14="http://schemas.microsoft.com/office/powerpoint/2010/main" val="367772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290677F6-9F1F-433E-A0D1-E78AC7C3C0DC}" type="datetimeFigureOut">
              <a:rPr lang="en-US" smtClean="0"/>
              <a:t>19-Nov-19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8D294B4-5A39-4DBB-B691-C25B9F34AF0C}" type="slidenum">
              <a:rPr lang="en-US" smtClean="0"/>
              <a:t>‹#›</a:t>
            </a:fld>
            <a:endParaRPr lang="en-US"/>
          </a:p>
        </p:txBody>
      </p:sp>
    </p:spTree>
    <p:extLst>
      <p:ext uri="{BB962C8B-B14F-4D97-AF65-F5344CB8AC3E}">
        <p14:creationId xmlns:p14="http://schemas.microsoft.com/office/powerpoint/2010/main" val="320957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290677F6-9F1F-433E-A0D1-E78AC7C3C0DC}" type="datetimeFigureOut">
              <a:rPr lang="en-US" smtClean="0"/>
              <a:t>19-Nov-19</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A8D294B4-5A39-4DBB-B691-C25B9F34AF0C}" type="slidenum">
              <a:rPr lang="en-US" smtClean="0"/>
              <a:t>‹#›</a:t>
            </a:fld>
            <a:endParaRPr lang="en-US"/>
          </a:p>
        </p:txBody>
      </p:sp>
    </p:spTree>
    <p:extLst>
      <p:ext uri="{BB962C8B-B14F-4D97-AF65-F5344CB8AC3E}">
        <p14:creationId xmlns:p14="http://schemas.microsoft.com/office/powerpoint/2010/main" val="90462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290677F6-9F1F-433E-A0D1-E78AC7C3C0DC}" type="datetimeFigureOut">
              <a:rPr lang="en-US" smtClean="0"/>
              <a:t>19-Nov-19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8D294B4-5A39-4DBB-B691-C25B9F34AF0C}" type="slidenum">
              <a:rPr lang="en-US" smtClean="0"/>
              <a:t>‹#›</a:t>
            </a:fld>
            <a:endParaRPr lang="en-US"/>
          </a:p>
        </p:txBody>
      </p:sp>
    </p:spTree>
    <p:extLst>
      <p:ext uri="{BB962C8B-B14F-4D97-AF65-F5344CB8AC3E}">
        <p14:creationId xmlns:p14="http://schemas.microsoft.com/office/powerpoint/2010/main" val="263080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90677F6-9F1F-433E-A0D1-E78AC7C3C0DC}" type="datetimeFigureOut">
              <a:rPr lang="en-US" smtClean="0"/>
              <a:t>19-Nov-19</a:t>
            </a:fld>
            <a:endParaRPr lang="en-US"/>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A8D294B4-5A39-4DBB-B691-C25B9F34AF0C}" type="slidenum">
              <a:rPr lang="en-US" smtClean="0"/>
              <a:t>‹#›</a:t>
            </a:fld>
            <a:endParaRPr lang="en-US"/>
          </a:p>
        </p:txBody>
      </p:sp>
    </p:spTree>
    <p:extLst>
      <p:ext uri="{BB962C8B-B14F-4D97-AF65-F5344CB8AC3E}">
        <p14:creationId xmlns:p14="http://schemas.microsoft.com/office/powerpoint/2010/main" val="21357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290677F6-9F1F-433E-A0D1-E78AC7C3C0DC}" type="datetimeFigureOut">
              <a:rPr lang="en-US" smtClean="0"/>
              <a:t>19-Nov-19</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A8D294B4-5A39-4DBB-B691-C25B9F34AF0C}" type="slidenum">
              <a:rPr lang="en-US" smtClean="0"/>
              <a:t>‹#›</a:t>
            </a:fld>
            <a:endParaRPr lang="en-US"/>
          </a:p>
        </p:txBody>
      </p:sp>
    </p:spTree>
    <p:extLst>
      <p:ext uri="{BB962C8B-B14F-4D97-AF65-F5344CB8AC3E}">
        <p14:creationId xmlns:p14="http://schemas.microsoft.com/office/powerpoint/2010/main" val="217292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290677F6-9F1F-433E-A0D1-E78AC7C3C0DC}" type="datetimeFigureOut">
              <a:rPr lang="en-US" smtClean="0"/>
              <a:t>19-Nov-19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A8D294B4-5A39-4DBB-B691-C25B9F34AF0C}" type="slidenum">
              <a:rPr lang="en-US" smtClean="0"/>
              <a:t>‹#›</a:t>
            </a:fld>
            <a:endParaRPr lang="en-US"/>
          </a:p>
        </p:txBody>
      </p:sp>
    </p:spTree>
    <p:extLst>
      <p:ext uri="{BB962C8B-B14F-4D97-AF65-F5344CB8AC3E}">
        <p14:creationId xmlns:p14="http://schemas.microsoft.com/office/powerpoint/2010/main" val="320995039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290677F6-9F1F-433E-A0D1-E78AC7C3C0DC}" type="datetimeFigureOut">
              <a:rPr lang="en-US" smtClean="0"/>
              <a:t>19-Nov-19</a:t>
            </a:fld>
            <a:endParaRPr lang="en-US"/>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A8D294B4-5A39-4DBB-B691-C25B9F34AF0C}" type="slidenum">
              <a:rPr lang="en-US" smtClean="0"/>
              <a:t>‹#›</a:t>
            </a:fld>
            <a:endParaRPr lang="en-US"/>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95794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290677F6-9F1F-433E-A0D1-E78AC7C3C0DC}" type="datetimeFigureOut">
              <a:rPr lang="en-US" smtClean="0"/>
              <a:t>19-Nov-19</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8D294B4-5A39-4DBB-B691-C25B9F34AF0C}" type="slidenum">
              <a:rPr lang="en-US" smtClean="0"/>
              <a:t>‹#›</a:t>
            </a:fld>
            <a:endParaRPr lang="en-US"/>
          </a:p>
        </p:txBody>
      </p:sp>
    </p:spTree>
    <p:extLst>
      <p:ext uri="{BB962C8B-B14F-4D97-AF65-F5344CB8AC3E}">
        <p14:creationId xmlns:p14="http://schemas.microsoft.com/office/powerpoint/2010/main" val="187722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290677F6-9F1F-433E-A0D1-E78AC7C3C0DC}" type="datetimeFigureOut">
              <a:rPr lang="en-US" smtClean="0"/>
              <a:t>19-Nov-19</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A8D294B4-5A39-4DBB-B691-C25B9F34AF0C}" type="slidenum">
              <a:rPr lang="en-US" smtClean="0"/>
              <a:t>‹#›</a:t>
            </a:fld>
            <a:endParaRPr lang="en-US"/>
          </a:p>
        </p:txBody>
      </p:sp>
    </p:spTree>
    <p:extLst>
      <p:ext uri="{BB962C8B-B14F-4D97-AF65-F5344CB8AC3E}">
        <p14:creationId xmlns:p14="http://schemas.microsoft.com/office/powerpoint/2010/main" val="125037300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Cerebral Toxoplasmosis in Hiv Infection</a:t>
            </a:r>
            <a:endParaRPr lang="en-US" sz="54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5690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718573" y="662566"/>
            <a:ext cx="6570782" cy="3932237"/>
          </a:xfrm>
          <a:prstGeom prst="rect">
            <a:avLst/>
          </a:prstGeom>
        </p:spPr>
      </p:pic>
      <p:pic>
        <p:nvPicPr>
          <p:cNvPr id="6" name="Picture 5"/>
          <p:cNvPicPr>
            <a:picLocks noChangeAspect="1"/>
          </p:cNvPicPr>
          <p:nvPr/>
        </p:nvPicPr>
        <p:blipFill>
          <a:blip r:embed="rId4"/>
          <a:stretch>
            <a:fillRect/>
          </a:stretch>
        </p:blipFill>
        <p:spPr>
          <a:xfrm>
            <a:off x="7883236" y="2147455"/>
            <a:ext cx="3722110" cy="4117830"/>
          </a:xfrm>
          <a:prstGeom prst="rect">
            <a:avLst/>
          </a:prstGeom>
        </p:spPr>
      </p:pic>
    </p:spTree>
    <p:extLst>
      <p:ext uri="{BB962C8B-B14F-4D97-AF65-F5344CB8AC3E}">
        <p14:creationId xmlns:p14="http://schemas.microsoft.com/office/powerpoint/2010/main" val="2580333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689532" y="1293758"/>
            <a:ext cx="6953232" cy="4358897"/>
          </a:xfrm>
          <a:prstGeom prst="rect">
            <a:avLst/>
          </a:prstGeom>
        </p:spPr>
      </p:pic>
    </p:spTree>
    <p:extLst>
      <p:ext uri="{BB962C8B-B14F-4D97-AF65-F5344CB8AC3E}">
        <p14:creationId xmlns:p14="http://schemas.microsoft.com/office/powerpoint/2010/main" val="402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a:t>
            </a:r>
            <a:endParaRPr lang="en-US" dirty="0"/>
          </a:p>
        </p:txBody>
      </p:sp>
      <p:pic>
        <p:nvPicPr>
          <p:cNvPr id="4" name="Content Placeholder 3"/>
          <p:cNvPicPr>
            <a:picLocks noGrp="1" noChangeAspect="1"/>
          </p:cNvPicPr>
          <p:nvPr>
            <p:ph idx="1"/>
          </p:nvPr>
        </p:nvPicPr>
        <p:blipFill>
          <a:blip r:embed="rId3"/>
          <a:stretch>
            <a:fillRect/>
          </a:stretch>
        </p:blipFill>
        <p:spPr>
          <a:xfrm>
            <a:off x="1066800" y="1745673"/>
            <a:ext cx="5163414" cy="4334397"/>
          </a:xfrm>
          <a:prstGeom prst="rect">
            <a:avLst/>
          </a:prstGeom>
        </p:spPr>
      </p:pic>
      <p:pic>
        <p:nvPicPr>
          <p:cNvPr id="5" name="Picture 4"/>
          <p:cNvPicPr>
            <a:picLocks noChangeAspect="1"/>
          </p:cNvPicPr>
          <p:nvPr/>
        </p:nvPicPr>
        <p:blipFill>
          <a:blip r:embed="rId4"/>
          <a:stretch>
            <a:fillRect/>
          </a:stretch>
        </p:blipFill>
        <p:spPr>
          <a:xfrm>
            <a:off x="6594764" y="1745673"/>
            <a:ext cx="4894986" cy="4334398"/>
          </a:xfrm>
          <a:prstGeom prst="rect">
            <a:avLst/>
          </a:prstGeom>
        </p:spPr>
      </p:pic>
    </p:spTree>
    <p:extLst>
      <p:ext uri="{BB962C8B-B14F-4D97-AF65-F5344CB8AC3E}">
        <p14:creationId xmlns:p14="http://schemas.microsoft.com/office/powerpoint/2010/main" val="4092355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114967" y="1066800"/>
            <a:ext cx="4343724" cy="4927311"/>
          </a:xfrm>
          <a:prstGeom prst="rect">
            <a:avLst/>
          </a:prstGeom>
        </p:spPr>
      </p:pic>
      <p:pic>
        <p:nvPicPr>
          <p:cNvPr id="5" name="Picture 4"/>
          <p:cNvPicPr>
            <a:picLocks noChangeAspect="1"/>
          </p:cNvPicPr>
          <p:nvPr/>
        </p:nvPicPr>
        <p:blipFill>
          <a:blip r:embed="rId4"/>
          <a:stretch>
            <a:fillRect/>
          </a:stretch>
        </p:blipFill>
        <p:spPr>
          <a:xfrm>
            <a:off x="6642590" y="1066800"/>
            <a:ext cx="4468755" cy="4927311"/>
          </a:xfrm>
          <a:prstGeom prst="rect">
            <a:avLst/>
          </a:prstGeom>
        </p:spPr>
      </p:pic>
    </p:spTree>
    <p:extLst>
      <p:ext uri="{BB962C8B-B14F-4D97-AF65-F5344CB8AC3E}">
        <p14:creationId xmlns:p14="http://schemas.microsoft.com/office/powerpoint/2010/main" val="702411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23939"/>
            <a:ext cx="10058400" cy="1371600"/>
          </a:xfrm>
        </p:spPr>
        <p:txBody>
          <a:bodyPr/>
          <a:lstStyle/>
          <a:p>
            <a:r>
              <a:rPr lang="en-US" dirty="0" smtClean="0"/>
              <a:t>Differential </a:t>
            </a:r>
            <a:r>
              <a:rPr lang="en-US" dirty="0" err="1" smtClean="0"/>
              <a:t>DIagnosis</a:t>
            </a:r>
            <a:endParaRPr lang="en-US" dirty="0"/>
          </a:p>
        </p:txBody>
      </p:sp>
      <p:sp>
        <p:nvSpPr>
          <p:cNvPr id="3" name="Content Placeholder 2"/>
          <p:cNvSpPr>
            <a:spLocks noGrp="1"/>
          </p:cNvSpPr>
          <p:nvPr>
            <p:ph idx="1"/>
          </p:nvPr>
        </p:nvSpPr>
        <p:spPr>
          <a:xfrm>
            <a:off x="1066800" y="1396539"/>
            <a:ext cx="10058400" cy="5087388"/>
          </a:xfrm>
        </p:spPr>
        <p:txBody>
          <a:bodyPr>
            <a:noAutofit/>
          </a:bodyPr>
          <a:lstStyle/>
          <a:p>
            <a:r>
              <a:rPr lang="en-US" sz="2400" dirty="0"/>
              <a:t>Usually difficult to differentiate it from CNS Lymphoma on imaging</a:t>
            </a:r>
          </a:p>
          <a:p>
            <a:pPr lvl="1"/>
            <a:r>
              <a:rPr lang="en-US" sz="2000" dirty="0"/>
              <a:t>If multiple, more likely to be </a:t>
            </a:r>
            <a:r>
              <a:rPr lang="en-US" sz="2000" dirty="0" err="1"/>
              <a:t>Toxo</a:t>
            </a:r>
            <a:r>
              <a:rPr lang="en-US" sz="2000" dirty="0"/>
              <a:t> because lymphomas are more likely to be </a:t>
            </a:r>
            <a:r>
              <a:rPr lang="en-US" sz="2000" dirty="0" smtClean="0"/>
              <a:t>solitary</a:t>
            </a:r>
          </a:p>
          <a:p>
            <a:pPr lvl="1"/>
            <a:r>
              <a:rPr lang="en-US" sz="2000" dirty="0" smtClean="0"/>
              <a:t>CNS Lymphoma have </a:t>
            </a:r>
            <a:r>
              <a:rPr lang="en-US" sz="2000" dirty="0" err="1" smtClean="0"/>
              <a:t>subependymal</a:t>
            </a:r>
            <a:r>
              <a:rPr lang="en-US" sz="2000" dirty="0" smtClean="0"/>
              <a:t> spread as compared to basal ganglia and </a:t>
            </a:r>
            <a:r>
              <a:rPr lang="en-US" sz="2000" dirty="0" err="1" smtClean="0"/>
              <a:t>corticomedullary</a:t>
            </a:r>
            <a:r>
              <a:rPr lang="en-US" sz="2000" dirty="0" smtClean="0"/>
              <a:t> regions in </a:t>
            </a:r>
            <a:r>
              <a:rPr lang="en-US" sz="2000" dirty="0" err="1" smtClean="0"/>
              <a:t>Toxo</a:t>
            </a:r>
            <a:endParaRPr lang="en-US" sz="2000" dirty="0"/>
          </a:p>
          <a:p>
            <a:pPr lvl="1"/>
            <a:r>
              <a:rPr lang="en-US" sz="2000" dirty="0" smtClean="0"/>
              <a:t>PET/SPECT </a:t>
            </a:r>
            <a:r>
              <a:rPr lang="en-US" sz="2000" dirty="0"/>
              <a:t>with Thallium to distinguish </a:t>
            </a:r>
            <a:r>
              <a:rPr lang="en-US" sz="2000" dirty="0" smtClean="0"/>
              <a:t>them; </a:t>
            </a:r>
            <a:r>
              <a:rPr lang="en-US" sz="2000" dirty="0"/>
              <a:t>Minimal or no uptake (cold lesion) </a:t>
            </a:r>
            <a:r>
              <a:rPr lang="en-US" sz="2000" dirty="0" smtClean="0"/>
              <a:t>in </a:t>
            </a:r>
            <a:r>
              <a:rPr lang="en-US" sz="2000" dirty="0" err="1" smtClean="0"/>
              <a:t>Toxo</a:t>
            </a:r>
            <a:endParaRPr lang="en-US" sz="2000" dirty="0" smtClean="0"/>
          </a:p>
          <a:p>
            <a:pPr lvl="1"/>
            <a:r>
              <a:rPr lang="en-US" sz="2000" dirty="0" smtClean="0"/>
              <a:t>Also, if </a:t>
            </a:r>
            <a:r>
              <a:rPr lang="en-US" sz="2000" dirty="0"/>
              <a:t>no improvement to adequate anti-toxoplasma treatment also </a:t>
            </a:r>
            <a:r>
              <a:rPr lang="en-US" sz="2000" dirty="0" smtClean="0"/>
              <a:t>consider alternative diagnosis</a:t>
            </a:r>
            <a:endParaRPr lang="en-US" sz="2000" dirty="0"/>
          </a:p>
          <a:p>
            <a:pPr lvl="1"/>
            <a:endParaRPr lang="en-US" sz="2000" dirty="0"/>
          </a:p>
          <a:p>
            <a:pPr lvl="1"/>
            <a:endParaRPr lang="en-US" sz="2000" dirty="0"/>
          </a:p>
          <a:p>
            <a:r>
              <a:rPr lang="en-US" sz="2400" dirty="0"/>
              <a:t>CXR as part of consideration of a diagnosis of TBM. Differentiation of </a:t>
            </a:r>
            <a:r>
              <a:rPr lang="en-US" sz="2400" dirty="0" err="1"/>
              <a:t>toxo</a:t>
            </a:r>
            <a:r>
              <a:rPr lang="en-US" sz="2400" dirty="0"/>
              <a:t> from tuberculous </a:t>
            </a:r>
            <a:r>
              <a:rPr lang="en-US" sz="2400" dirty="0" err="1"/>
              <a:t>meningo</a:t>
            </a:r>
            <a:r>
              <a:rPr lang="en-US" sz="2400" dirty="0"/>
              <a:t>-encephalitis may be impossible on clinical and radiological findings alone.</a:t>
            </a:r>
          </a:p>
          <a:p>
            <a:endParaRPr lang="en-US" sz="2400" dirty="0"/>
          </a:p>
        </p:txBody>
      </p:sp>
    </p:spTree>
    <p:extLst>
      <p:ext uri="{BB962C8B-B14F-4D97-AF65-F5344CB8AC3E}">
        <p14:creationId xmlns:p14="http://schemas.microsoft.com/office/powerpoint/2010/main" val="952928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Treatment</a:t>
            </a:r>
            <a:endParaRPr lang="en-US" dirty="0"/>
          </a:p>
        </p:txBody>
      </p:sp>
      <p:sp>
        <p:nvSpPr>
          <p:cNvPr id="3" name="Content Placeholder 2"/>
          <p:cNvSpPr>
            <a:spLocks noGrp="1"/>
          </p:cNvSpPr>
          <p:nvPr>
            <p:ph idx="1"/>
          </p:nvPr>
        </p:nvSpPr>
        <p:spPr>
          <a:xfrm>
            <a:off x="1066800" y="1645919"/>
            <a:ext cx="10058400" cy="4380807"/>
          </a:xfrm>
        </p:spPr>
        <p:txBody>
          <a:bodyPr>
            <a:noAutofit/>
          </a:bodyPr>
          <a:lstStyle/>
          <a:p>
            <a:r>
              <a:rPr lang="en-US" sz="2000" b="1" dirty="0" smtClean="0"/>
              <a:t>Preferred Regimen</a:t>
            </a:r>
          </a:p>
          <a:p>
            <a:pPr lvl="1"/>
            <a:r>
              <a:rPr lang="en-US" sz="1800" dirty="0" smtClean="0"/>
              <a:t>Pyrimethamine 200mg LD , then 50-75mg/day +</a:t>
            </a:r>
          </a:p>
          <a:p>
            <a:pPr marL="274320" lvl="1" indent="0">
              <a:buNone/>
            </a:pPr>
            <a:r>
              <a:rPr lang="en-US" sz="1800" dirty="0" smtClean="0"/>
              <a:t>  Sulfadiazine 1000-1500 mg P.O 6hrly + </a:t>
            </a:r>
          </a:p>
          <a:p>
            <a:pPr marL="274320" lvl="1" indent="0">
              <a:buNone/>
            </a:pPr>
            <a:r>
              <a:rPr lang="en-US" sz="1800" dirty="0" smtClean="0"/>
              <a:t>  </a:t>
            </a:r>
            <a:r>
              <a:rPr lang="en-US" sz="1800" dirty="0" err="1" smtClean="0"/>
              <a:t>Folinic</a:t>
            </a:r>
            <a:r>
              <a:rPr lang="en-US" sz="1800" dirty="0" smtClean="0"/>
              <a:t> acid (</a:t>
            </a:r>
            <a:r>
              <a:rPr lang="en-US" sz="1800" dirty="0" err="1" smtClean="0"/>
              <a:t>Leucovorin</a:t>
            </a:r>
            <a:r>
              <a:rPr lang="en-US" sz="1800" dirty="0" smtClean="0"/>
              <a:t>) 10-20 mg/day PO</a:t>
            </a:r>
          </a:p>
          <a:p>
            <a:pPr marL="274320" lvl="1" indent="0">
              <a:buNone/>
            </a:pPr>
            <a:endParaRPr lang="en-US" sz="1800" dirty="0"/>
          </a:p>
          <a:p>
            <a:pPr marL="274320" lvl="1" indent="0">
              <a:buNone/>
            </a:pPr>
            <a:r>
              <a:rPr lang="en-US" sz="1800" i="1" dirty="0" smtClean="0"/>
              <a:t>*</a:t>
            </a:r>
            <a:r>
              <a:rPr lang="en-US" sz="1800" i="1" dirty="0" err="1" smtClean="0"/>
              <a:t>Folinic</a:t>
            </a:r>
            <a:r>
              <a:rPr lang="en-US" sz="1800" i="1" dirty="0" smtClean="0"/>
              <a:t> </a:t>
            </a:r>
            <a:r>
              <a:rPr lang="en-US" sz="1800" i="1" dirty="0" smtClean="0"/>
              <a:t>acid dose may be increased to &gt;50mg/day to decrease Pyrimethamine associated </a:t>
            </a:r>
            <a:r>
              <a:rPr lang="en-US" sz="1800" i="1" dirty="0" smtClean="0"/>
              <a:t>hematological </a:t>
            </a:r>
            <a:r>
              <a:rPr lang="en-US" sz="1800" i="1" dirty="0" smtClean="0"/>
              <a:t>toxicity. Folate is not a substitute for </a:t>
            </a:r>
            <a:r>
              <a:rPr lang="en-US" sz="1800" i="1" dirty="0" err="1" smtClean="0"/>
              <a:t>folinic</a:t>
            </a:r>
            <a:r>
              <a:rPr lang="en-US" sz="1800" i="1" dirty="0" smtClean="0"/>
              <a:t> acid</a:t>
            </a:r>
            <a:endParaRPr lang="en-US" sz="1800" i="1" dirty="0"/>
          </a:p>
          <a:p>
            <a:pPr marL="274320" lvl="1" indent="0">
              <a:buNone/>
            </a:pPr>
            <a:endParaRPr lang="en-US" sz="1800" dirty="0"/>
          </a:p>
          <a:p>
            <a:r>
              <a:rPr lang="en-US" sz="2000" b="1" dirty="0" smtClean="0"/>
              <a:t>Alternative Regimen</a:t>
            </a:r>
          </a:p>
          <a:p>
            <a:pPr lvl="1"/>
            <a:r>
              <a:rPr lang="en-US" sz="1800" dirty="0" err="1" smtClean="0"/>
              <a:t>Cotrimoxazole</a:t>
            </a:r>
            <a:r>
              <a:rPr lang="en-US" sz="1800" dirty="0" smtClean="0"/>
              <a:t> 5mg/kg of Trimethoprim or 25mg/kg of CTX BD for 6wks</a:t>
            </a:r>
          </a:p>
          <a:p>
            <a:pPr marL="0" indent="0">
              <a:buNone/>
            </a:pPr>
            <a:endParaRPr lang="en-US" sz="2000" dirty="0"/>
          </a:p>
          <a:p>
            <a:pPr marL="0" indent="0">
              <a:buNone/>
            </a:pPr>
            <a:r>
              <a:rPr lang="en-US" sz="2000" dirty="0" smtClean="0"/>
              <a:t>Treatment lasts for 6 weeks</a:t>
            </a:r>
            <a:endParaRPr lang="en-US" sz="2000" dirty="0"/>
          </a:p>
        </p:txBody>
      </p:sp>
    </p:spTree>
    <p:extLst>
      <p:ext uri="{BB962C8B-B14F-4D97-AF65-F5344CB8AC3E}">
        <p14:creationId xmlns:p14="http://schemas.microsoft.com/office/powerpoint/2010/main" val="4258137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Treatment</a:t>
            </a:r>
            <a:endParaRPr lang="en-US" dirty="0"/>
          </a:p>
        </p:txBody>
      </p:sp>
      <p:sp>
        <p:nvSpPr>
          <p:cNvPr id="3" name="Content Placeholder 2"/>
          <p:cNvSpPr>
            <a:spLocks noGrp="1"/>
          </p:cNvSpPr>
          <p:nvPr>
            <p:ph idx="1"/>
          </p:nvPr>
        </p:nvSpPr>
        <p:spPr>
          <a:xfrm>
            <a:off x="1066800" y="1645920"/>
            <a:ext cx="10058400" cy="4713316"/>
          </a:xfrm>
        </p:spPr>
        <p:txBody>
          <a:bodyPr>
            <a:noAutofit/>
          </a:bodyPr>
          <a:lstStyle/>
          <a:p>
            <a:r>
              <a:rPr lang="en-US" sz="2000" dirty="0" smtClean="0"/>
              <a:t>Improvement demonstrated on CT or MRI within 2 weeks with reduction in mass effect and ring enhancing lesion.</a:t>
            </a:r>
          </a:p>
          <a:p>
            <a:pPr lvl="1"/>
            <a:r>
              <a:rPr lang="en-US" sz="1800" dirty="0" smtClean="0"/>
              <a:t>If no improvement suspect Primary CNs Lymphoma or TB Brain Abscess</a:t>
            </a:r>
          </a:p>
          <a:p>
            <a:pPr marL="274320" lvl="1" indent="0">
              <a:buNone/>
            </a:pPr>
            <a:endParaRPr lang="en-US" sz="1800" dirty="0" smtClean="0"/>
          </a:p>
          <a:p>
            <a:r>
              <a:rPr lang="en-US" sz="2000" dirty="0" smtClean="0"/>
              <a:t>If intracerebral </a:t>
            </a:r>
            <a:r>
              <a:rPr lang="en-US" sz="2000" dirty="0" err="1" smtClean="0"/>
              <a:t>oedema</a:t>
            </a:r>
            <a:r>
              <a:rPr lang="en-US" sz="2000" dirty="0" smtClean="0"/>
              <a:t> suspected clinically ( </a:t>
            </a:r>
            <a:r>
              <a:rPr lang="en-US" sz="2000" dirty="0" err="1" smtClean="0"/>
              <a:t>papilloedema</a:t>
            </a:r>
            <a:r>
              <a:rPr lang="en-US" sz="2000" dirty="0" smtClean="0"/>
              <a:t> on </a:t>
            </a:r>
            <a:r>
              <a:rPr lang="en-US" sz="2000" dirty="0" err="1" smtClean="0"/>
              <a:t>fundoscopy</a:t>
            </a:r>
            <a:r>
              <a:rPr lang="en-US" sz="2000" dirty="0" smtClean="0"/>
              <a:t> or on CT scan) give </a:t>
            </a:r>
            <a:r>
              <a:rPr lang="en-US" sz="2000" b="1" dirty="0" smtClean="0"/>
              <a:t>Dexamethasone</a:t>
            </a:r>
            <a:r>
              <a:rPr lang="en-US" sz="2000" dirty="0" smtClean="0"/>
              <a:t> 4mg PO or IV QID</a:t>
            </a:r>
          </a:p>
          <a:p>
            <a:pPr lvl="1"/>
            <a:r>
              <a:rPr lang="en-US" sz="1800" dirty="0" smtClean="0"/>
              <a:t>CNS Lymphoma likely to improve with steroid use, so this may confuse diagnosis</a:t>
            </a:r>
          </a:p>
          <a:p>
            <a:pPr lvl="1"/>
            <a:endParaRPr lang="en-US" sz="1800" dirty="0"/>
          </a:p>
          <a:p>
            <a:r>
              <a:rPr lang="en-US" sz="2000" dirty="0" smtClean="0"/>
              <a:t>Anticonvulsants may also be used in patients with seizures and continued at least during acute illness</a:t>
            </a:r>
          </a:p>
          <a:p>
            <a:endParaRPr lang="en-US" sz="2000" dirty="0"/>
          </a:p>
          <a:p>
            <a:r>
              <a:rPr lang="en-US" sz="2000" dirty="0" smtClean="0"/>
              <a:t>Toxoplasma antibody levels are not useful for monitoring response to treatment</a:t>
            </a:r>
            <a:endParaRPr lang="en-US" sz="2000" dirty="0"/>
          </a:p>
        </p:txBody>
      </p:sp>
    </p:spTree>
    <p:extLst>
      <p:ext uri="{BB962C8B-B14F-4D97-AF65-F5344CB8AC3E}">
        <p14:creationId xmlns:p14="http://schemas.microsoft.com/office/powerpoint/2010/main" val="1240434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and Prophylaxis</a:t>
            </a:r>
            <a:endParaRPr lang="en-US" dirty="0"/>
          </a:p>
        </p:txBody>
      </p:sp>
      <p:sp>
        <p:nvSpPr>
          <p:cNvPr id="3" name="Content Placeholder 2"/>
          <p:cNvSpPr>
            <a:spLocks noGrp="1"/>
          </p:cNvSpPr>
          <p:nvPr>
            <p:ph idx="1"/>
          </p:nvPr>
        </p:nvSpPr>
        <p:spPr/>
        <p:txBody>
          <a:bodyPr>
            <a:normAutofit/>
          </a:bodyPr>
          <a:lstStyle/>
          <a:p>
            <a:r>
              <a:rPr lang="en-US" sz="2000" b="1" dirty="0" smtClean="0"/>
              <a:t>Pyrimethamine</a:t>
            </a:r>
            <a:r>
              <a:rPr lang="en-US" sz="2000" dirty="0" smtClean="0"/>
              <a:t> 25-50 mg/day </a:t>
            </a:r>
            <a:r>
              <a:rPr lang="en-US" sz="2000" dirty="0" smtClean="0"/>
              <a:t>PO + </a:t>
            </a:r>
            <a:r>
              <a:rPr lang="en-US" sz="2000" b="1" dirty="0" smtClean="0"/>
              <a:t>Sulfadiazine</a:t>
            </a:r>
            <a:r>
              <a:rPr lang="en-US" sz="2000" dirty="0" smtClean="0"/>
              <a:t> 500-750mg </a:t>
            </a:r>
            <a:r>
              <a:rPr lang="en-US" sz="2000" dirty="0" smtClean="0"/>
              <a:t>QID </a:t>
            </a:r>
            <a:r>
              <a:rPr lang="en-US" sz="2000" dirty="0" smtClean="0"/>
              <a:t>PO + </a:t>
            </a:r>
            <a:r>
              <a:rPr lang="en-US" sz="2000" b="1" dirty="0" err="1" smtClean="0"/>
              <a:t>Folinic</a:t>
            </a:r>
            <a:r>
              <a:rPr lang="en-US" sz="2000" b="1" dirty="0" smtClean="0"/>
              <a:t> acid </a:t>
            </a:r>
            <a:r>
              <a:rPr lang="en-US" sz="2000" dirty="0" smtClean="0"/>
              <a:t>5mg/day  </a:t>
            </a:r>
          </a:p>
          <a:p>
            <a:pPr marL="274320" lvl="1" indent="0">
              <a:buNone/>
            </a:pPr>
            <a:r>
              <a:rPr lang="en-US" sz="1800" dirty="0" smtClean="0"/>
              <a:t>OR</a:t>
            </a:r>
          </a:p>
          <a:p>
            <a:pPr marL="274320" lvl="1" indent="0">
              <a:buNone/>
            </a:pPr>
            <a:r>
              <a:rPr lang="en-US" sz="1800" b="1" dirty="0" err="1" smtClean="0"/>
              <a:t>Cotrimoxazole</a:t>
            </a:r>
            <a:r>
              <a:rPr lang="en-US" sz="1800" dirty="0" smtClean="0"/>
              <a:t> in the </a:t>
            </a:r>
            <a:r>
              <a:rPr lang="en-US" sz="1800" dirty="0" smtClean="0"/>
              <a:t>standard </a:t>
            </a:r>
            <a:r>
              <a:rPr lang="en-US" sz="1800" dirty="0" smtClean="0"/>
              <a:t>prophylactic dose of 960mg OD</a:t>
            </a:r>
          </a:p>
          <a:p>
            <a:r>
              <a:rPr lang="en-US" sz="2000" dirty="0" smtClean="0"/>
              <a:t>Continued until documented sustained immune </a:t>
            </a:r>
            <a:r>
              <a:rPr lang="en-US" sz="2000" dirty="0" err="1" smtClean="0"/>
              <a:t>reconstituition</a:t>
            </a:r>
            <a:r>
              <a:rPr lang="en-US" sz="2000" dirty="0" smtClean="0"/>
              <a:t> ( CD4 &gt;200cells/mm for &gt; 6months)</a:t>
            </a:r>
          </a:p>
          <a:p>
            <a:endParaRPr lang="en-US" sz="2000" dirty="0"/>
          </a:p>
          <a:p>
            <a:r>
              <a:rPr lang="en-US" sz="2000" dirty="0" smtClean="0"/>
              <a:t>Primary prophylaxis is still CTX 960mg OD and is continued indefinitely regardless of immune status of the patient</a:t>
            </a:r>
          </a:p>
        </p:txBody>
      </p:sp>
    </p:spTree>
    <p:extLst>
      <p:ext uri="{BB962C8B-B14F-4D97-AF65-F5344CB8AC3E}">
        <p14:creationId xmlns:p14="http://schemas.microsoft.com/office/powerpoint/2010/main" val="3274144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294267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642594"/>
            <a:ext cx="4145280" cy="280851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8811" y="3657600"/>
            <a:ext cx="4145280" cy="2559630"/>
          </a:xfrm>
          <a:prstGeom prst="rect">
            <a:avLst/>
          </a:prstGeom>
        </p:spPr>
      </p:pic>
      <p:pic>
        <p:nvPicPr>
          <p:cNvPr id="8" name="Picture 7"/>
          <p:cNvPicPr>
            <a:picLocks noChangeAspect="1"/>
          </p:cNvPicPr>
          <p:nvPr/>
        </p:nvPicPr>
        <p:blipFill>
          <a:blip r:embed="rId5"/>
          <a:stretch>
            <a:fillRect/>
          </a:stretch>
        </p:blipFill>
        <p:spPr>
          <a:xfrm>
            <a:off x="6261735" y="642594"/>
            <a:ext cx="4863465" cy="2808514"/>
          </a:xfrm>
          <a:prstGeom prst="rect">
            <a:avLst/>
          </a:prstGeom>
        </p:spPr>
      </p:pic>
      <p:pic>
        <p:nvPicPr>
          <p:cNvPr id="9" name="Picture 8"/>
          <p:cNvPicPr>
            <a:picLocks noChangeAspect="1"/>
          </p:cNvPicPr>
          <p:nvPr/>
        </p:nvPicPr>
        <p:blipFill>
          <a:blip r:embed="rId6"/>
          <a:stretch>
            <a:fillRect/>
          </a:stretch>
        </p:blipFill>
        <p:spPr>
          <a:xfrm>
            <a:off x="1308531" y="3472946"/>
            <a:ext cx="3661818" cy="2928938"/>
          </a:xfrm>
          <a:prstGeom prst="rect">
            <a:avLst/>
          </a:prstGeom>
        </p:spPr>
      </p:pic>
    </p:spTree>
    <p:extLst>
      <p:ext uri="{BB962C8B-B14F-4D97-AF65-F5344CB8AC3E}">
        <p14:creationId xmlns:p14="http://schemas.microsoft.com/office/powerpoint/2010/main" val="239153457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717471" y="1088967"/>
            <a:ext cx="6384018" cy="4350567"/>
          </a:xfrm>
          <a:prstGeom prst="rect">
            <a:avLst/>
          </a:prstGeom>
        </p:spPr>
      </p:pic>
    </p:spTree>
    <p:extLst>
      <p:ext uri="{BB962C8B-B14F-4D97-AF65-F5344CB8AC3E}">
        <p14:creationId xmlns:p14="http://schemas.microsoft.com/office/powerpoint/2010/main" val="3382743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Toxoplasmosis is caused by </a:t>
            </a:r>
            <a:r>
              <a:rPr lang="en-US" sz="2400" i="1" dirty="0" smtClean="0"/>
              <a:t>Toxoplasma </a:t>
            </a:r>
            <a:r>
              <a:rPr lang="en-US" sz="2400" i="1" dirty="0" err="1" smtClean="0"/>
              <a:t>gondii</a:t>
            </a:r>
            <a:r>
              <a:rPr lang="en-US" sz="2400" dirty="0" smtClean="0"/>
              <a:t>, a small intracellular protozoa</a:t>
            </a:r>
          </a:p>
          <a:p>
            <a:r>
              <a:rPr lang="en-US" sz="2400" b="1" dirty="0" smtClean="0"/>
              <a:t>Cats </a:t>
            </a:r>
            <a:r>
              <a:rPr lang="en-US" sz="2400" dirty="0" smtClean="0"/>
              <a:t>are definitive hosts; humans acquire it through ingestion of oocysts from cat </a:t>
            </a:r>
            <a:r>
              <a:rPr lang="en-US" sz="2400" dirty="0" err="1" smtClean="0"/>
              <a:t>faeces</a:t>
            </a:r>
            <a:r>
              <a:rPr lang="en-US" sz="2400" dirty="0" smtClean="0"/>
              <a:t> or from tissue cysts in undercooked meat</a:t>
            </a:r>
          </a:p>
          <a:p>
            <a:r>
              <a:rPr lang="en-US" sz="2400" dirty="0" smtClean="0"/>
              <a:t>Vertical transmission causing Congenital Toxoplasmosis may occur in pregnant mothers with acute toxoplasmosis</a:t>
            </a:r>
            <a:endParaRPr lang="en-US" sz="2400" dirty="0"/>
          </a:p>
        </p:txBody>
      </p:sp>
    </p:spTree>
    <p:extLst>
      <p:ext uri="{BB962C8B-B14F-4D97-AF65-F5344CB8AC3E}">
        <p14:creationId xmlns:p14="http://schemas.microsoft.com/office/powerpoint/2010/main" val="1899645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9736183" cy="715943"/>
          </a:xfrm>
        </p:spPr>
        <p:txBody>
          <a:bodyPr>
            <a:normAutofit fontScale="90000"/>
          </a:bodyPr>
          <a:lstStyle/>
          <a:p>
            <a:r>
              <a:rPr lang="en-US" dirty="0" smtClean="0"/>
              <a:t>Toxoplasmosis Cycle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8961" y="1358537"/>
            <a:ext cx="5995850" cy="4963886"/>
          </a:xfrm>
        </p:spPr>
      </p:pic>
    </p:spTree>
    <p:extLst>
      <p:ext uri="{BB962C8B-B14F-4D97-AF65-F5344CB8AC3E}">
        <p14:creationId xmlns:p14="http://schemas.microsoft.com/office/powerpoint/2010/main" val="3630083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In PLHIV. toxoplasmosis disease is almost always (&gt;95%) a result of reactivation of old CNS lesion or spread through the blood stream of previously acquired infection</a:t>
            </a:r>
          </a:p>
          <a:p>
            <a:r>
              <a:rPr lang="en-US" sz="2400" dirty="0" smtClean="0"/>
              <a:t>CD4 usually &lt;100 cells/mm3 with greatest risk of disease in those with CD4 &lt;50. Clinical disease is rare in patients with &gt;200cells/mm3.</a:t>
            </a:r>
          </a:p>
          <a:p>
            <a:r>
              <a:rPr lang="en-US" sz="2400" dirty="0" smtClean="0"/>
              <a:t>Prevalence in Kenya unknown but is however seen less than TBM and </a:t>
            </a:r>
            <a:r>
              <a:rPr lang="en-US" sz="2400" dirty="0" err="1" smtClean="0"/>
              <a:t>Cryptococcal</a:t>
            </a:r>
            <a:r>
              <a:rPr lang="en-US" sz="2400" dirty="0" smtClean="0"/>
              <a:t> Meningitis.</a:t>
            </a:r>
          </a:p>
          <a:p>
            <a:r>
              <a:rPr lang="en-US" sz="2400" dirty="0" smtClean="0"/>
              <a:t>Leading cause of focal CNS disease in PLHIV</a:t>
            </a:r>
            <a:endParaRPr lang="en-US" sz="2400" dirty="0"/>
          </a:p>
        </p:txBody>
      </p:sp>
    </p:spTree>
    <p:extLst>
      <p:ext uri="{BB962C8B-B14F-4D97-AF65-F5344CB8AC3E}">
        <p14:creationId xmlns:p14="http://schemas.microsoft.com/office/powerpoint/2010/main" val="1914438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Presentation</a:t>
            </a:r>
            <a:endParaRPr lang="en-US" dirty="0"/>
          </a:p>
        </p:txBody>
      </p:sp>
      <p:sp>
        <p:nvSpPr>
          <p:cNvPr id="3" name="Content Placeholder 2"/>
          <p:cNvSpPr>
            <a:spLocks noGrp="1"/>
          </p:cNvSpPr>
          <p:nvPr>
            <p:ph idx="1"/>
          </p:nvPr>
        </p:nvSpPr>
        <p:spPr>
          <a:xfrm>
            <a:off x="1066800" y="1659774"/>
            <a:ext cx="10058400" cy="4699461"/>
          </a:xfrm>
        </p:spPr>
        <p:txBody>
          <a:bodyPr>
            <a:noAutofit/>
          </a:bodyPr>
          <a:lstStyle/>
          <a:p>
            <a:r>
              <a:rPr lang="en-US" sz="2000" dirty="0" smtClean="0"/>
              <a:t>Symptoms </a:t>
            </a:r>
          </a:p>
          <a:p>
            <a:pPr lvl="1"/>
            <a:r>
              <a:rPr lang="en-US" sz="1800" dirty="0" smtClean="0"/>
              <a:t>Headache </a:t>
            </a:r>
          </a:p>
          <a:p>
            <a:pPr lvl="1"/>
            <a:r>
              <a:rPr lang="en-US" sz="1800" dirty="0" smtClean="0"/>
              <a:t>Fever </a:t>
            </a:r>
          </a:p>
          <a:p>
            <a:pPr lvl="1"/>
            <a:r>
              <a:rPr lang="en-US" sz="1800" dirty="0" smtClean="0"/>
              <a:t>Confusion, altered mental state</a:t>
            </a:r>
          </a:p>
          <a:p>
            <a:pPr lvl="1"/>
            <a:r>
              <a:rPr lang="en-US" sz="1800" dirty="0" smtClean="0"/>
              <a:t>Muscle ache , joint pain</a:t>
            </a:r>
          </a:p>
          <a:p>
            <a:pPr lvl="1"/>
            <a:endParaRPr lang="en-US" sz="1800" dirty="0"/>
          </a:p>
          <a:p>
            <a:r>
              <a:rPr lang="en-US" sz="2000" dirty="0" smtClean="0"/>
              <a:t>Signs</a:t>
            </a:r>
          </a:p>
          <a:p>
            <a:pPr lvl="1"/>
            <a:r>
              <a:rPr lang="en-US" sz="1800" dirty="0" smtClean="0"/>
              <a:t>Fever</a:t>
            </a:r>
          </a:p>
          <a:p>
            <a:pPr lvl="1"/>
            <a:r>
              <a:rPr lang="en-US" sz="1800" dirty="0" smtClean="0"/>
              <a:t>Focal neurological signs- hemiparesis , hemianopia ,aphasia , ataxia, cranial nerve palsies</a:t>
            </a:r>
          </a:p>
          <a:p>
            <a:pPr lvl="1"/>
            <a:r>
              <a:rPr lang="en-US" sz="1800" dirty="0" smtClean="0"/>
              <a:t>Pneumonitis</a:t>
            </a:r>
          </a:p>
          <a:p>
            <a:pPr lvl="1"/>
            <a:r>
              <a:rPr lang="en-US" sz="1800" dirty="0" smtClean="0"/>
              <a:t>Chorioretinitis</a:t>
            </a:r>
          </a:p>
          <a:p>
            <a:pPr lvl="1"/>
            <a:r>
              <a:rPr lang="en-US" sz="1800" dirty="0" smtClean="0"/>
              <a:t>Hepatosplenomegaly</a:t>
            </a:r>
          </a:p>
          <a:p>
            <a:pPr marL="274320" lvl="1" indent="0">
              <a:buNone/>
            </a:pPr>
            <a:endParaRPr lang="en-US" sz="1800" dirty="0"/>
          </a:p>
        </p:txBody>
      </p:sp>
    </p:spTree>
    <p:extLst>
      <p:ext uri="{BB962C8B-B14F-4D97-AF65-F5344CB8AC3E}">
        <p14:creationId xmlns:p14="http://schemas.microsoft.com/office/powerpoint/2010/main" val="1895841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a:xfrm>
            <a:off x="969818" y="1701338"/>
            <a:ext cx="10058400" cy="4754880"/>
          </a:xfrm>
        </p:spPr>
        <p:txBody>
          <a:bodyPr>
            <a:noAutofit/>
          </a:bodyPr>
          <a:lstStyle/>
          <a:p>
            <a:r>
              <a:rPr lang="en-US" sz="2400" dirty="0" smtClean="0"/>
              <a:t>A *</a:t>
            </a:r>
            <a:r>
              <a:rPr lang="en-US" sz="2400" b="1" dirty="0" smtClean="0"/>
              <a:t>presumptive</a:t>
            </a:r>
            <a:r>
              <a:rPr lang="en-US" sz="2400" dirty="0" smtClean="0"/>
              <a:t>* diagnosis is considered in patients who are </a:t>
            </a:r>
          </a:p>
          <a:p>
            <a:pPr lvl="1"/>
            <a:r>
              <a:rPr lang="en-US" sz="2000" dirty="0" smtClean="0"/>
              <a:t>severely immunocompromised (CD4 &lt;100 cells/mm3)</a:t>
            </a:r>
          </a:p>
          <a:p>
            <a:pPr lvl="1"/>
            <a:r>
              <a:rPr lang="en-US" sz="2000" dirty="0" smtClean="0"/>
              <a:t>Focal encephalitis features with headache fever seizures altered mental state and </a:t>
            </a:r>
          </a:p>
          <a:p>
            <a:pPr lvl="1"/>
            <a:r>
              <a:rPr lang="en-US" sz="2000" dirty="0" smtClean="0"/>
              <a:t>Focal neurological deficits</a:t>
            </a:r>
          </a:p>
          <a:p>
            <a:pPr lvl="1"/>
            <a:endParaRPr lang="en-US" sz="2000" dirty="0"/>
          </a:p>
          <a:p>
            <a:r>
              <a:rPr lang="en-US" sz="2400" b="1" dirty="0" smtClean="0"/>
              <a:t>Anti-toxoplasma IgG Serology </a:t>
            </a:r>
            <a:r>
              <a:rPr lang="en-US" sz="2400" dirty="0" smtClean="0"/>
              <a:t>– if </a:t>
            </a:r>
            <a:r>
              <a:rPr lang="en-US" sz="2400" i="1" dirty="0" smtClean="0"/>
              <a:t>rising </a:t>
            </a:r>
            <a:r>
              <a:rPr lang="en-US" sz="2400" dirty="0" smtClean="0"/>
              <a:t>in patients with the above symptoms, it supports our diagnosis. However, it doesn’t tell us whether the infection is currently active or was a past infection.</a:t>
            </a:r>
          </a:p>
          <a:p>
            <a:r>
              <a:rPr lang="en-US" sz="2400" dirty="0" smtClean="0"/>
              <a:t>IgM testing can be done to ascertain if it is current, especially in pregnant mothers</a:t>
            </a:r>
          </a:p>
          <a:p>
            <a:r>
              <a:rPr lang="en-US" sz="2400" dirty="0" smtClean="0"/>
              <a:t>CSF findings are non-specific. </a:t>
            </a:r>
            <a:endParaRPr lang="en-US" sz="2400" dirty="0"/>
          </a:p>
        </p:txBody>
      </p:sp>
    </p:spTree>
    <p:extLst>
      <p:ext uri="{BB962C8B-B14F-4D97-AF65-F5344CB8AC3E}">
        <p14:creationId xmlns:p14="http://schemas.microsoft.com/office/powerpoint/2010/main" val="2580316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a:t>
            </a:r>
            <a:endParaRPr lang="en-US" dirty="0"/>
          </a:p>
        </p:txBody>
      </p:sp>
      <p:sp>
        <p:nvSpPr>
          <p:cNvPr id="3" name="Content Placeholder 2"/>
          <p:cNvSpPr>
            <a:spLocks noGrp="1"/>
          </p:cNvSpPr>
          <p:nvPr>
            <p:ph idx="1"/>
          </p:nvPr>
        </p:nvSpPr>
        <p:spPr/>
        <p:txBody>
          <a:bodyPr>
            <a:noAutofit/>
          </a:bodyPr>
          <a:lstStyle/>
          <a:p>
            <a:r>
              <a:rPr lang="en-US" sz="2400" b="1" dirty="0" smtClean="0"/>
              <a:t>CT Scan </a:t>
            </a:r>
          </a:p>
          <a:p>
            <a:pPr lvl="1"/>
            <a:r>
              <a:rPr lang="en-US" sz="2000" i="1" dirty="0" smtClean="0"/>
              <a:t>Ring </a:t>
            </a:r>
            <a:r>
              <a:rPr lang="en-US" sz="2000" i="1" dirty="0" smtClean="0"/>
              <a:t>enhancing </a:t>
            </a:r>
            <a:r>
              <a:rPr lang="en-US" sz="2000" dirty="0" err="1" smtClean="0"/>
              <a:t>hypodense</a:t>
            </a:r>
            <a:r>
              <a:rPr lang="en-US" sz="2000" i="1" dirty="0" smtClean="0"/>
              <a:t> </a:t>
            </a:r>
            <a:r>
              <a:rPr lang="en-US" sz="2000" dirty="0" smtClean="0"/>
              <a:t>lesion with contrast indicating mass effect.</a:t>
            </a:r>
          </a:p>
          <a:p>
            <a:pPr lvl="1"/>
            <a:r>
              <a:rPr lang="en-US" sz="2000" dirty="0" smtClean="0"/>
              <a:t>Could be </a:t>
            </a:r>
            <a:r>
              <a:rPr lang="en-US" sz="2000" dirty="0" smtClean="0"/>
              <a:t>single(30%) </a:t>
            </a:r>
            <a:r>
              <a:rPr lang="en-US" sz="2000" dirty="0" smtClean="0"/>
              <a:t>or multiple</a:t>
            </a:r>
          </a:p>
          <a:p>
            <a:pPr lvl="1"/>
            <a:r>
              <a:rPr lang="en-US" sz="2000" dirty="0" smtClean="0"/>
              <a:t>Often in the basal </a:t>
            </a:r>
            <a:r>
              <a:rPr lang="en-US" sz="2000" dirty="0" smtClean="0"/>
              <a:t>ganglia ( approx.75%) </a:t>
            </a:r>
            <a:r>
              <a:rPr lang="en-US" sz="2000" dirty="0" smtClean="0"/>
              <a:t>or </a:t>
            </a:r>
            <a:r>
              <a:rPr lang="en-US" sz="2000" dirty="0" err="1" smtClean="0"/>
              <a:t>cortico</a:t>
            </a:r>
            <a:r>
              <a:rPr lang="en-US" sz="2000" dirty="0" smtClean="0"/>
              <a:t>-medullary </a:t>
            </a:r>
            <a:r>
              <a:rPr lang="en-US" sz="2000" dirty="0" smtClean="0"/>
              <a:t>region</a:t>
            </a:r>
          </a:p>
          <a:p>
            <a:pPr lvl="1"/>
            <a:r>
              <a:rPr lang="en-US" sz="2000" dirty="0" smtClean="0"/>
              <a:t>Calcifications seen in treated pts</a:t>
            </a:r>
          </a:p>
          <a:p>
            <a:pPr marL="274320" lvl="1" indent="0">
              <a:buNone/>
            </a:pPr>
            <a:endParaRPr lang="en-US" sz="2000" dirty="0" smtClean="0"/>
          </a:p>
          <a:p>
            <a:r>
              <a:rPr lang="en-US" sz="2400" dirty="0" smtClean="0"/>
              <a:t>Pathologically :</a:t>
            </a:r>
            <a:endParaRPr lang="en-US" sz="2400" dirty="0" smtClean="0"/>
          </a:p>
          <a:p>
            <a:pPr lvl="1"/>
            <a:r>
              <a:rPr lang="en-US" sz="1800" dirty="0"/>
              <a:t>a central avascular zone of coagulative necrosis</a:t>
            </a:r>
          </a:p>
          <a:p>
            <a:pPr lvl="1"/>
            <a:r>
              <a:rPr lang="en-US" sz="1800" dirty="0"/>
              <a:t>an intermediate vascular zone containing numerous organisms</a:t>
            </a:r>
          </a:p>
          <a:p>
            <a:pPr lvl="1"/>
            <a:r>
              <a:rPr lang="en-US" sz="1800" dirty="0"/>
              <a:t>an outermost zone of encysted organisms; Toxoplasma lesions do not have a capsule</a:t>
            </a:r>
          </a:p>
          <a:p>
            <a:pPr marL="274320" lvl="1" indent="0">
              <a:buNone/>
            </a:pPr>
            <a:endParaRPr lang="en-US" sz="2000" dirty="0" smtClean="0"/>
          </a:p>
          <a:p>
            <a:pPr marL="274320" lvl="1" indent="0">
              <a:buNone/>
            </a:pPr>
            <a:endParaRPr lang="en-US" sz="2000" dirty="0"/>
          </a:p>
        </p:txBody>
      </p:sp>
    </p:spTree>
    <p:extLst>
      <p:ext uri="{BB962C8B-B14F-4D97-AF65-F5344CB8AC3E}">
        <p14:creationId xmlns:p14="http://schemas.microsoft.com/office/powerpoint/2010/main" val="10466752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190</TotalTime>
  <Words>1150</Words>
  <Application>Microsoft Office PowerPoint</Application>
  <PresentationFormat>Widescreen</PresentationFormat>
  <Paragraphs>106</Paragraphs>
  <Slides>18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Century Gothic</vt:lpstr>
      <vt:lpstr>Savon</vt:lpstr>
      <vt:lpstr>Cerebral Toxoplasmosis in Hiv Infection</vt:lpstr>
      <vt:lpstr>PowerPoint Presentation</vt:lpstr>
      <vt:lpstr>PowerPoint Presentation</vt:lpstr>
      <vt:lpstr>PowerPoint Presentation</vt:lpstr>
      <vt:lpstr>Toxoplasmosis Cycle</vt:lpstr>
      <vt:lpstr>PowerPoint Presentation</vt:lpstr>
      <vt:lpstr>Clinical Presentation</vt:lpstr>
      <vt:lpstr>Diagnosis</vt:lpstr>
      <vt:lpstr>Imaging</vt:lpstr>
      <vt:lpstr>PowerPoint Presentation</vt:lpstr>
      <vt:lpstr>PowerPoint Presentation</vt:lpstr>
      <vt:lpstr>MRI</vt:lpstr>
      <vt:lpstr>PowerPoint Presentation</vt:lpstr>
      <vt:lpstr>Differential DIagnosis</vt:lpstr>
      <vt:lpstr>Treatment</vt:lpstr>
      <vt:lpstr>Treatment</vt:lpstr>
      <vt:lpstr>Maintenance and Prophylaxis</vt:lpstr>
      <vt:lpstr>Take Home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Cerebral Toxoplasmosis infection in Hiv Infection</dc:title>
  <dc:creator>Nixon Ounza</dc:creator>
  <cp:lastModifiedBy>Nixon Ounza</cp:lastModifiedBy>
  <cp:revision>19</cp:revision>
  <dcterms:created xsi:type="dcterms:W3CDTF">2019-11-14T02:02:58Z</dcterms:created>
  <dcterms:modified xsi:type="dcterms:W3CDTF">2019-11-19T03:30:02Z</dcterms:modified>
</cp:coreProperties>
</file>