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81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91" r:id="rId12"/>
    <p:sldId id="395" r:id="rId13"/>
    <p:sldId id="344" r:id="rId14"/>
    <p:sldId id="345" r:id="rId15"/>
    <p:sldId id="392" r:id="rId16"/>
    <p:sldId id="346" r:id="rId17"/>
    <p:sldId id="394" r:id="rId18"/>
    <p:sldId id="347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9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401C4-D485-49B1-A6C5-F2832BBCB33F}" type="datetimeFigureOut">
              <a:rPr lang="en-GB" smtClean="0"/>
              <a:t>20/01/2014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52C3F-5D73-4797-8558-47862ACD49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6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2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6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5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9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8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4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21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6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0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696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2784-6BA9-4FD6-A15E-3D01B6D1A8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6C8E1-A4A6-405F-94D1-CB17709B040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2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VIROLOGY SPOT TEST REVISION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KIMAIGA </a:t>
            </a:r>
            <a:r>
              <a:rPr lang="en-GB" b="1" dirty="0"/>
              <a:t>H.O </a:t>
            </a:r>
          </a:p>
          <a:p>
            <a:r>
              <a:rPr lang="en-GB" b="1" dirty="0"/>
              <a:t>MBChB (University of Nairobi)</a:t>
            </a:r>
          </a:p>
        </p:txBody>
      </p:sp>
    </p:spTree>
    <p:extLst>
      <p:ext uri="{BB962C8B-B14F-4D97-AF65-F5344CB8AC3E}">
        <p14:creationId xmlns:p14="http://schemas.microsoft.com/office/powerpoint/2010/main" val="314763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prstClr val="black"/>
                </a:solidFill>
              </a:rPr>
              <a:t>1.Give viruses transmitted by the vector above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flaviviridae</a:t>
            </a:r>
            <a:r>
              <a:rPr lang="en-GB" dirty="0">
                <a:solidFill>
                  <a:srgbClr val="FF0000"/>
                </a:solidFill>
              </a:rPr>
              <a:t>-Yellow fever </a:t>
            </a:r>
            <a:r>
              <a:rPr lang="en-GB" dirty="0" err="1">
                <a:solidFill>
                  <a:srgbClr val="FF0000"/>
                </a:solidFill>
              </a:rPr>
              <a:t>virus,dengue</a:t>
            </a:r>
            <a:r>
              <a:rPr lang="en-GB" dirty="0">
                <a:solidFill>
                  <a:srgbClr val="FF0000"/>
                </a:solidFill>
              </a:rPr>
              <a:t> virus</a:t>
            </a:r>
          </a:p>
          <a:p>
            <a:r>
              <a:rPr lang="en-GB" dirty="0" err="1">
                <a:solidFill>
                  <a:srgbClr val="FF0000"/>
                </a:solidFill>
              </a:rPr>
              <a:t>Togaviridae</a:t>
            </a:r>
            <a:r>
              <a:rPr lang="en-GB" dirty="0">
                <a:solidFill>
                  <a:srgbClr val="FF0000"/>
                </a:solidFill>
              </a:rPr>
              <a:t>-WEE,EEE,VEE</a:t>
            </a:r>
          </a:p>
          <a:p>
            <a:r>
              <a:rPr lang="en-GB" dirty="0" err="1">
                <a:solidFill>
                  <a:srgbClr val="FF0000"/>
                </a:solidFill>
              </a:rPr>
              <a:t>Bunyaviridae</a:t>
            </a:r>
            <a:r>
              <a:rPr lang="en-GB" dirty="0">
                <a:solidFill>
                  <a:srgbClr val="FF0000"/>
                </a:solidFill>
              </a:rPr>
              <a:t>-rift valley </a:t>
            </a:r>
            <a:r>
              <a:rPr lang="en-GB" dirty="0" err="1">
                <a:solidFill>
                  <a:srgbClr val="FF0000"/>
                </a:solidFill>
              </a:rPr>
              <a:t>fever,cremea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congo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hemorragic</a:t>
            </a:r>
            <a:r>
              <a:rPr lang="en-GB" dirty="0">
                <a:solidFill>
                  <a:srgbClr val="FF0000"/>
                </a:solidFill>
              </a:rPr>
              <a:t> fever virus</a:t>
            </a:r>
          </a:p>
          <a:p>
            <a:r>
              <a:rPr lang="en-GB" dirty="0">
                <a:solidFill>
                  <a:prstClr val="black"/>
                </a:solidFill>
              </a:rPr>
              <a:t>2.Give methods of control of the above vector.</a:t>
            </a:r>
          </a:p>
          <a:p>
            <a:r>
              <a:rPr lang="en-GB" dirty="0">
                <a:solidFill>
                  <a:srgbClr val="FF0000"/>
                </a:solidFill>
              </a:rPr>
              <a:t>Draining of stagnant </a:t>
            </a:r>
            <a:r>
              <a:rPr lang="en-GB" dirty="0" err="1">
                <a:solidFill>
                  <a:srgbClr val="FF0000"/>
                </a:solidFill>
              </a:rPr>
              <a:t>water,clearing</a:t>
            </a:r>
            <a:r>
              <a:rPr lang="en-GB" dirty="0">
                <a:solidFill>
                  <a:srgbClr val="FF0000"/>
                </a:solidFill>
              </a:rPr>
              <a:t> of bushes around home </a:t>
            </a:r>
            <a:r>
              <a:rPr lang="en-GB" dirty="0" err="1">
                <a:solidFill>
                  <a:srgbClr val="FF0000"/>
                </a:solidFill>
              </a:rPr>
              <a:t>areas,use</a:t>
            </a:r>
            <a:r>
              <a:rPr lang="en-GB" dirty="0">
                <a:solidFill>
                  <a:srgbClr val="FF0000"/>
                </a:solidFill>
              </a:rPr>
              <a:t> of mosquito </a:t>
            </a:r>
            <a:r>
              <a:rPr lang="en-GB" dirty="0" err="1">
                <a:solidFill>
                  <a:srgbClr val="FF0000"/>
                </a:solidFill>
              </a:rPr>
              <a:t>nets,use</a:t>
            </a:r>
            <a:r>
              <a:rPr lang="en-GB" dirty="0">
                <a:solidFill>
                  <a:srgbClr val="FF0000"/>
                </a:solidFill>
              </a:rPr>
              <a:t> of insecticides 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Admin\Desktop\aed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737" y="1723231"/>
            <a:ext cx="3914775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912" y="476672"/>
            <a:ext cx="4906888" cy="5649491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Through </a:t>
            </a:r>
            <a:r>
              <a:rPr lang="en-GB" dirty="0"/>
              <a:t>what receptor does the virus enter the preferred cell.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Acetylcholine receptors</a:t>
            </a:r>
          </a:p>
          <a:p>
            <a:r>
              <a:rPr lang="en-GB" dirty="0" smtClean="0"/>
              <a:t>Give </a:t>
            </a:r>
            <a:r>
              <a:rPr lang="en-GB" dirty="0"/>
              <a:t>two methods used to diagnose the condition represented above.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IFA-to identify the rabies antigen,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Serology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Animal observation-signs of </a:t>
            </a:r>
            <a:r>
              <a:rPr lang="en-GB" dirty="0" err="1">
                <a:solidFill>
                  <a:srgbClr val="FF0000"/>
                </a:solidFill>
              </a:rPr>
              <a:t>encephalitis,seizures,hypdrophobia,dysphagia,confusion</a:t>
            </a:r>
            <a:r>
              <a:rPr lang="en-GB" dirty="0">
                <a:solidFill>
                  <a:srgbClr val="FF0000"/>
                </a:solidFill>
              </a:rPr>
              <a:t> and lethargy.</a:t>
            </a:r>
          </a:p>
          <a:p>
            <a:r>
              <a:rPr lang="en-GB" dirty="0"/>
              <a:t>Does the virus cause a localized or a systemic infection?</a:t>
            </a:r>
          </a:p>
          <a:p>
            <a:endParaRPr lang="en-GB" dirty="0"/>
          </a:p>
        </p:txBody>
      </p:sp>
      <p:pic>
        <p:nvPicPr>
          <p:cNvPr id="5" name="Picture 2" descr="C:\Users\Admin\Desktop\rabies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752266"/>
            <a:ext cx="3168352" cy="4771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49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Identify the virus</a:t>
            </a:r>
            <a:r>
              <a:rPr lang="en-US" dirty="0" smtClean="0"/>
              <a:t>,</a:t>
            </a:r>
          </a:p>
          <a:p>
            <a:r>
              <a:rPr lang="en-US" altLang="en-US" dirty="0"/>
              <a:t>Name the virus shown. Rabies</a:t>
            </a:r>
          </a:p>
          <a:p>
            <a:r>
              <a:rPr lang="en-US" altLang="en-US" dirty="0" err="1"/>
              <a:t>Rhabdoviridae</a:t>
            </a:r>
            <a:endParaRPr lang="en-US" altLang="en-US" dirty="0"/>
          </a:p>
          <a:p>
            <a:r>
              <a:rPr lang="en-US" altLang="en-US" dirty="0"/>
              <a:t>State the mode of </a:t>
            </a:r>
            <a:r>
              <a:rPr lang="en-US" altLang="en-US" dirty="0" err="1"/>
              <a:t>tx</a:t>
            </a:r>
            <a:r>
              <a:rPr lang="en-US" altLang="en-US" dirty="0"/>
              <a:t> and the ass dx</a:t>
            </a:r>
          </a:p>
          <a:p>
            <a:r>
              <a:rPr lang="en-US" altLang="en-US" dirty="0"/>
              <a:t>Bite by </a:t>
            </a:r>
            <a:r>
              <a:rPr lang="en-US" altLang="en-US" dirty="0" err="1"/>
              <a:t>rabied</a:t>
            </a:r>
            <a:r>
              <a:rPr lang="en-US" altLang="en-US" dirty="0"/>
              <a:t> dog</a:t>
            </a:r>
          </a:p>
          <a:p>
            <a:r>
              <a:rPr lang="en-US" altLang="en-US" dirty="0"/>
              <a:t>Rabies</a:t>
            </a:r>
            <a:endParaRPr lang="en-GB" altLang="en-US" dirty="0"/>
          </a:p>
          <a:p>
            <a:pPr marL="0" indent="0">
              <a:buNone/>
            </a:pPr>
            <a:endParaRPr lang="en-GB" dirty="0"/>
          </a:p>
          <a:p>
            <a:r>
              <a:rPr lang="en-US" dirty="0" smtClean="0"/>
              <a:t> </a:t>
            </a:r>
            <a:r>
              <a:rPr lang="en-US" dirty="0"/>
              <a:t>disease caused and it’s mode of transmission</a:t>
            </a:r>
            <a:br>
              <a:rPr lang="en-US" dirty="0"/>
            </a:br>
            <a:r>
              <a:rPr lang="en-US" dirty="0"/>
              <a:t>Name the family of the virus whose cycle is shown above</a:t>
            </a:r>
            <a:br>
              <a:rPr lang="en-US" dirty="0"/>
            </a:br>
            <a:r>
              <a:rPr lang="en-US" dirty="0"/>
              <a:t>Give 2 characteristic clinical manifestations of this virus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rabies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944307"/>
            <a:ext cx="4038600" cy="2453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11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1.Give three viruses that display the morphology shown above.</a:t>
            </a:r>
          </a:p>
          <a:p>
            <a:r>
              <a:rPr lang="en-GB" dirty="0">
                <a:solidFill>
                  <a:prstClr val="black"/>
                </a:solidFill>
              </a:rPr>
              <a:t>2.What is the mode of transmission of the above virus?</a:t>
            </a:r>
          </a:p>
          <a:p>
            <a:endParaRPr lang="en-GB" dirty="0"/>
          </a:p>
        </p:txBody>
      </p:sp>
      <p:pic>
        <p:nvPicPr>
          <p:cNvPr id="4" name="Picture 2" descr="C:\Users\Admin\Desktop\Paramyxovirida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84784"/>
            <a:ext cx="4037988" cy="3028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1560" y="3717032"/>
            <a:ext cx="7776864" cy="2592288"/>
          </a:xfrm>
        </p:spPr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prstClr val="black"/>
                </a:solidFill>
              </a:rPr>
              <a:t>Above is the replication cycle of HIV</a:t>
            </a:r>
          </a:p>
          <a:p>
            <a:r>
              <a:rPr lang="en-GB" dirty="0">
                <a:solidFill>
                  <a:prstClr val="black"/>
                </a:solidFill>
              </a:rPr>
              <a:t>1.Name the receptors used by HIV for entry of the virus into host cells</a:t>
            </a:r>
          </a:p>
          <a:p>
            <a:r>
              <a:rPr lang="en-GB" dirty="0">
                <a:solidFill>
                  <a:srgbClr val="FF0000"/>
                </a:solidFill>
              </a:rPr>
              <a:t>CD4 receptors</a:t>
            </a:r>
          </a:p>
          <a:p>
            <a:r>
              <a:rPr lang="en-GB" dirty="0">
                <a:solidFill>
                  <a:prstClr val="black"/>
                </a:solidFill>
              </a:rPr>
              <a:t>2.Name the key enzyme in the replication of HIV-1</a:t>
            </a:r>
          </a:p>
          <a:p>
            <a:r>
              <a:rPr lang="en-GB" dirty="0">
                <a:solidFill>
                  <a:srgbClr val="FF0000"/>
                </a:solidFill>
              </a:rPr>
              <a:t>Reverse transcriptase enzyme</a:t>
            </a:r>
          </a:p>
          <a:p>
            <a:r>
              <a:rPr lang="en-GB" dirty="0">
                <a:solidFill>
                  <a:prstClr val="black"/>
                </a:solidFill>
              </a:rPr>
              <a:t>3.Name some of the drugs that target this enzyme.</a:t>
            </a:r>
          </a:p>
          <a:p>
            <a:endParaRPr lang="en-GB" dirty="0"/>
          </a:p>
        </p:txBody>
      </p:sp>
      <p:pic>
        <p:nvPicPr>
          <p:cNvPr id="4" name="Picture 2" descr="C:\Users\Admin\Desktop\hivstage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9672" y="0"/>
            <a:ext cx="4614664" cy="3460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3284984"/>
            <a:ext cx="8363272" cy="2841179"/>
          </a:xfrm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en-GB" dirty="0"/>
              <a:t>Identify the lesion in spot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err="1"/>
              <a:t>Karposi</a:t>
            </a:r>
            <a:r>
              <a:rPr lang="en-GB" dirty="0"/>
              <a:t> Sarcoma Lesion</a:t>
            </a:r>
          </a:p>
          <a:p>
            <a:pPr marL="285750" indent="-285750"/>
            <a:r>
              <a:rPr lang="en-GB" dirty="0"/>
              <a:t>Name the virus that causes the above presentation.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Human herpes virus-8</a:t>
            </a:r>
          </a:p>
          <a:p>
            <a:pPr marL="285750" indent="-285750"/>
            <a:r>
              <a:rPr lang="en-GB" dirty="0"/>
              <a:t>What is the site of genome replication for the virus associated with the lesion?</a:t>
            </a:r>
          </a:p>
          <a:p>
            <a:pPr marL="285750" indent="-285750"/>
            <a:r>
              <a:rPr lang="en-GB" dirty="0"/>
              <a:t>List other diseases caused by the virus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3" descr="DSC03814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9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Name the site of primary infection of the virus linked to this lesion</a:t>
            </a:r>
            <a:br>
              <a:rPr lang="en-US" dirty="0"/>
            </a:br>
            <a:r>
              <a:rPr lang="en-US" dirty="0"/>
              <a:t>List 2 antiviral agents against this virus</a:t>
            </a:r>
            <a:endParaRPr lang="en-GB" dirty="0"/>
          </a:p>
        </p:txBody>
      </p:sp>
      <p:pic>
        <p:nvPicPr>
          <p:cNvPr id="4" name="Content Placeholder 3" descr="Herpes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5536" y="1484784"/>
            <a:ext cx="3877971" cy="3843035"/>
          </a:xfrm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Bachelor of Medicine And Bachelor of Surgery (MBChB)  Year  2\MEDICAL MICROBIOLOGY\7. MICROBIOLOGY REVISION\Microbiology Exam Slides\IMG_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1388" y="3861047"/>
            <a:ext cx="8643099" cy="2549803"/>
          </a:xfrm>
        </p:spPr>
        <p:txBody>
          <a:bodyPr/>
          <a:lstStyle/>
          <a:p>
            <a:r>
              <a:rPr lang="en-US" dirty="0"/>
              <a:t>Label the parts L and O above</a:t>
            </a:r>
            <a:br>
              <a:rPr lang="en-US" dirty="0"/>
            </a:br>
            <a:r>
              <a:rPr lang="en-US" dirty="0"/>
              <a:t>Name 3 oncogenic viruses and their associated cancers</a:t>
            </a:r>
            <a:br>
              <a:rPr lang="en-US" dirty="0"/>
            </a:br>
            <a:r>
              <a:rPr lang="en-GB" dirty="0"/>
              <a:t>Describe the above morphology</a:t>
            </a:r>
            <a:br>
              <a:rPr lang="en-GB" dirty="0"/>
            </a:br>
            <a:r>
              <a:rPr lang="en-GB" dirty="0"/>
              <a:t>List three viruses with this morphology</a:t>
            </a:r>
          </a:p>
        </p:txBody>
      </p:sp>
      <p:pic>
        <p:nvPicPr>
          <p:cNvPr id="9" name="Content Placeholder 3" descr="Label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5861" y="0"/>
            <a:ext cx="5686425" cy="3686175"/>
          </a:xfrm>
        </p:spPr>
      </p:pic>
      <p:pic>
        <p:nvPicPr>
          <p:cNvPr id="10" name="Picture 9" descr="Viro 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" y="0"/>
            <a:ext cx="3485821" cy="31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List 2 viruses that follow this replication cycle</a:t>
            </a:r>
            <a:br>
              <a:rPr lang="en-US" dirty="0"/>
            </a:br>
            <a:r>
              <a:rPr lang="en-US" dirty="0"/>
              <a:t>State 2 predisposing factors of HIV infection</a:t>
            </a:r>
            <a:endParaRPr lang="en-GB" dirty="0"/>
          </a:p>
        </p:txBody>
      </p:sp>
      <p:pic>
        <p:nvPicPr>
          <p:cNvPr id="4" name="Content Placeholder 3" descr="Retro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1052736"/>
            <a:ext cx="3949197" cy="3553469"/>
          </a:xfrm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prstClr val="black"/>
                </a:solidFill>
              </a:rPr>
              <a:t>1.List 2 properties of the virus shown</a:t>
            </a:r>
          </a:p>
          <a:p>
            <a:r>
              <a:rPr lang="en-GB" dirty="0">
                <a:solidFill>
                  <a:srgbClr val="FF0000"/>
                </a:solidFill>
              </a:rPr>
              <a:t>Belongs to </a:t>
            </a:r>
            <a:r>
              <a:rPr lang="en-GB" dirty="0" err="1">
                <a:solidFill>
                  <a:srgbClr val="FF0000"/>
                </a:solidFill>
              </a:rPr>
              <a:t>hepadnaviridae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family,it’s</a:t>
            </a:r>
            <a:r>
              <a:rPr lang="en-GB" dirty="0">
                <a:solidFill>
                  <a:srgbClr val="FF0000"/>
                </a:solidFill>
              </a:rPr>
              <a:t> a DNA </a:t>
            </a:r>
            <a:r>
              <a:rPr lang="en-GB" dirty="0" err="1">
                <a:solidFill>
                  <a:srgbClr val="FF0000"/>
                </a:solidFill>
              </a:rPr>
              <a:t>virus,it</a:t>
            </a:r>
            <a:r>
              <a:rPr lang="en-GB" dirty="0">
                <a:solidFill>
                  <a:srgbClr val="FF0000"/>
                </a:solidFill>
              </a:rPr>
              <a:t> has an enveloped </a:t>
            </a:r>
            <a:r>
              <a:rPr lang="en-GB" dirty="0" err="1">
                <a:solidFill>
                  <a:srgbClr val="FF0000"/>
                </a:solidFill>
              </a:rPr>
              <a:t>nucleocapsid,its</a:t>
            </a:r>
            <a:r>
              <a:rPr lang="en-GB" dirty="0">
                <a:solidFill>
                  <a:srgbClr val="FF0000"/>
                </a:solidFill>
              </a:rPr>
              <a:t> icosahedral </a:t>
            </a:r>
            <a:r>
              <a:rPr lang="en-GB" dirty="0" err="1">
                <a:solidFill>
                  <a:srgbClr val="FF0000"/>
                </a:solidFill>
              </a:rPr>
              <a:t>nucleocapsid,replication</a:t>
            </a:r>
            <a:r>
              <a:rPr lang="en-GB" dirty="0">
                <a:solidFill>
                  <a:srgbClr val="FF0000"/>
                </a:solidFill>
              </a:rPr>
              <a:t> takes place in the nucleus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2.Give methods of prevention of the virus shown</a:t>
            </a:r>
          </a:p>
          <a:p>
            <a:r>
              <a:rPr lang="en-GB" dirty="0">
                <a:solidFill>
                  <a:srgbClr val="FF0000"/>
                </a:solidFill>
              </a:rPr>
              <a:t>Vaccination-live </a:t>
            </a:r>
            <a:r>
              <a:rPr lang="en-GB" dirty="0" err="1">
                <a:solidFill>
                  <a:srgbClr val="FF0000"/>
                </a:solidFill>
              </a:rPr>
              <a:t>attenueated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vaccines,blood</a:t>
            </a:r>
            <a:r>
              <a:rPr lang="en-GB" dirty="0">
                <a:solidFill>
                  <a:srgbClr val="FF0000"/>
                </a:solidFill>
              </a:rPr>
              <a:t>  and body fluid screening for the </a:t>
            </a:r>
            <a:r>
              <a:rPr lang="en-GB" dirty="0" err="1">
                <a:solidFill>
                  <a:srgbClr val="FF0000"/>
                </a:solidFill>
              </a:rPr>
              <a:t>virus,protected</a:t>
            </a:r>
            <a:r>
              <a:rPr lang="en-GB" dirty="0">
                <a:solidFill>
                  <a:srgbClr val="FF0000"/>
                </a:solidFill>
              </a:rPr>
              <a:t> sex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Admin\Desktop\Hepatitis B Virus Photo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9475" y="1961356"/>
            <a:ext cx="2781300" cy="2419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7677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9552" y="3789040"/>
            <a:ext cx="8424936" cy="1728192"/>
          </a:xfrm>
        </p:spPr>
        <p:txBody>
          <a:bodyPr/>
          <a:lstStyle/>
          <a:p>
            <a:r>
              <a:rPr lang="en-US" dirty="0"/>
              <a:t>Describe the genome of the virus displayed</a:t>
            </a:r>
            <a:br>
              <a:rPr lang="en-US" dirty="0"/>
            </a:br>
            <a:r>
              <a:rPr lang="en-US" dirty="0"/>
              <a:t>Mount 2 control strategies against diseases caused by VHF viruses</a:t>
            </a:r>
            <a:endParaRPr lang="en-GB" dirty="0"/>
          </a:p>
        </p:txBody>
      </p:sp>
      <p:pic>
        <p:nvPicPr>
          <p:cNvPr id="4" name="Content Placeholder 7" descr="Filo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0"/>
            <a:ext cx="5715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altLang="en-US" dirty="0">
                <a:solidFill>
                  <a:prstClr val="black"/>
                </a:solidFill>
                <a:latin typeface="Calibri" pitchFamily="34" charset="0"/>
              </a:rPr>
              <a:t>The diagram shows a photomicrograph of a virus commonly associated with infantile </a:t>
            </a:r>
          </a:p>
          <a:p>
            <a:r>
              <a:rPr lang="en-US" altLang="en-US" dirty="0" err="1">
                <a:solidFill>
                  <a:prstClr val="black"/>
                </a:solidFill>
                <a:latin typeface="Calibri" pitchFamily="34" charset="0"/>
              </a:rPr>
              <a:t>Diarrhoea</a:t>
            </a:r>
            <a:r>
              <a:rPr lang="en-US" alt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</a:p>
          <a:p>
            <a:r>
              <a:rPr lang="en-US" altLang="en-US" dirty="0">
                <a:solidFill>
                  <a:prstClr val="black"/>
                </a:solidFill>
                <a:latin typeface="Calibri" pitchFamily="34" charset="0"/>
              </a:rPr>
              <a:t>Name the virus.  rotavirus </a:t>
            </a:r>
          </a:p>
          <a:p>
            <a:r>
              <a:rPr lang="en-US" altLang="en-US" dirty="0">
                <a:solidFill>
                  <a:prstClr val="black"/>
                </a:solidFill>
                <a:latin typeface="Calibri" pitchFamily="34" charset="0"/>
              </a:rPr>
              <a:t>Name the family of the virus.</a:t>
            </a:r>
          </a:p>
          <a:p>
            <a:r>
              <a:rPr lang="en-US" altLang="en-US" dirty="0" err="1">
                <a:solidFill>
                  <a:prstClr val="black"/>
                </a:solidFill>
                <a:latin typeface="Calibri" pitchFamily="34" charset="0"/>
              </a:rPr>
              <a:t>reoviridae</a:t>
            </a:r>
            <a:endParaRPr lang="en-US" altLang="en-US" dirty="0">
              <a:solidFill>
                <a:prstClr val="black"/>
              </a:solidFill>
              <a:latin typeface="Calibri" pitchFamily="34" charset="0"/>
            </a:endParaRPr>
          </a:p>
          <a:p>
            <a:endParaRPr lang="en-GB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4" name="Content Placeholder 3" descr="07052010114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25" y="1804194"/>
            <a:ext cx="2057400" cy="2733675"/>
          </a:xfrm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altLang="en-US" dirty="0"/>
              <a:t>Identify the serological technique shown </a:t>
            </a:r>
          </a:p>
          <a:p>
            <a:r>
              <a:rPr lang="en-US" altLang="en-US" dirty="0"/>
              <a:t>State the two components</a:t>
            </a:r>
          </a:p>
          <a:p>
            <a:r>
              <a:rPr lang="en-US" altLang="en-US" dirty="0"/>
              <a:t>Antibody</a:t>
            </a:r>
          </a:p>
          <a:p>
            <a:r>
              <a:rPr lang="en-US" altLang="en-US" dirty="0"/>
              <a:t>Enzymatic amplification</a:t>
            </a:r>
          </a:p>
          <a:p>
            <a:r>
              <a:rPr lang="en-US" altLang="en-US" dirty="0"/>
              <a:t>Solid phase or sorbent,</a:t>
            </a:r>
          </a:p>
          <a:p>
            <a:endParaRPr lang="en-GB" alt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4" descr="ELIS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793765"/>
            <a:ext cx="4038600" cy="27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altLang="en-US" dirty="0"/>
              <a:t>Identify the clinical </a:t>
            </a:r>
            <a:r>
              <a:rPr lang="en-US" altLang="en-US" dirty="0" err="1"/>
              <a:t>condiion</a:t>
            </a:r>
            <a:r>
              <a:rPr lang="en-US" altLang="en-US" dirty="0"/>
              <a:t> shown and the causative organism. </a:t>
            </a:r>
            <a:r>
              <a:rPr lang="en-US" altLang="en-US" dirty="0" err="1"/>
              <a:t>Umbilicated</a:t>
            </a:r>
            <a:r>
              <a:rPr lang="en-US" altLang="en-US" dirty="0"/>
              <a:t> lesions caused by eczema </a:t>
            </a:r>
            <a:r>
              <a:rPr lang="en-US" altLang="en-US" dirty="0" err="1"/>
              <a:t>vaccinatum</a:t>
            </a:r>
            <a:r>
              <a:rPr lang="en-US" altLang="en-US" dirty="0"/>
              <a:t>.</a:t>
            </a:r>
            <a:endParaRPr lang="en-GB" alt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4" descr="19022010879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328307"/>
            <a:ext cx="4038600" cy="3685448"/>
          </a:xfrm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altLang="en-US" dirty="0"/>
              <a:t>Identify the virus shown in the diagram. Ebola.</a:t>
            </a:r>
          </a:p>
          <a:p>
            <a:r>
              <a:rPr lang="en-US" altLang="en-US" dirty="0"/>
              <a:t>State the family the virus and one </a:t>
            </a:r>
            <a:r>
              <a:rPr lang="en-US" altLang="en-US" dirty="0" err="1"/>
              <a:t>xstic</a:t>
            </a:r>
            <a:endParaRPr lang="en-US" altLang="en-US" dirty="0"/>
          </a:p>
          <a:p>
            <a:r>
              <a:rPr lang="en-US" altLang="en-US" dirty="0" err="1"/>
              <a:t>Filoviridae</a:t>
            </a:r>
            <a:r>
              <a:rPr lang="en-US" altLang="en-US" dirty="0"/>
              <a:t>, </a:t>
            </a:r>
            <a:r>
              <a:rPr lang="en-US" altLang="en-US" dirty="0" err="1"/>
              <a:t>ss</a:t>
            </a:r>
            <a:r>
              <a:rPr lang="en-US" altLang="en-US" dirty="0"/>
              <a:t> RNA, enveloped, linear</a:t>
            </a:r>
            <a:endParaRPr lang="en-GB" altLang="en-U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4" descr="ebola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646427" cy="2838088"/>
          </a:xfrm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altLang="en-US" dirty="0"/>
              <a:t>Name the virus ass with the condition shown. Measles</a:t>
            </a:r>
          </a:p>
          <a:p>
            <a:r>
              <a:rPr lang="en-US" altLang="en-US" dirty="0"/>
              <a:t>State the family of the virus and one </a:t>
            </a:r>
            <a:r>
              <a:rPr lang="en-US" altLang="en-US" dirty="0" err="1"/>
              <a:t>xstic</a:t>
            </a:r>
            <a:r>
              <a:rPr lang="en-US" altLang="en-US" dirty="0"/>
              <a:t>. </a:t>
            </a:r>
            <a:r>
              <a:rPr lang="en-US" altLang="en-US" dirty="0" err="1"/>
              <a:t>Paramyxoviridae</a:t>
            </a:r>
            <a:endParaRPr lang="en-US" altLang="en-US" dirty="0"/>
          </a:p>
          <a:p>
            <a:r>
              <a:rPr lang="en-US" altLang="en-US" dirty="0" err="1"/>
              <a:t>Ss</a:t>
            </a:r>
            <a:r>
              <a:rPr lang="en-US" altLang="en-US" dirty="0"/>
              <a:t> negative polarity, linear, enveloped, non segmented</a:t>
            </a:r>
            <a:endParaRPr lang="en-GB" altLang="en-US" dirty="0"/>
          </a:p>
          <a:p>
            <a:endParaRPr lang="en-GB" dirty="0"/>
          </a:p>
        </p:txBody>
      </p:sp>
      <p:pic>
        <p:nvPicPr>
          <p:cNvPr id="7" name="Content Placeholder 4" descr="rubella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397761"/>
            <a:ext cx="4038600" cy="354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Name the condition and the ass virus? Herpes </a:t>
            </a:r>
            <a:r>
              <a:rPr lang="en-US" dirty="0" err="1"/>
              <a:t>labialis</a:t>
            </a:r>
            <a:r>
              <a:rPr lang="en-US" dirty="0"/>
              <a:t> by HSV1</a:t>
            </a:r>
            <a:endParaRPr lang="en-GB" dirty="0"/>
          </a:p>
          <a:p>
            <a:r>
              <a:rPr lang="en-GB" dirty="0"/>
              <a:t>Drug recommended?</a:t>
            </a:r>
          </a:p>
          <a:p>
            <a:endParaRPr lang="en-GB" dirty="0"/>
          </a:p>
        </p:txBody>
      </p:sp>
      <p:pic>
        <p:nvPicPr>
          <p:cNvPr id="4" name="Content Placeholder 3" descr="ticks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65655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27984" y="476672"/>
            <a:ext cx="4258816" cy="564949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Name the condition and two org in the same family with the causative </a:t>
            </a:r>
            <a:r>
              <a:rPr lang="en-US" dirty="0" smtClean="0"/>
              <a:t>org?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Mumps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Paramyxo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dirty="0" err="1" smtClean="0">
                <a:solidFill>
                  <a:srgbClr val="FF0000"/>
                </a:solidFill>
              </a:rPr>
              <a:t>Measle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rsv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Parainfluenza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List </a:t>
            </a:r>
            <a:r>
              <a:rPr lang="en-GB" dirty="0">
                <a:solidFill>
                  <a:prstClr val="black"/>
                </a:solidFill>
              </a:rPr>
              <a:t>the properties of the virus that causes the above condition.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Belongs to </a:t>
            </a:r>
            <a:r>
              <a:rPr lang="en-GB" dirty="0" err="1">
                <a:solidFill>
                  <a:srgbClr val="FF0000"/>
                </a:solidFill>
              </a:rPr>
              <a:t>paramyxoviridae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family,its</a:t>
            </a:r>
            <a:r>
              <a:rPr lang="en-GB" dirty="0">
                <a:solidFill>
                  <a:srgbClr val="FF0000"/>
                </a:solidFill>
              </a:rPr>
              <a:t> an RNA </a:t>
            </a:r>
            <a:r>
              <a:rPr lang="en-GB" dirty="0" err="1">
                <a:solidFill>
                  <a:srgbClr val="FF0000"/>
                </a:solidFill>
              </a:rPr>
              <a:t>virus,it</a:t>
            </a:r>
            <a:r>
              <a:rPr lang="en-GB" dirty="0">
                <a:solidFill>
                  <a:srgbClr val="FF0000"/>
                </a:solidFill>
              </a:rPr>
              <a:t> is single </a:t>
            </a:r>
            <a:r>
              <a:rPr lang="en-GB" dirty="0" err="1">
                <a:solidFill>
                  <a:srgbClr val="FF0000"/>
                </a:solidFill>
              </a:rPr>
              <a:t>standed</a:t>
            </a:r>
            <a:r>
              <a:rPr lang="en-GB" dirty="0">
                <a:solidFill>
                  <a:srgbClr val="FF0000"/>
                </a:solidFill>
              </a:rPr>
              <a:t> with a negative </a:t>
            </a:r>
            <a:r>
              <a:rPr lang="en-GB" dirty="0" err="1">
                <a:solidFill>
                  <a:srgbClr val="FF0000"/>
                </a:solidFill>
              </a:rPr>
              <a:t>sense,enveloped</a:t>
            </a:r>
            <a:r>
              <a:rPr lang="en-GB" dirty="0">
                <a:solidFill>
                  <a:srgbClr val="FF0000"/>
                </a:solidFill>
              </a:rPr>
              <a:t> and has a helical </a:t>
            </a:r>
            <a:r>
              <a:rPr lang="en-GB" dirty="0" err="1">
                <a:solidFill>
                  <a:srgbClr val="FF0000"/>
                </a:solidFill>
              </a:rPr>
              <a:t>bucleocapsid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2.State two complications associated with infection with the above virus</a:t>
            </a:r>
          </a:p>
          <a:p>
            <a:pPr lvl="1"/>
            <a:r>
              <a:rPr lang="en-GB" dirty="0" err="1" smtClean="0">
                <a:solidFill>
                  <a:srgbClr val="FF0000"/>
                </a:solidFill>
              </a:rPr>
              <a:t>Orchitis</a:t>
            </a:r>
            <a:r>
              <a:rPr lang="en-GB" dirty="0" smtClean="0">
                <a:solidFill>
                  <a:srgbClr val="FF0000"/>
                </a:solidFill>
              </a:rPr>
              <a:t>-if </a:t>
            </a:r>
            <a:r>
              <a:rPr lang="en-GB" dirty="0">
                <a:solidFill>
                  <a:srgbClr val="FF0000"/>
                </a:solidFill>
              </a:rPr>
              <a:t>bilateral can lead to sterility</a:t>
            </a:r>
          </a:p>
          <a:p>
            <a:pPr lvl="1"/>
            <a:r>
              <a:rPr lang="en-GB" dirty="0" err="1">
                <a:solidFill>
                  <a:srgbClr val="FF0000"/>
                </a:solidFill>
              </a:rPr>
              <a:t>Menengitis</a:t>
            </a:r>
            <a:r>
              <a:rPr lang="en-GB" dirty="0">
                <a:solidFill>
                  <a:srgbClr val="FF0000"/>
                </a:solidFill>
              </a:rPr>
              <a:t>-this is </a:t>
            </a:r>
            <a:r>
              <a:rPr lang="en-GB" dirty="0" err="1">
                <a:solidFill>
                  <a:srgbClr val="FF0000"/>
                </a:solidFill>
              </a:rPr>
              <a:t>benign,self</a:t>
            </a:r>
            <a:r>
              <a:rPr lang="en-GB" dirty="0">
                <a:solidFill>
                  <a:srgbClr val="FF0000"/>
                </a:solidFill>
              </a:rPr>
              <a:t> limited and aseptic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Sterility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2" descr="C:\Users\rosalia\Desktop\2nd year notes\2nd Year\MicroB pix\Virology\mump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283968" cy="2855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0306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Name the condition ,causative org and means of </a:t>
            </a:r>
            <a:r>
              <a:rPr lang="en-US" dirty="0" err="1"/>
              <a:t>prevention?chicken</a:t>
            </a:r>
            <a:r>
              <a:rPr lang="en-US" dirty="0"/>
              <a:t> pox, varicella zoster.</a:t>
            </a:r>
            <a:br>
              <a:rPr lang="en-US" dirty="0"/>
            </a:br>
            <a:r>
              <a:rPr lang="en-US" dirty="0"/>
              <a:t>Acyclovir is </a:t>
            </a:r>
            <a:r>
              <a:rPr lang="en-US" dirty="0" err="1"/>
              <a:t>usefull</a:t>
            </a:r>
            <a:r>
              <a:rPr lang="en-US" dirty="0"/>
              <a:t> in preventing</a:t>
            </a:r>
            <a:br>
              <a:rPr lang="en-US" dirty="0"/>
            </a:br>
            <a:r>
              <a:rPr lang="en-US" dirty="0"/>
              <a:t>varicella.</a:t>
            </a:r>
            <a:br>
              <a:rPr lang="en-US" dirty="0"/>
            </a:br>
            <a:r>
              <a:rPr lang="en-US" dirty="0"/>
              <a:t>Plus vaccine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3" descr="DSC03816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9" t="5571"/>
          <a:stretch/>
        </p:blipFill>
        <p:spPr>
          <a:xfrm>
            <a:off x="250825" y="999635"/>
            <a:ext cx="4038600" cy="4342793"/>
          </a:xfrm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Name the virus shown </a:t>
            </a:r>
            <a:r>
              <a:rPr lang="en-US" dirty="0" err="1"/>
              <a:t>below,its</a:t>
            </a:r>
            <a:r>
              <a:rPr lang="en-US" dirty="0"/>
              <a:t> clinical presentation and complication.</a:t>
            </a:r>
            <a:br>
              <a:rPr lang="en-US" dirty="0"/>
            </a:br>
            <a:r>
              <a:rPr lang="en-US" dirty="0"/>
              <a:t>Dark urine, pale </a:t>
            </a:r>
            <a:r>
              <a:rPr lang="en-US" dirty="0" err="1"/>
              <a:t>faeces</a:t>
            </a:r>
            <a:r>
              <a:rPr lang="en-US" dirty="0"/>
              <a:t>, elevated transaminase levels, jaundice</a:t>
            </a:r>
            <a:br>
              <a:rPr lang="en-US" dirty="0"/>
            </a:br>
            <a:r>
              <a:rPr lang="en-US" dirty="0"/>
              <a:t>hepatocellular carcinoma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3" descr="DSC03817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65655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1.Name two other viruses in the family of the virus that causes the condition above</a:t>
            </a:r>
          </a:p>
          <a:p>
            <a:r>
              <a:rPr lang="en-GB" dirty="0">
                <a:solidFill>
                  <a:srgbClr val="FF0000"/>
                </a:solidFill>
              </a:rPr>
              <a:t>Echovirus, </a:t>
            </a:r>
            <a:r>
              <a:rPr lang="en-GB" dirty="0" err="1">
                <a:solidFill>
                  <a:srgbClr val="FF0000"/>
                </a:solidFill>
              </a:rPr>
              <a:t>cocksackie</a:t>
            </a:r>
            <a:r>
              <a:rPr lang="en-GB" dirty="0">
                <a:solidFill>
                  <a:srgbClr val="FF0000"/>
                </a:solidFill>
              </a:rPr>
              <a:t> A </a:t>
            </a:r>
            <a:r>
              <a:rPr lang="en-GB" dirty="0" err="1">
                <a:solidFill>
                  <a:srgbClr val="FF0000"/>
                </a:solidFill>
              </a:rPr>
              <a:t>andB</a:t>
            </a:r>
            <a:r>
              <a:rPr lang="en-GB" dirty="0">
                <a:solidFill>
                  <a:srgbClr val="FF0000"/>
                </a:solidFill>
              </a:rPr>
              <a:t>, hepatitis A.</a:t>
            </a:r>
          </a:p>
          <a:p>
            <a:r>
              <a:rPr lang="en-GB" dirty="0"/>
              <a:t>2.Gve two disadvantages of the live vaccine(</a:t>
            </a:r>
            <a:r>
              <a:rPr lang="en-GB" dirty="0" err="1"/>
              <a:t>sabin</a:t>
            </a:r>
            <a:r>
              <a:rPr lang="en-GB" dirty="0"/>
              <a:t>) against the causative agent of the above condition.</a:t>
            </a:r>
          </a:p>
          <a:p>
            <a:r>
              <a:rPr lang="en-GB" dirty="0">
                <a:solidFill>
                  <a:srgbClr val="FF0000"/>
                </a:solidFill>
              </a:rPr>
              <a:t>-</a:t>
            </a:r>
            <a:r>
              <a:rPr lang="en-GB" dirty="0" err="1">
                <a:solidFill>
                  <a:srgbClr val="FF0000"/>
                </a:solidFill>
              </a:rPr>
              <a:t>cannnot</a:t>
            </a:r>
            <a:r>
              <a:rPr lang="en-GB" dirty="0">
                <a:solidFill>
                  <a:srgbClr val="FF0000"/>
                </a:solidFill>
              </a:rPr>
              <a:t> be used in immune compromised </a:t>
            </a:r>
            <a:r>
              <a:rPr lang="en-GB" dirty="0" err="1">
                <a:solidFill>
                  <a:srgbClr val="FF0000"/>
                </a:solidFill>
              </a:rPr>
              <a:t>pple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-since its given </a:t>
            </a:r>
            <a:r>
              <a:rPr lang="en-GB" dirty="0" err="1">
                <a:solidFill>
                  <a:srgbClr val="FF0000"/>
                </a:solidFill>
              </a:rPr>
              <a:t>orally,its</a:t>
            </a:r>
            <a:r>
              <a:rPr lang="en-GB" dirty="0">
                <a:solidFill>
                  <a:srgbClr val="FF0000"/>
                </a:solidFill>
              </a:rPr>
              <a:t> limited by interference.</a:t>
            </a:r>
          </a:p>
          <a:p>
            <a:r>
              <a:rPr lang="en-GB" dirty="0"/>
              <a:t>3.Give the immune response </a:t>
            </a:r>
            <a:r>
              <a:rPr lang="en-GB" dirty="0" err="1"/>
              <a:t>aganist</a:t>
            </a:r>
            <a:r>
              <a:rPr lang="en-GB" dirty="0"/>
              <a:t> the virus that causes the above condition.</a:t>
            </a:r>
          </a:p>
          <a:p>
            <a:r>
              <a:rPr lang="en-GB" dirty="0">
                <a:solidFill>
                  <a:srgbClr val="FF0000"/>
                </a:solidFill>
              </a:rPr>
              <a:t>Production of </a:t>
            </a:r>
            <a:r>
              <a:rPr lang="en-GB" dirty="0" err="1">
                <a:solidFill>
                  <a:srgbClr val="FF0000"/>
                </a:solidFill>
              </a:rPr>
              <a:t>IgG,and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IgM</a:t>
            </a:r>
            <a:r>
              <a:rPr lang="en-GB" dirty="0">
                <a:solidFill>
                  <a:srgbClr val="FF0000"/>
                </a:solidFill>
              </a:rPr>
              <a:t> and  IgA in circulation.</a:t>
            </a:r>
          </a:p>
          <a:p>
            <a:endParaRPr lang="en-GB" dirty="0"/>
          </a:p>
        </p:txBody>
      </p:sp>
      <p:pic>
        <p:nvPicPr>
          <p:cNvPr id="4" name="Picture 2" descr="C:\Users\Admin\Desktop\Polio_sequel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25592" b="25592"/>
          <a:stretch>
            <a:fillRect/>
          </a:stretch>
        </p:blipFill>
        <p:spPr bwMode="auto">
          <a:xfrm>
            <a:off x="179513" y="1628800"/>
            <a:ext cx="3960440" cy="3348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Name the two viruses in the photomicrograph below and name the dx caused by each? </a:t>
            </a:r>
            <a:r>
              <a:rPr lang="en-US" dirty="0" err="1"/>
              <a:t>L.adenovirus</a:t>
            </a:r>
            <a:r>
              <a:rPr lang="en-US" dirty="0"/>
              <a:t>, pneumonia, </a:t>
            </a:r>
            <a:r>
              <a:rPr lang="en-US" dirty="0" err="1"/>
              <a:t>conjuctivitis</a:t>
            </a:r>
            <a:r>
              <a:rPr lang="en-US" dirty="0"/>
              <a:t>, acute respiratory disease, pharyngitis, also gastroenteritis</a:t>
            </a:r>
            <a:br>
              <a:rPr lang="en-US" dirty="0"/>
            </a:br>
            <a:r>
              <a:rPr lang="en-US" dirty="0"/>
              <a:t>R. influenza. Sinusitis,</a:t>
            </a:r>
            <a:br>
              <a:rPr lang="en-US" dirty="0"/>
            </a:br>
            <a:r>
              <a:rPr lang="en-US" dirty="0"/>
              <a:t>fever, myalgia, h/ache</a:t>
            </a:r>
            <a:br>
              <a:rPr lang="en-US" dirty="0"/>
            </a:br>
            <a:r>
              <a:rPr lang="en-US" dirty="0" err="1"/>
              <a:t>sorethroat</a:t>
            </a:r>
            <a:r>
              <a:rPr lang="en-US" dirty="0"/>
              <a:t>, </a:t>
            </a:r>
            <a:r>
              <a:rPr lang="en-US" dirty="0" smtClean="0"/>
              <a:t>cough</a:t>
            </a:r>
          </a:p>
          <a:p>
            <a:r>
              <a:rPr lang="en-US" dirty="0" smtClean="0"/>
              <a:t>What is the main mode of transmission of virus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Content Placeholder 3" descr="DSC03818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b="44558"/>
          <a:stretch/>
        </p:blipFill>
        <p:spPr>
          <a:xfrm>
            <a:off x="250825" y="2269146"/>
            <a:ext cx="4038600" cy="1803770"/>
          </a:xfrm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altLang="en-US" dirty="0"/>
              <a:t>Name the virus shown. influenza</a:t>
            </a:r>
          </a:p>
          <a:p>
            <a:r>
              <a:rPr lang="en-US" altLang="en-US" dirty="0"/>
              <a:t>State its mode  of transmission.</a:t>
            </a:r>
          </a:p>
          <a:p>
            <a:r>
              <a:rPr lang="en-US" altLang="en-US" dirty="0"/>
              <a:t>Respiratory droplets</a:t>
            </a:r>
            <a:endParaRPr lang="en-GB" altLang="en-US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4" descr="364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180002"/>
            <a:ext cx="4038600" cy="3982059"/>
          </a:xfrm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Identify </a:t>
            </a:r>
            <a:r>
              <a:rPr lang="en-US" dirty="0" err="1"/>
              <a:t>class,order</a:t>
            </a:r>
            <a:r>
              <a:rPr lang="en-US" dirty="0"/>
              <a:t> and species of virus shown and mode of transmission</a:t>
            </a:r>
            <a:br>
              <a:rPr lang="en-US" dirty="0"/>
            </a:br>
            <a:r>
              <a:rPr lang="en-US" dirty="0"/>
              <a:t>corona virus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Coronavirus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34444"/>
            <a:ext cx="4038600" cy="287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Name the condition shown and two complications it causes.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Conjuctivitis(measles vir infx(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391891"/>
            <a:ext cx="4038600" cy="3558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Name four viral diseases transmitted by these vectors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Arboviruses - Arthropod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5655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Identify the family and class of the virus and name the condition shown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Genital herpes (HSV 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5655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Name the condition and causative viral agent.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Shingles HZ virus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98891"/>
            <a:ext cx="4038600" cy="2744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Identify virus, mode of transmission and it’s prevention</a:t>
            </a:r>
            <a:br>
              <a:rPr lang="en-US" dirty="0"/>
            </a:br>
            <a:r>
              <a:rPr lang="en-US" dirty="0"/>
              <a:t>ENTEROVIRUS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Yellow fever virus 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63994"/>
            <a:ext cx="4038600" cy="3414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Identify the virus, type of nucleic material contained state whether it’s enveloped or no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Viral warts (HPV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5655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What virus caused this condition what kind of genome does it have and it’s route of transmission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Poliomyelitis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5655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GB" dirty="0"/>
              <a:t>1.Give viral agents that could cause the condition shown above.</a:t>
            </a:r>
          </a:p>
          <a:p>
            <a:r>
              <a:rPr lang="en-GB" dirty="0">
                <a:solidFill>
                  <a:srgbClr val="FF0000"/>
                </a:solidFill>
              </a:rPr>
              <a:t>Hepatitis </a:t>
            </a:r>
            <a:r>
              <a:rPr lang="en-GB" dirty="0" err="1">
                <a:solidFill>
                  <a:srgbClr val="FF0000"/>
                </a:solidFill>
              </a:rPr>
              <a:t>viruses,A,B,C,D,E,yellow</a:t>
            </a:r>
            <a:r>
              <a:rPr lang="en-GB" dirty="0">
                <a:solidFill>
                  <a:srgbClr val="FF0000"/>
                </a:solidFill>
              </a:rPr>
              <a:t> fever virus.</a:t>
            </a:r>
          </a:p>
          <a:p>
            <a:endParaRPr lang="en-GB" dirty="0"/>
          </a:p>
        </p:txBody>
      </p:sp>
      <p:pic>
        <p:nvPicPr>
          <p:cNvPr id="4" name="Picture 2" descr="C:\Users\Admin\Desktop\Jaundic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360" r="2360"/>
          <a:stretch>
            <a:fillRect/>
          </a:stretch>
        </p:blipFill>
        <p:spPr bwMode="auto">
          <a:xfrm>
            <a:off x="250844" y="1656556"/>
            <a:ext cx="4038562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Identify the virus that causes these conditions to what family does it belong?</a:t>
            </a:r>
            <a:br>
              <a:rPr lang="en-US" dirty="0"/>
            </a:br>
            <a:r>
              <a:rPr lang="en-US" dirty="0"/>
              <a:t>DENGUE VIRUS</a:t>
            </a:r>
            <a:endParaRPr lang="en-GB" dirty="0"/>
          </a:p>
        </p:txBody>
      </p:sp>
      <p:pic>
        <p:nvPicPr>
          <p:cNvPr id="4" name="Picture 4" descr="http://www.denguevirusnet.com/images/Symptoms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9" y="0"/>
            <a:ext cx="3964273" cy="2708920"/>
          </a:xfrm>
          <a:prstGeom prst="rect">
            <a:avLst/>
          </a:prstGeom>
          <a:noFill/>
        </p:spPr>
      </p:pic>
      <p:pic>
        <p:nvPicPr>
          <p:cNvPr id="7" name="Picture 2" descr="C:\Users\rosalia\Desktop\2nd year notes\2nd Year\MicroB pix\Virology\Deng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600" y="4005064"/>
            <a:ext cx="3657600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US" dirty="0"/>
              <a:t>Identify virus and it’s family describe it’s genome</a:t>
            </a:r>
            <a:endParaRPr lang="en-GB" dirty="0"/>
          </a:p>
        </p:txBody>
      </p:sp>
      <p:pic>
        <p:nvPicPr>
          <p:cNvPr id="4" name="Picture 2" descr="C:\Users\rosalia\Desktop\2nd year notes\2nd Year\MicroB pix\Virology\Hep B virus 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369" y="908050"/>
            <a:ext cx="339551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prstClr val="black"/>
                </a:solidFill>
              </a:rPr>
              <a:t>1.List two other conditions caused by the virus that causes the above condition</a:t>
            </a:r>
          </a:p>
          <a:p>
            <a:r>
              <a:rPr lang="en-GB" dirty="0">
                <a:solidFill>
                  <a:srgbClr val="FF0000"/>
                </a:solidFill>
              </a:rPr>
              <a:t>Virus-human herpes virus-2.-conditions-ulcerative vesicular lesions in the vagina, urethra.</a:t>
            </a:r>
          </a:p>
          <a:p>
            <a:r>
              <a:rPr lang="en-GB" dirty="0">
                <a:solidFill>
                  <a:prstClr val="black"/>
                </a:solidFill>
              </a:rPr>
              <a:t>2.Give methods of prevention and treatment of the condition above.</a:t>
            </a:r>
          </a:p>
          <a:p>
            <a:r>
              <a:rPr lang="en-GB" dirty="0">
                <a:solidFill>
                  <a:srgbClr val="FF0000"/>
                </a:solidFill>
              </a:rPr>
              <a:t>Prevention- </a:t>
            </a:r>
            <a:r>
              <a:rPr lang="en-GB" dirty="0" err="1">
                <a:solidFill>
                  <a:srgbClr val="FF0000"/>
                </a:solidFill>
              </a:rPr>
              <a:t>newborns</a:t>
            </a:r>
            <a:r>
              <a:rPr lang="en-GB" dirty="0">
                <a:solidFill>
                  <a:srgbClr val="FF0000"/>
                </a:solidFill>
              </a:rPr>
              <a:t> and persons with eczema should be protected form infected people, vaccines are being developed against the virus.</a:t>
            </a:r>
          </a:p>
          <a:p>
            <a:r>
              <a:rPr lang="en-GB" dirty="0" err="1">
                <a:solidFill>
                  <a:srgbClr val="FF0000"/>
                </a:solidFill>
              </a:rPr>
              <a:t>Tx</a:t>
            </a:r>
            <a:r>
              <a:rPr lang="en-GB" dirty="0">
                <a:solidFill>
                  <a:srgbClr val="FF0000"/>
                </a:solidFill>
              </a:rPr>
              <a:t>-  acyclovir, </a:t>
            </a:r>
            <a:r>
              <a:rPr lang="en-GB" dirty="0" err="1">
                <a:solidFill>
                  <a:srgbClr val="FF0000"/>
                </a:solidFill>
              </a:rPr>
              <a:t>valacyclovir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gancyclovir</a:t>
            </a:r>
            <a:r>
              <a:rPr lang="en-GB" dirty="0">
                <a:solidFill>
                  <a:srgbClr val="FF0000"/>
                </a:solidFill>
              </a:rPr>
              <a:t>-all of which are replication inhibitors.</a:t>
            </a:r>
          </a:p>
          <a:p>
            <a:endParaRPr lang="en-GB" dirty="0"/>
          </a:p>
        </p:txBody>
      </p:sp>
      <p:pic>
        <p:nvPicPr>
          <p:cNvPr id="4" name="Picture 2" descr="C:\Users\Admin\Desktop\Genital Herp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54128"/>
            <a:ext cx="4038600" cy="2833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prstClr val="black"/>
                </a:solidFill>
              </a:rPr>
              <a:t>1.Identify the condition above.</a:t>
            </a:r>
          </a:p>
          <a:p>
            <a:r>
              <a:rPr lang="en-GB" dirty="0">
                <a:solidFill>
                  <a:prstClr val="black"/>
                </a:solidFill>
              </a:rPr>
              <a:t>-</a:t>
            </a:r>
            <a:r>
              <a:rPr lang="en-GB" dirty="0">
                <a:solidFill>
                  <a:srgbClr val="FF0000"/>
                </a:solidFill>
              </a:rPr>
              <a:t>shingles(zoster)</a:t>
            </a:r>
          </a:p>
          <a:p>
            <a:r>
              <a:rPr lang="en-GB" dirty="0">
                <a:solidFill>
                  <a:prstClr val="black"/>
                </a:solidFill>
              </a:rPr>
              <a:t>2.Give its method of transmission.</a:t>
            </a:r>
          </a:p>
          <a:p>
            <a:r>
              <a:rPr lang="en-GB" dirty="0">
                <a:solidFill>
                  <a:srgbClr val="FF0000"/>
                </a:solidFill>
              </a:rPr>
              <a:t>Respiratory droplets-respiratory mucosa-blood(</a:t>
            </a:r>
            <a:r>
              <a:rPr lang="en-GB" dirty="0" err="1">
                <a:solidFill>
                  <a:srgbClr val="FF0000"/>
                </a:solidFill>
              </a:rPr>
              <a:t>viremia</a:t>
            </a:r>
            <a:r>
              <a:rPr lang="en-GB" dirty="0">
                <a:solidFill>
                  <a:srgbClr val="FF0000"/>
                </a:solidFill>
              </a:rPr>
              <a:t>)-skin-ganglia-skin through specific dermatomes</a:t>
            </a:r>
          </a:p>
          <a:p>
            <a:r>
              <a:rPr lang="en-GB" dirty="0">
                <a:solidFill>
                  <a:prstClr val="black"/>
                </a:solidFill>
              </a:rPr>
              <a:t>3.What type of vaccine is used in prevention of the above condition.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Live attenuated vaccine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pic>
        <p:nvPicPr>
          <p:cNvPr id="4" name="Picture 2" descr="C:\Users\Admin\Desktop\Herpes_zoster_chest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04077"/>
            <a:ext cx="4038600" cy="2733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1.What type of vaccine is used to prevent the condition associated with the above presentation?</a:t>
            </a:r>
          </a:p>
          <a:p>
            <a:r>
              <a:rPr lang="en-GB" dirty="0">
                <a:solidFill>
                  <a:prstClr val="black"/>
                </a:solidFill>
              </a:rPr>
              <a:t>2.Give the 2 types of envelope spikes associated with this virus.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Admin\Desktop\Koplik_spots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628800"/>
            <a:ext cx="4499992" cy="3027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320480" cy="4536504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1.Describe the morphology of the virus displayed.</a:t>
            </a:r>
          </a:p>
          <a:p>
            <a:r>
              <a:rPr lang="en-GB" dirty="0">
                <a:solidFill>
                  <a:srgbClr val="FF0000"/>
                </a:solidFill>
              </a:rPr>
              <a:t>Doughnut appearance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2.Give  the name of the family of the above virus.</a:t>
            </a:r>
          </a:p>
          <a:p>
            <a:r>
              <a:rPr lang="en-GB" dirty="0" err="1">
                <a:solidFill>
                  <a:srgbClr val="FF0000"/>
                </a:solidFill>
              </a:rPr>
              <a:t>herpesviridae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Picture 2" descr="C:\Users\Admin\Desktop\Adenovirida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05" y="1484784"/>
            <a:ext cx="3986001" cy="3812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32040" y="980728"/>
            <a:ext cx="4032448" cy="4536504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prstClr val="black"/>
                </a:solidFill>
              </a:rPr>
              <a:t>1.Name the parts labelled S and M </a:t>
            </a:r>
            <a:r>
              <a:rPr lang="en-GB" dirty="0">
                <a:solidFill>
                  <a:prstClr val="black"/>
                </a:solidFill>
                <a:sym typeface="Wingdings" pitchFamily="2" charset="2"/>
              </a:rPr>
              <a:t></a:t>
            </a:r>
          </a:p>
          <a:p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S-</a:t>
            </a:r>
            <a:r>
              <a:rPr lang="en-GB" dirty="0" err="1">
                <a:solidFill>
                  <a:srgbClr val="FF0000"/>
                </a:solidFill>
                <a:sym typeface="Wingdings" pitchFamily="2" charset="2"/>
              </a:rPr>
              <a:t>gp</a:t>
            </a:r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 120</a:t>
            </a:r>
          </a:p>
          <a:p>
            <a:r>
              <a:rPr lang="en-GB" dirty="0">
                <a:solidFill>
                  <a:srgbClr val="FF0000"/>
                </a:solidFill>
                <a:sym typeface="Wingdings" pitchFamily="2" charset="2"/>
              </a:rPr>
              <a:t>M-nuclear envelope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2.State Two methods you can use to diagnose HIV one.</a:t>
            </a:r>
          </a:p>
          <a:p>
            <a:r>
              <a:rPr lang="en-GB" dirty="0">
                <a:solidFill>
                  <a:srgbClr val="FF0000"/>
                </a:solidFill>
              </a:rPr>
              <a:t>ELISA-to detect viral antigen </a:t>
            </a:r>
            <a:r>
              <a:rPr lang="en-GB" dirty="0" err="1">
                <a:solidFill>
                  <a:srgbClr val="FF0000"/>
                </a:solidFill>
              </a:rPr>
              <a:t>eg</a:t>
            </a:r>
            <a:r>
              <a:rPr lang="en-GB" dirty="0">
                <a:solidFill>
                  <a:srgbClr val="FF0000"/>
                </a:solidFill>
              </a:rPr>
              <a:t> p24and Abs against them.</a:t>
            </a:r>
          </a:p>
          <a:p>
            <a:r>
              <a:rPr lang="en-GB" dirty="0">
                <a:solidFill>
                  <a:srgbClr val="FF0000"/>
                </a:solidFill>
              </a:rPr>
              <a:t>PCR-for detecting viral  RNA</a:t>
            </a:r>
          </a:p>
          <a:p>
            <a:r>
              <a:rPr lang="en-GB" dirty="0">
                <a:solidFill>
                  <a:srgbClr val="FF0000"/>
                </a:solidFill>
              </a:rPr>
              <a:t>Development of constitutional illness can also be used </a:t>
            </a:r>
          </a:p>
          <a:p>
            <a:r>
              <a:rPr lang="en-GB" dirty="0">
                <a:solidFill>
                  <a:srgbClr val="FF0000"/>
                </a:solidFill>
              </a:rPr>
              <a:t>Fall in  CD4+ lymphocytes below 200.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Admin\Desktop\the-structure-of-hiv-web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12776"/>
            <a:ext cx="4715165" cy="3599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217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1024</Words>
  <Application>Microsoft Office PowerPoint</Application>
  <PresentationFormat>On-screen Show (4:3)</PresentationFormat>
  <Paragraphs>132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1_Office Theme</vt:lpstr>
      <vt:lpstr>VIROLOGY SPOT TEST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VIROLOGY SPOTS</dc:title>
  <dc:creator>Dr. Kimaiga H.O. MBChB (UoN)</dc:creator>
  <cp:lastModifiedBy>Dr. Kimaiga H.O. MBChB (UoN)</cp:lastModifiedBy>
  <cp:revision>10</cp:revision>
  <dcterms:created xsi:type="dcterms:W3CDTF">2013-11-12T15:42:14Z</dcterms:created>
  <dcterms:modified xsi:type="dcterms:W3CDTF">2014-01-20T15:38:33Z</dcterms:modified>
</cp:coreProperties>
</file>