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979" autoAdjust="0"/>
  </p:normalViewPr>
  <p:slideViewPr>
    <p:cSldViewPr snapToGrid="0">
      <p:cViewPr varScale="1">
        <p:scale>
          <a:sx n="65" d="100"/>
          <a:sy n="65" d="100"/>
        </p:scale>
        <p:origin x="7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1823B-DF54-4EAB-86B5-03B202687FF8}" type="datetimeFigureOut">
              <a:rPr lang="en-US" smtClean="0"/>
              <a:t>27-Aug-19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F952E-0C29-436F-8FE0-D8966E2315BC}" type="slidenum">
              <a:rPr lang="en-US" smtClean="0"/>
              <a:t>‹#›</a:t>
            </a:fld>
            <a:endParaRPr lang="en-US"/>
          </a:p>
        </p:txBody>
      </p:sp>
    </p:spTree>
    <p:extLst>
      <p:ext uri="{BB962C8B-B14F-4D97-AF65-F5344CB8AC3E}">
        <p14:creationId xmlns:p14="http://schemas.microsoft.com/office/powerpoint/2010/main" val="2621145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eriod"/>
            </a:pPr>
            <a:r>
              <a:rPr lang="en-US" dirty="0" smtClean="0"/>
              <a:t>History</a:t>
            </a:r>
            <a:r>
              <a:rPr lang="en-US" baseline="0" dirty="0" smtClean="0"/>
              <a:t> relevant for HF [triggers], RHD [risk factors and previous dx], IE</a:t>
            </a:r>
          </a:p>
          <a:p>
            <a:pPr marL="228600" indent="-228600">
              <a:buAutoNum type="alphaLcPeriod"/>
            </a:pPr>
            <a:r>
              <a:rPr lang="en-US" baseline="0" dirty="0" smtClean="0"/>
              <a:t>Lab [Blood culture, UECs, CRP, BNPs, Coagulation] imaging [ECG, Echocardiogram, CXR]</a:t>
            </a:r>
          </a:p>
          <a:p>
            <a:pPr marL="228600" indent="-228600">
              <a:buAutoNum type="alphaLcPeriod"/>
            </a:pPr>
            <a:r>
              <a:rPr lang="en-US" baseline="0" dirty="0" smtClean="0"/>
              <a:t>Known RHD with MR, in CHF secondary to IE [infection]</a:t>
            </a:r>
          </a:p>
          <a:p>
            <a:pPr marL="228600" indent="-228600">
              <a:buAutoNum type="alphaLcPeriod"/>
            </a:pPr>
            <a:r>
              <a:rPr lang="en-US" baseline="0" dirty="0" smtClean="0"/>
              <a:t>prophylaxis, </a:t>
            </a:r>
          </a:p>
          <a:p>
            <a:pPr marL="685800" lvl="1" indent="-228600">
              <a:buAutoNum type="alphaLcPeriod"/>
            </a:pPr>
            <a:r>
              <a:rPr lang="en-US" baseline="0" dirty="0" smtClean="0"/>
              <a:t>Heart Failure [ABCs, - Oxygen, Prop Up, Fluid &amp; Salt restriction, Medication [Diuretics, ACE, B Blockers(Carvedilol, </a:t>
            </a:r>
            <a:r>
              <a:rPr lang="en-US" baseline="0" dirty="0" err="1" smtClean="0"/>
              <a:t>Bisoprolol</a:t>
            </a:r>
            <a:r>
              <a:rPr lang="en-US" baseline="0" dirty="0" smtClean="0"/>
              <a:t>, Metoprolol, </a:t>
            </a:r>
            <a:r>
              <a:rPr lang="en-US" baseline="0" dirty="0" err="1" smtClean="0"/>
              <a:t>Nebivolol</a:t>
            </a:r>
            <a:r>
              <a:rPr lang="en-US" baseline="0" dirty="0" smtClean="0"/>
              <a:t>)  , MRA (Spironolactone, </a:t>
            </a:r>
            <a:r>
              <a:rPr lang="en-US" baseline="0" dirty="0" err="1" smtClean="0"/>
              <a:t>Eplerenone</a:t>
            </a:r>
            <a:r>
              <a:rPr lang="en-US" baseline="0" dirty="0" smtClean="0"/>
              <a:t>)] in MS use Atenolol</a:t>
            </a:r>
          </a:p>
          <a:p>
            <a:pPr marL="685800" lvl="1" indent="-228600">
              <a:buAutoNum type="alphaLcPeriod"/>
            </a:pPr>
            <a:r>
              <a:rPr lang="en-US" baseline="0" dirty="0" smtClean="0"/>
              <a:t>RHD [Surgery, prophylaxis]</a:t>
            </a:r>
          </a:p>
          <a:p>
            <a:pPr marL="685800" lvl="1" indent="-228600">
              <a:buAutoNum type="alphaLcPeriod"/>
            </a:pPr>
            <a:r>
              <a:rPr lang="en-US" baseline="0" dirty="0" smtClean="0"/>
              <a:t>ARF [Antibiotics, Salicylates &amp; NSAIDs, CHF, Bed Rest, Chorea, Prophylaxis]</a:t>
            </a:r>
          </a:p>
          <a:p>
            <a:pPr marL="685800" lvl="1" indent="-228600">
              <a:buAutoNum type="alphaLcPeriod"/>
            </a:pPr>
            <a:r>
              <a:rPr lang="en-US" baseline="0" dirty="0" smtClean="0"/>
              <a:t>IE [IV Antibiotics, </a:t>
            </a:r>
            <a:r>
              <a:rPr lang="en-US" baseline="0" dirty="0" err="1" smtClean="0"/>
              <a:t>antithrombotics</a:t>
            </a:r>
            <a:r>
              <a:rPr lang="en-US" baseline="0" dirty="0" smtClean="0"/>
              <a:t>, Surgery]</a:t>
            </a:r>
          </a:p>
          <a:p>
            <a:pPr marL="685800" lvl="1" indent="-228600">
              <a:buAutoNum type="alphaLcPeriod"/>
            </a:pPr>
            <a:r>
              <a:rPr lang="en-US" baseline="0" dirty="0" smtClean="0"/>
              <a:t>Counselling</a:t>
            </a:r>
            <a:endParaRPr lang="en-US" dirty="0"/>
          </a:p>
        </p:txBody>
      </p:sp>
      <p:sp>
        <p:nvSpPr>
          <p:cNvPr id="4" name="Slide Number Placeholder 3"/>
          <p:cNvSpPr>
            <a:spLocks noGrp="1"/>
          </p:cNvSpPr>
          <p:nvPr>
            <p:ph type="sldNum" sz="quarter" idx="10"/>
          </p:nvPr>
        </p:nvSpPr>
        <p:spPr/>
        <p:txBody>
          <a:bodyPr/>
          <a:lstStyle/>
          <a:p>
            <a:fld id="{37EF952E-0C29-436F-8FE0-D8966E2315BC}" type="slidenum">
              <a:rPr lang="en-US" smtClean="0"/>
              <a:t>3</a:t>
            </a:fld>
            <a:endParaRPr lang="en-US"/>
          </a:p>
        </p:txBody>
      </p:sp>
    </p:spTree>
    <p:extLst>
      <p:ext uri="{BB962C8B-B14F-4D97-AF65-F5344CB8AC3E}">
        <p14:creationId xmlns:p14="http://schemas.microsoft.com/office/powerpoint/2010/main" val="3270684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RF of A fib and Ischemic Stroke</a:t>
            </a:r>
          </a:p>
          <a:p>
            <a:pPr marL="228600" indent="-228600">
              <a:buAutoNum type="arabicPeriod"/>
            </a:pPr>
            <a:r>
              <a:rPr lang="en-US" baseline="0" dirty="0" smtClean="0"/>
              <a:t>Lipid profiles, RBS</a:t>
            </a:r>
          </a:p>
          <a:p>
            <a:pPr marL="228600" indent="-228600">
              <a:buAutoNum type="arabicPeriod"/>
            </a:pPr>
            <a:r>
              <a:rPr lang="en-US" baseline="0" dirty="0" smtClean="0"/>
              <a:t>A Fib, Ischemic Stroke</a:t>
            </a:r>
          </a:p>
          <a:p>
            <a:pPr marL="228600" indent="-228600">
              <a:buAutoNum type="arabicPeriod"/>
            </a:pPr>
            <a:r>
              <a:rPr lang="en-US" baseline="0" dirty="0" smtClean="0"/>
              <a:t>Stroke </a:t>
            </a:r>
          </a:p>
          <a:p>
            <a:pPr marL="685800" lvl="1" indent="-228600">
              <a:buAutoNum type="arabicPeriod"/>
            </a:pPr>
            <a:r>
              <a:rPr lang="en-US" baseline="0" dirty="0" smtClean="0"/>
              <a:t>ABCs</a:t>
            </a:r>
          </a:p>
          <a:p>
            <a:pPr marL="685800" lvl="1" indent="-228600">
              <a:buAutoNum type="arabicPeriod"/>
            </a:pPr>
            <a:r>
              <a:rPr lang="en-US" baseline="0" dirty="0" smtClean="0"/>
              <a:t>Hx &amp; E</a:t>
            </a:r>
          </a:p>
          <a:p>
            <a:pPr marL="685800" lvl="1" indent="-228600">
              <a:buAutoNum type="arabicPeriod"/>
            </a:pPr>
            <a:r>
              <a:rPr lang="en-US" baseline="0" dirty="0" smtClean="0"/>
              <a:t>Monitor</a:t>
            </a:r>
          </a:p>
          <a:p>
            <a:pPr marL="685800" lvl="1" indent="-228600">
              <a:buAutoNum type="arabicPeriod"/>
            </a:pPr>
            <a:r>
              <a:rPr lang="en-US" baseline="0" dirty="0" smtClean="0"/>
              <a:t>If within 4.5 </a:t>
            </a:r>
            <a:r>
              <a:rPr lang="en-US" baseline="0" dirty="0" err="1" smtClean="0"/>
              <a:t>hrs</a:t>
            </a:r>
            <a:r>
              <a:rPr lang="en-US" baseline="0" dirty="0" smtClean="0"/>
              <a:t> – </a:t>
            </a:r>
            <a:r>
              <a:rPr lang="en-US" baseline="0" dirty="0" err="1" smtClean="0"/>
              <a:t>tPA</a:t>
            </a:r>
            <a:endParaRPr lang="en-US" baseline="0" dirty="0" smtClean="0"/>
          </a:p>
          <a:p>
            <a:pPr marL="685800" lvl="1" indent="-228600">
              <a:buAutoNum type="arabicPeriod"/>
            </a:pPr>
            <a:r>
              <a:rPr lang="en-US" baseline="0" dirty="0" smtClean="0"/>
              <a:t>Later: Start </a:t>
            </a:r>
          </a:p>
          <a:p>
            <a:pPr marL="685800" lvl="1" indent="-228600">
              <a:buAutoNum type="arabicPeriod"/>
            </a:pPr>
            <a:r>
              <a:rPr lang="en-US" baseline="0" dirty="0" err="1" smtClean="0"/>
              <a:t>npo</a:t>
            </a:r>
            <a:endParaRPr lang="en-US" baseline="0" dirty="0" smtClean="0"/>
          </a:p>
          <a:p>
            <a:pPr marL="685800" lvl="1" indent="-228600">
              <a:buAutoNum type="arabicPeriod"/>
            </a:pPr>
            <a:r>
              <a:rPr lang="en-US" baseline="0" dirty="0" smtClean="0"/>
              <a:t>Thrombolysis</a:t>
            </a:r>
          </a:p>
          <a:p>
            <a:pPr marL="685800" lvl="1" indent="-228600">
              <a:buAutoNum type="arabicPeriod"/>
            </a:pPr>
            <a:r>
              <a:rPr lang="en-US" baseline="0" dirty="0" smtClean="0"/>
              <a:t>Antiplatelet</a:t>
            </a:r>
          </a:p>
          <a:p>
            <a:pPr marL="685800" lvl="1" indent="-228600">
              <a:buAutoNum type="arabicPeriod"/>
            </a:pPr>
            <a:r>
              <a:rPr lang="en-US" baseline="0" dirty="0" smtClean="0"/>
              <a:t>Anticoagulants</a:t>
            </a:r>
          </a:p>
          <a:p>
            <a:pPr marL="685800" lvl="1" indent="-228600">
              <a:buAutoNum type="arabicPeriod"/>
            </a:pPr>
            <a:r>
              <a:rPr lang="en-US" baseline="0" dirty="0" smtClean="0"/>
              <a:t>Statins</a:t>
            </a:r>
          </a:p>
          <a:p>
            <a:pPr marL="228600" indent="-228600">
              <a:buAutoNum type="arabicPeriod"/>
            </a:pPr>
            <a:r>
              <a:rPr lang="en-US" baseline="0" dirty="0" smtClean="0"/>
              <a:t>A Fib </a:t>
            </a:r>
          </a:p>
          <a:p>
            <a:pPr marL="685800" lvl="1" indent="-228600">
              <a:buAutoNum type="arabicPeriod"/>
            </a:pPr>
            <a:r>
              <a:rPr lang="en-US" baseline="0" dirty="0" smtClean="0"/>
              <a:t>ABCDE</a:t>
            </a:r>
          </a:p>
          <a:p>
            <a:pPr marL="685800" lvl="1" indent="-228600">
              <a:buAutoNum type="arabicPeriod"/>
            </a:pPr>
            <a:r>
              <a:rPr lang="en-US" baseline="0" dirty="0" err="1" smtClean="0"/>
              <a:t>Rythm</a:t>
            </a:r>
            <a:r>
              <a:rPr lang="en-US" baseline="0" dirty="0" smtClean="0"/>
              <a:t> Control: Acute [Cardioversion – Defibrillators DC or </a:t>
            </a:r>
            <a:r>
              <a:rPr lang="en-US" baseline="0" dirty="0" err="1" smtClean="0"/>
              <a:t>Flecainide</a:t>
            </a:r>
            <a:r>
              <a:rPr lang="en-US" baseline="0" dirty="0" smtClean="0"/>
              <a:t> (CI in structural </a:t>
            </a:r>
            <a:r>
              <a:rPr lang="en-US" baseline="0" dirty="0" err="1" smtClean="0"/>
              <a:t>Haert</a:t>
            </a:r>
            <a:r>
              <a:rPr lang="en-US" baseline="0" dirty="0" smtClean="0"/>
              <a:t> dx)or Amiodarone] Chronic &gt; </a:t>
            </a:r>
          </a:p>
          <a:p>
            <a:pPr marL="685800" lvl="1" indent="-228600">
              <a:buAutoNum type="arabicPeriod"/>
            </a:pPr>
            <a:r>
              <a:rPr lang="en-US" baseline="0" dirty="0" smtClean="0"/>
              <a:t>Rate Control [B Blockers]</a:t>
            </a:r>
          </a:p>
          <a:p>
            <a:pPr marL="685800" lvl="1" indent="-228600">
              <a:buAutoNum type="arabicPeriod"/>
            </a:pPr>
            <a:r>
              <a:rPr lang="en-US" baseline="0" dirty="0" smtClean="0"/>
              <a:t>Anticoagulation [CHADVASC Score 1 – Equivocal, 2 – </a:t>
            </a:r>
            <a:r>
              <a:rPr lang="en-US" baseline="0" dirty="0" err="1" smtClean="0"/>
              <a:t>Anticoagulate</a:t>
            </a:r>
            <a:r>
              <a:rPr lang="en-US" baseline="0" dirty="0" smtClean="0"/>
              <a:t>]</a:t>
            </a:r>
          </a:p>
          <a:p>
            <a:pPr marL="685800" lvl="1" indent="-228600">
              <a:buAutoNum type="arabicPeriod"/>
            </a:pPr>
            <a:r>
              <a:rPr lang="en-US" baseline="0" dirty="0" smtClean="0"/>
              <a:t>Correct underlying cause </a:t>
            </a:r>
          </a:p>
          <a:p>
            <a:pPr marL="685800" lvl="1"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37EF952E-0C29-436F-8FE0-D8966E2315BC}" type="slidenum">
              <a:rPr lang="en-US" smtClean="0"/>
              <a:t>4</a:t>
            </a:fld>
            <a:endParaRPr lang="en-US"/>
          </a:p>
        </p:txBody>
      </p:sp>
    </p:spTree>
    <p:extLst>
      <p:ext uri="{BB962C8B-B14F-4D97-AF65-F5344CB8AC3E}">
        <p14:creationId xmlns:p14="http://schemas.microsoft.com/office/powerpoint/2010/main" val="41620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EF952E-0C29-436F-8FE0-D8966E2315BC}" type="slidenum">
              <a:rPr lang="en-US" smtClean="0"/>
              <a:t>6</a:t>
            </a:fld>
            <a:endParaRPr lang="en-US"/>
          </a:p>
        </p:txBody>
      </p:sp>
    </p:spTree>
    <p:extLst>
      <p:ext uri="{BB962C8B-B14F-4D97-AF65-F5344CB8AC3E}">
        <p14:creationId xmlns:p14="http://schemas.microsoft.com/office/powerpoint/2010/main" val="2159686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A9FF90-082F-4299-BB2D-5A1991A4FC70}" type="datetimeFigureOut">
              <a:rPr lang="en-US" smtClean="0"/>
              <a:t>27-Aug-19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994B6-DAB2-4E6C-8C8F-8F29BC090B22}" type="slidenum">
              <a:rPr lang="en-US" smtClean="0"/>
              <a:t>‹#›</a:t>
            </a:fld>
            <a:endParaRPr lang="en-US"/>
          </a:p>
        </p:txBody>
      </p:sp>
    </p:spTree>
    <p:extLst>
      <p:ext uri="{BB962C8B-B14F-4D97-AF65-F5344CB8AC3E}">
        <p14:creationId xmlns:p14="http://schemas.microsoft.com/office/powerpoint/2010/main" val="10628396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1" name="applause.wav"/>
          </p:stSnd>
        </p:sndAc>
      </p:transition>
    </mc:Choice>
    <mc:Fallback>
      <p:transition spd="slow" advTm="300000">
        <p:fade/>
        <p:sndAc>
          <p:stSnd>
            <p:snd r:embed="rId1" name="applaus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2A9FF90-082F-4299-BB2D-5A1991A4FC70}" type="datetimeFigureOut">
              <a:rPr lang="en-US" smtClean="0"/>
              <a:t>27-Aug-19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994B6-DAB2-4E6C-8C8F-8F29BC090B22}" type="slidenum">
              <a:rPr lang="en-US" smtClean="0"/>
              <a:t>‹#›</a:t>
            </a:fld>
            <a:endParaRPr lang="en-US"/>
          </a:p>
        </p:txBody>
      </p:sp>
    </p:spTree>
    <p:extLst>
      <p:ext uri="{BB962C8B-B14F-4D97-AF65-F5344CB8AC3E}">
        <p14:creationId xmlns:p14="http://schemas.microsoft.com/office/powerpoint/2010/main" val="39049292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1" name="applause.wav"/>
          </p:stSnd>
        </p:sndAc>
      </p:transition>
    </mc:Choice>
    <mc:Fallback>
      <p:transition spd="slow" advTm="300000">
        <p:fade/>
        <p:sndAc>
          <p:stSnd>
            <p:snd r:embed="rId1" name="applaus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2A9FF90-082F-4299-BB2D-5A1991A4FC70}" type="datetimeFigureOut">
              <a:rPr lang="en-US" smtClean="0"/>
              <a:t>27-Aug-19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994B6-DAB2-4E6C-8C8F-8F29BC090B22}" type="slidenum">
              <a:rPr lang="en-US" smtClean="0"/>
              <a:t>‹#›</a:t>
            </a:fld>
            <a:endParaRPr lang="en-US"/>
          </a:p>
        </p:txBody>
      </p:sp>
    </p:spTree>
    <p:extLst>
      <p:ext uri="{BB962C8B-B14F-4D97-AF65-F5344CB8AC3E}">
        <p14:creationId xmlns:p14="http://schemas.microsoft.com/office/powerpoint/2010/main" val="14435479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1" name="applause.wav"/>
          </p:stSnd>
        </p:sndAc>
      </p:transition>
    </mc:Choice>
    <mc:Fallback>
      <p:transition spd="slow" advTm="300000">
        <p:fade/>
        <p:sndAc>
          <p:stSnd>
            <p:snd r:embed="rId1" name="applause.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2A9FF90-082F-4299-BB2D-5A1991A4FC70}" type="datetimeFigureOut">
              <a:rPr lang="en-US" smtClean="0"/>
              <a:t>27-Aug-19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994B6-DAB2-4E6C-8C8F-8F29BC090B2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345876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1" name="applause.wav"/>
          </p:stSnd>
        </p:sndAc>
      </p:transition>
    </mc:Choice>
    <mc:Fallback>
      <p:transition spd="slow" advTm="300000">
        <p:fade/>
        <p:sndAc>
          <p:stSnd>
            <p:snd r:embed="rId1" name="applaus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A9FF90-082F-4299-BB2D-5A1991A4FC70}" type="datetimeFigureOut">
              <a:rPr lang="en-US" smtClean="0"/>
              <a:t>27-Aug-19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994B6-DAB2-4E6C-8C8F-8F29BC090B22}" type="slidenum">
              <a:rPr lang="en-US" smtClean="0"/>
              <a:t>‹#›</a:t>
            </a:fld>
            <a:endParaRPr lang="en-US"/>
          </a:p>
        </p:txBody>
      </p:sp>
    </p:spTree>
    <p:extLst>
      <p:ext uri="{BB962C8B-B14F-4D97-AF65-F5344CB8AC3E}">
        <p14:creationId xmlns:p14="http://schemas.microsoft.com/office/powerpoint/2010/main" val="11803660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1" name="applause.wav"/>
          </p:stSnd>
        </p:sndAc>
      </p:transition>
    </mc:Choice>
    <mc:Fallback>
      <p:transition spd="slow" advTm="300000">
        <p:fade/>
        <p:sndAc>
          <p:stSnd>
            <p:snd r:embed="rId1" name="applause.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2A9FF90-082F-4299-BB2D-5A1991A4FC70}" type="datetimeFigureOut">
              <a:rPr lang="en-US" smtClean="0"/>
              <a:t>27-Aug-19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994B6-DAB2-4E6C-8C8F-8F29BC090B22}" type="slidenum">
              <a:rPr lang="en-US" smtClean="0"/>
              <a:t>‹#›</a:t>
            </a:fld>
            <a:endParaRPr lang="en-US"/>
          </a:p>
        </p:txBody>
      </p:sp>
    </p:spTree>
    <p:extLst>
      <p:ext uri="{BB962C8B-B14F-4D97-AF65-F5344CB8AC3E}">
        <p14:creationId xmlns:p14="http://schemas.microsoft.com/office/powerpoint/2010/main" val="15681428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1" name="applause.wav"/>
          </p:stSnd>
        </p:sndAc>
      </p:transition>
    </mc:Choice>
    <mc:Fallback>
      <p:transition spd="slow" advTm="300000">
        <p:fade/>
        <p:sndAc>
          <p:stSnd>
            <p:snd r:embed="rId1" name="applause.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2A9FF90-082F-4299-BB2D-5A1991A4FC70}" type="datetimeFigureOut">
              <a:rPr lang="en-US" smtClean="0"/>
              <a:t>27-Aug-19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994B6-DAB2-4E6C-8C8F-8F29BC090B22}" type="slidenum">
              <a:rPr lang="en-US" smtClean="0"/>
              <a:t>‹#›</a:t>
            </a:fld>
            <a:endParaRPr lang="en-US"/>
          </a:p>
        </p:txBody>
      </p:sp>
    </p:spTree>
    <p:extLst>
      <p:ext uri="{BB962C8B-B14F-4D97-AF65-F5344CB8AC3E}">
        <p14:creationId xmlns:p14="http://schemas.microsoft.com/office/powerpoint/2010/main" val="33851434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1" name="applause.wav"/>
          </p:stSnd>
        </p:sndAc>
      </p:transition>
    </mc:Choice>
    <mc:Fallback>
      <p:transition spd="slow" advTm="300000">
        <p:fade/>
        <p:sndAc>
          <p:stSnd>
            <p:snd r:embed="rId1" name="applause.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A9FF90-082F-4299-BB2D-5A1991A4FC70}" type="datetimeFigureOut">
              <a:rPr lang="en-US" smtClean="0"/>
              <a:t>27-Aug-19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994B6-DAB2-4E6C-8C8F-8F29BC090B22}" type="slidenum">
              <a:rPr lang="en-US" smtClean="0"/>
              <a:t>‹#›</a:t>
            </a:fld>
            <a:endParaRPr lang="en-US"/>
          </a:p>
        </p:txBody>
      </p:sp>
    </p:spTree>
    <p:extLst>
      <p:ext uri="{BB962C8B-B14F-4D97-AF65-F5344CB8AC3E}">
        <p14:creationId xmlns:p14="http://schemas.microsoft.com/office/powerpoint/2010/main" val="40223648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1" name="applause.wav"/>
          </p:stSnd>
        </p:sndAc>
      </p:transition>
    </mc:Choice>
    <mc:Fallback>
      <p:transition spd="slow" advTm="300000">
        <p:fade/>
        <p:sndAc>
          <p:stSnd>
            <p:snd r:embed="rId1" name="applause.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A9FF90-082F-4299-BB2D-5A1991A4FC70}" type="datetimeFigureOut">
              <a:rPr lang="en-US" smtClean="0"/>
              <a:t>27-Aug-19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994B6-DAB2-4E6C-8C8F-8F29BC090B22}" type="slidenum">
              <a:rPr lang="en-US" smtClean="0"/>
              <a:t>‹#›</a:t>
            </a:fld>
            <a:endParaRPr lang="en-US"/>
          </a:p>
        </p:txBody>
      </p:sp>
    </p:spTree>
    <p:extLst>
      <p:ext uri="{BB962C8B-B14F-4D97-AF65-F5344CB8AC3E}">
        <p14:creationId xmlns:p14="http://schemas.microsoft.com/office/powerpoint/2010/main" val="4356416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1" name="applause.wav"/>
          </p:stSnd>
        </p:sndAc>
      </p:transition>
    </mc:Choice>
    <mc:Fallback>
      <p:transition spd="slow" advTm="300000">
        <p:fade/>
        <p:sndAc>
          <p:stSnd>
            <p:snd r:embed="rId1" name="applaus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2A9FF90-082F-4299-BB2D-5A1991A4FC70}" type="datetimeFigureOut">
              <a:rPr lang="en-US" smtClean="0"/>
              <a:t>27-Aug-19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994B6-DAB2-4E6C-8C8F-8F29BC090B22}" type="slidenum">
              <a:rPr lang="en-US" smtClean="0"/>
              <a:t>‹#›</a:t>
            </a:fld>
            <a:endParaRPr lang="en-US"/>
          </a:p>
        </p:txBody>
      </p:sp>
    </p:spTree>
    <p:extLst>
      <p:ext uri="{BB962C8B-B14F-4D97-AF65-F5344CB8AC3E}">
        <p14:creationId xmlns:p14="http://schemas.microsoft.com/office/powerpoint/2010/main" val="17834579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1" name="applause.wav"/>
          </p:stSnd>
        </p:sndAc>
      </p:transition>
    </mc:Choice>
    <mc:Fallback>
      <p:transition spd="slow" advTm="300000">
        <p:fade/>
        <p:sndAc>
          <p:stSnd>
            <p:snd r:embed="rId1" name="applaus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A9FF90-082F-4299-BB2D-5A1991A4FC70}" type="datetimeFigureOut">
              <a:rPr lang="en-US" smtClean="0"/>
              <a:t>27-Aug-19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994B6-DAB2-4E6C-8C8F-8F29BC090B22}" type="slidenum">
              <a:rPr lang="en-US" smtClean="0"/>
              <a:t>‹#›</a:t>
            </a:fld>
            <a:endParaRPr lang="en-US"/>
          </a:p>
        </p:txBody>
      </p:sp>
    </p:spTree>
    <p:extLst>
      <p:ext uri="{BB962C8B-B14F-4D97-AF65-F5344CB8AC3E}">
        <p14:creationId xmlns:p14="http://schemas.microsoft.com/office/powerpoint/2010/main" val="12391013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1" name="applause.wav"/>
          </p:stSnd>
        </p:sndAc>
      </p:transition>
    </mc:Choice>
    <mc:Fallback>
      <p:transition spd="slow" advTm="300000">
        <p:fade/>
        <p:sndAc>
          <p:stSnd>
            <p:snd r:embed="rId1" name="applaus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A9FF90-082F-4299-BB2D-5A1991A4FC70}" type="datetimeFigureOut">
              <a:rPr lang="en-US" smtClean="0"/>
              <a:t>27-Aug-19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994B6-DAB2-4E6C-8C8F-8F29BC090B22}" type="slidenum">
              <a:rPr lang="en-US" smtClean="0"/>
              <a:t>‹#›</a:t>
            </a:fld>
            <a:endParaRPr lang="en-US"/>
          </a:p>
        </p:txBody>
      </p:sp>
    </p:spTree>
    <p:extLst>
      <p:ext uri="{BB962C8B-B14F-4D97-AF65-F5344CB8AC3E}">
        <p14:creationId xmlns:p14="http://schemas.microsoft.com/office/powerpoint/2010/main" val="150460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1" name="applause.wav"/>
          </p:stSnd>
        </p:sndAc>
      </p:transition>
    </mc:Choice>
    <mc:Fallback>
      <p:transition spd="slow" advTm="300000">
        <p:fade/>
        <p:sndAc>
          <p:stSnd>
            <p:snd r:embed="rId1" name="applaus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A9FF90-082F-4299-BB2D-5A1991A4FC70}" type="datetimeFigureOut">
              <a:rPr lang="en-US" smtClean="0"/>
              <a:t>27-Aug-19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0994B6-DAB2-4E6C-8C8F-8F29BC090B22}" type="slidenum">
              <a:rPr lang="en-US" smtClean="0"/>
              <a:t>‹#›</a:t>
            </a:fld>
            <a:endParaRPr lang="en-US"/>
          </a:p>
        </p:txBody>
      </p:sp>
    </p:spTree>
    <p:extLst>
      <p:ext uri="{BB962C8B-B14F-4D97-AF65-F5344CB8AC3E}">
        <p14:creationId xmlns:p14="http://schemas.microsoft.com/office/powerpoint/2010/main" val="30574696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1" name="applause.wav"/>
          </p:stSnd>
        </p:sndAc>
      </p:transition>
    </mc:Choice>
    <mc:Fallback>
      <p:transition spd="slow" advTm="300000">
        <p:fade/>
        <p:sndAc>
          <p:stSnd>
            <p:snd r:embed="rId1" name="applaus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2A9FF90-082F-4299-BB2D-5A1991A4FC70}" type="datetimeFigureOut">
              <a:rPr lang="en-US" smtClean="0"/>
              <a:t>27-Aug-19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60994B6-DAB2-4E6C-8C8F-8F29BC090B22}" type="slidenum">
              <a:rPr lang="en-US" smtClean="0"/>
              <a:t>‹#›</a:t>
            </a:fld>
            <a:endParaRPr lang="en-US"/>
          </a:p>
        </p:txBody>
      </p:sp>
    </p:spTree>
    <p:extLst>
      <p:ext uri="{BB962C8B-B14F-4D97-AF65-F5344CB8AC3E}">
        <p14:creationId xmlns:p14="http://schemas.microsoft.com/office/powerpoint/2010/main" val="39227450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1" name="applause.wav"/>
          </p:stSnd>
        </p:sndAc>
      </p:transition>
    </mc:Choice>
    <mc:Fallback>
      <p:transition spd="slow" advTm="300000">
        <p:fade/>
        <p:sndAc>
          <p:stSnd>
            <p:snd r:embed="rId1" name="applaus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2A9FF90-082F-4299-BB2D-5A1991A4FC70}" type="datetimeFigureOut">
              <a:rPr lang="en-US" smtClean="0"/>
              <a:t>27-Aug-19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60994B6-DAB2-4E6C-8C8F-8F29BC090B22}" type="slidenum">
              <a:rPr lang="en-US" smtClean="0"/>
              <a:t>‹#›</a:t>
            </a:fld>
            <a:endParaRPr lang="en-US"/>
          </a:p>
        </p:txBody>
      </p:sp>
    </p:spTree>
    <p:extLst>
      <p:ext uri="{BB962C8B-B14F-4D97-AF65-F5344CB8AC3E}">
        <p14:creationId xmlns:p14="http://schemas.microsoft.com/office/powerpoint/2010/main" val="31238721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1" name="applause.wav"/>
          </p:stSnd>
        </p:sndAc>
      </p:transition>
    </mc:Choice>
    <mc:Fallback>
      <p:transition spd="slow" advTm="300000">
        <p:fade/>
        <p:sndAc>
          <p:stSnd>
            <p:snd r:embed="rId1" name="applaus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32A9FF90-082F-4299-BB2D-5A1991A4FC70}" type="datetimeFigureOut">
              <a:rPr lang="en-US" smtClean="0"/>
              <a:t>27-Aug-19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60994B6-DAB2-4E6C-8C8F-8F29BC090B22}" type="slidenum">
              <a:rPr lang="en-US" smtClean="0"/>
              <a:t>‹#›</a:t>
            </a:fld>
            <a:endParaRPr lang="en-US"/>
          </a:p>
        </p:txBody>
      </p:sp>
    </p:spTree>
    <p:extLst>
      <p:ext uri="{BB962C8B-B14F-4D97-AF65-F5344CB8AC3E}">
        <p14:creationId xmlns:p14="http://schemas.microsoft.com/office/powerpoint/2010/main" val="14216781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1" name="applause.wav"/>
          </p:stSnd>
        </p:sndAc>
      </p:transition>
    </mc:Choice>
    <mc:Fallback>
      <p:transition spd="slow" advTm="300000">
        <p:fade/>
        <p:sndAc>
          <p:stSnd>
            <p:snd r:embed="rId1" name="applaus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2A9FF90-082F-4299-BB2D-5A1991A4FC70}" type="datetimeFigureOut">
              <a:rPr lang="en-US" smtClean="0"/>
              <a:t>27-Aug-19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994B6-DAB2-4E6C-8C8F-8F29BC090B22}" type="slidenum">
              <a:rPr lang="en-US" smtClean="0"/>
              <a:t>‹#›</a:t>
            </a:fld>
            <a:endParaRPr lang="en-US"/>
          </a:p>
        </p:txBody>
      </p:sp>
    </p:spTree>
    <p:extLst>
      <p:ext uri="{BB962C8B-B14F-4D97-AF65-F5344CB8AC3E}">
        <p14:creationId xmlns:p14="http://schemas.microsoft.com/office/powerpoint/2010/main" val="36922617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1" name="applause.wav"/>
          </p:stSnd>
        </p:sndAc>
      </p:transition>
    </mc:Choice>
    <mc:Fallback>
      <p:transition spd="slow" advTm="300000">
        <p:fade/>
        <p:sndAc>
          <p:stSnd>
            <p:snd r:embed="rId1" name="applaus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2A9FF90-082F-4299-BB2D-5A1991A4FC70}" type="datetimeFigureOut">
              <a:rPr lang="en-US" smtClean="0"/>
              <a:t>27-Aug-19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60994B6-DAB2-4E6C-8C8F-8F29BC090B22}" type="slidenum">
              <a:rPr lang="en-US" smtClean="0"/>
              <a:t>‹#›</a:t>
            </a:fld>
            <a:endParaRPr lang="en-US"/>
          </a:p>
        </p:txBody>
      </p:sp>
    </p:spTree>
    <p:extLst>
      <p:ext uri="{BB962C8B-B14F-4D97-AF65-F5344CB8AC3E}">
        <p14:creationId xmlns:p14="http://schemas.microsoft.com/office/powerpoint/2010/main" val="104617105"/>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19" name="applause.wav"/>
          </p:stSnd>
        </p:sndAc>
      </p:transition>
    </mc:Choice>
    <mc:Fallback>
      <p:transition spd="slow" advTm="300000">
        <p:fade/>
        <p:sndAc>
          <p:stSnd>
            <p:snd r:embed="rId19" name="applause.wav"/>
          </p:stSnd>
        </p:sndAc>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iMed</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943792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2" name="applause.wav"/>
          </p:stSnd>
        </p:sndAc>
      </p:transition>
    </mc:Choice>
    <mc:Fallback>
      <p:transition spd="slow" advTm="300000">
        <p:fade/>
        <p:sndAc>
          <p:stSnd>
            <p:snd r:embed="rId2" name="applaus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341297" cy="1400530"/>
          </a:xfrm>
        </p:spPr>
        <p:txBody>
          <a:bodyPr/>
          <a:lstStyle/>
          <a:p>
            <a:r>
              <a:rPr lang="en-US" sz="3200" dirty="0" smtClean="0"/>
              <a:t>30 year old 4 month pregnant female presented with a history of hot flushes, irritability and awareness of her heartbeat.</a:t>
            </a:r>
            <a:endParaRPr lang="en-US" sz="3200"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47612"/>
          <a:stretch/>
        </p:blipFill>
        <p:spPr>
          <a:xfrm>
            <a:off x="0" y="2370833"/>
            <a:ext cx="5595080" cy="3970702"/>
          </a:xfrm>
        </p:spPr>
      </p:pic>
      <p:sp>
        <p:nvSpPr>
          <p:cNvPr id="5" name="TextBox 4"/>
          <p:cNvSpPr txBox="1"/>
          <p:nvPr/>
        </p:nvSpPr>
        <p:spPr>
          <a:xfrm>
            <a:off x="5494873" y="2167003"/>
            <a:ext cx="6492535" cy="4524315"/>
          </a:xfrm>
          <a:prstGeom prst="rect">
            <a:avLst/>
          </a:prstGeom>
          <a:noFill/>
        </p:spPr>
        <p:txBody>
          <a:bodyPr wrap="square" rtlCol="0">
            <a:spAutoFit/>
          </a:bodyPr>
          <a:lstStyle/>
          <a:p>
            <a:pPr marL="342900" indent="-342900">
              <a:buAutoNum type="arabicPeriod"/>
            </a:pPr>
            <a:r>
              <a:rPr lang="en-US" sz="3200" dirty="0" smtClean="0"/>
              <a:t>What further history would you evaluate for?</a:t>
            </a:r>
          </a:p>
          <a:p>
            <a:pPr marL="342900" indent="-342900">
              <a:buAutoNum type="arabicPeriod"/>
            </a:pPr>
            <a:r>
              <a:rPr lang="en-US" sz="3200" dirty="0" smtClean="0"/>
              <a:t>Outline the possible findings on physical examination</a:t>
            </a:r>
          </a:p>
          <a:p>
            <a:pPr marL="342900" indent="-342900">
              <a:buAutoNum type="arabicPeriod"/>
            </a:pPr>
            <a:r>
              <a:rPr lang="en-US" sz="3200" dirty="0" smtClean="0"/>
              <a:t>What 3 most important investigations would you carry out.</a:t>
            </a:r>
          </a:p>
          <a:p>
            <a:pPr marL="342900" indent="-342900">
              <a:buAutoNum type="arabicPeriod"/>
            </a:pPr>
            <a:r>
              <a:rPr lang="en-US" sz="3200" dirty="0" smtClean="0"/>
              <a:t>Outline the medical management of this patient</a:t>
            </a:r>
          </a:p>
        </p:txBody>
      </p:sp>
    </p:spTree>
    <p:extLst>
      <p:ext uri="{BB962C8B-B14F-4D97-AF65-F5344CB8AC3E}">
        <p14:creationId xmlns:p14="http://schemas.microsoft.com/office/powerpoint/2010/main" val="28848189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2" name="applause.wav"/>
          </p:stSnd>
        </p:sndAc>
      </p:transition>
    </mc:Choice>
    <mc:Fallback>
      <p:transition spd="slow" advTm="300000">
        <p:fade/>
        <p:sndAc>
          <p:stSnd>
            <p:snd r:embed="rId2" name="applause.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376556" cy="1333749"/>
          </a:xfrm>
        </p:spPr>
        <p:txBody>
          <a:bodyPr/>
          <a:lstStyle/>
          <a:p>
            <a:r>
              <a:rPr lang="en-US" sz="3200" dirty="0" smtClean="0"/>
              <a:t>A 17 year old female presents with a progressive morning facial puffiness, and foamy urine followed with a generalized body swelling. </a:t>
            </a:r>
            <a:endParaRPr lang="en-US" sz="3200" dirty="0"/>
          </a:p>
        </p:txBody>
      </p:sp>
      <p:sp>
        <p:nvSpPr>
          <p:cNvPr id="3" name="Content Placeholder 2"/>
          <p:cNvSpPr>
            <a:spLocks noGrp="1"/>
          </p:cNvSpPr>
          <p:nvPr>
            <p:ph idx="1"/>
          </p:nvPr>
        </p:nvSpPr>
        <p:spPr>
          <a:xfrm>
            <a:off x="1111779" y="2192865"/>
            <a:ext cx="8946541" cy="3903133"/>
          </a:xfrm>
        </p:spPr>
        <p:txBody>
          <a:bodyPr>
            <a:normAutofit/>
          </a:bodyPr>
          <a:lstStyle/>
          <a:p>
            <a:r>
              <a:rPr lang="en-US" sz="2400" dirty="0" smtClean="0"/>
              <a:t>What are the important diagnostic studies for this patient? [outline the possible findings]</a:t>
            </a:r>
          </a:p>
          <a:p>
            <a:r>
              <a:rPr lang="en-US" sz="2400" dirty="0" smtClean="0"/>
              <a:t>What are the possible causes of this condition?</a:t>
            </a:r>
          </a:p>
          <a:p>
            <a:r>
              <a:rPr lang="en-US" sz="2400" dirty="0" smtClean="0"/>
              <a:t>Outline the principles of management for this patient.</a:t>
            </a:r>
          </a:p>
          <a:p>
            <a:r>
              <a:rPr lang="en-US" sz="2400" dirty="0" smtClean="0"/>
              <a:t>Outline the </a:t>
            </a:r>
            <a:r>
              <a:rPr lang="en-US" sz="2400" dirty="0" err="1" smtClean="0"/>
              <a:t>haematologic</a:t>
            </a:r>
            <a:r>
              <a:rPr lang="en-US" sz="2400" dirty="0" smtClean="0"/>
              <a:t> and cardiovascular complications associated with the condition over time.</a:t>
            </a:r>
          </a:p>
          <a:p>
            <a:r>
              <a:rPr lang="en-US" sz="2400" dirty="0" smtClean="0"/>
              <a:t>How would you intervene to slow down the progression to ESRD?</a:t>
            </a:r>
          </a:p>
        </p:txBody>
      </p:sp>
    </p:spTree>
    <p:extLst>
      <p:ext uri="{BB962C8B-B14F-4D97-AF65-F5344CB8AC3E}">
        <p14:creationId xmlns:p14="http://schemas.microsoft.com/office/powerpoint/2010/main" val="18954528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2" name="applause.wav"/>
          </p:stSnd>
        </p:sndAc>
      </p:transition>
    </mc:Choice>
    <mc:Fallback>
      <p:transition spd="slow" advTm="300000">
        <p:fade/>
        <p:sndAc>
          <p:stSnd>
            <p:snd r:embed="rId2" name="applause.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11" y="122518"/>
            <a:ext cx="11418889" cy="1400530"/>
          </a:xfrm>
        </p:spPr>
        <p:txBody>
          <a:bodyPr/>
          <a:lstStyle/>
          <a:p>
            <a:r>
              <a:rPr lang="en-US" sz="3200" dirty="0" smtClean="0"/>
              <a:t>This is a CT scan of a 34 year old male who has been on prednisone for 4 months	 who presents with productive cough, fever headache and neck stiffness over 2 weeks. </a:t>
            </a:r>
            <a:endParaRPr lang="en-US" sz="3200"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13116"/>
          <a:stretch/>
        </p:blipFill>
        <p:spPr>
          <a:xfrm>
            <a:off x="0" y="1635531"/>
            <a:ext cx="4055533" cy="5222469"/>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8944" r="10320"/>
          <a:stretch/>
        </p:blipFill>
        <p:spPr>
          <a:xfrm>
            <a:off x="4055533" y="1635531"/>
            <a:ext cx="4216401" cy="5222469"/>
          </a:xfrm>
          <a:prstGeom prst="rect">
            <a:avLst/>
          </a:prstGeom>
        </p:spPr>
      </p:pic>
      <p:sp>
        <p:nvSpPr>
          <p:cNvPr id="6" name="TextBox 5"/>
          <p:cNvSpPr txBox="1"/>
          <p:nvPr/>
        </p:nvSpPr>
        <p:spPr>
          <a:xfrm>
            <a:off x="8271934" y="1727200"/>
            <a:ext cx="3852333" cy="4062651"/>
          </a:xfrm>
          <a:prstGeom prst="rect">
            <a:avLst/>
          </a:prstGeom>
          <a:noFill/>
        </p:spPr>
        <p:txBody>
          <a:bodyPr wrap="square" rtlCol="0">
            <a:spAutoFit/>
          </a:bodyPr>
          <a:lstStyle/>
          <a:p>
            <a:pPr marL="342900" indent="-342900">
              <a:buAutoNum type="arabicPeriod"/>
            </a:pPr>
            <a:r>
              <a:rPr lang="en-US" sz="2000" dirty="0" smtClean="0"/>
              <a:t>What is the most likely diagnosis from the imaging done? [give reason]</a:t>
            </a:r>
          </a:p>
          <a:p>
            <a:pPr marL="342900" indent="-342900">
              <a:buAutoNum type="arabicPeriod"/>
            </a:pPr>
            <a:r>
              <a:rPr lang="en-US" sz="2000" dirty="0" smtClean="0"/>
              <a:t>What confirmatory test would you do? [describe findings]</a:t>
            </a:r>
          </a:p>
          <a:p>
            <a:pPr marL="342900" indent="-342900">
              <a:buAutoNum type="arabicPeriod"/>
            </a:pPr>
            <a:r>
              <a:rPr lang="en-US" sz="2000" dirty="0" smtClean="0"/>
              <a:t>Would you do a lumbar puncture for this patient? [Give reasons]</a:t>
            </a:r>
          </a:p>
          <a:p>
            <a:pPr marL="342900" indent="-342900">
              <a:buAutoNum type="arabicPeriod"/>
            </a:pPr>
            <a:r>
              <a:rPr lang="en-US" sz="2000" dirty="0" smtClean="0"/>
              <a:t>Outline the management of this patient</a:t>
            </a:r>
          </a:p>
          <a:p>
            <a:pPr marL="342900" indent="-342900">
              <a:buAutoNum type="arabicPeriod"/>
            </a:pPr>
            <a:endParaRPr lang="en-US" sz="2000" dirty="0"/>
          </a:p>
        </p:txBody>
      </p:sp>
    </p:spTree>
    <p:extLst>
      <p:ext uri="{BB962C8B-B14F-4D97-AF65-F5344CB8AC3E}">
        <p14:creationId xmlns:p14="http://schemas.microsoft.com/office/powerpoint/2010/main" val="30096987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2" name="applause.wav"/>
          </p:stSnd>
        </p:sndAc>
      </p:transition>
    </mc:Choice>
    <mc:Fallback>
      <p:transition spd="slow" advTm="300000">
        <p:fade/>
        <p:sndAc>
          <p:stSnd>
            <p:snd r:embed="rId2" name="applause.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78" y="186267"/>
            <a:ext cx="11173355" cy="2115715"/>
          </a:xfrm>
        </p:spPr>
        <p:txBody>
          <a:bodyPr/>
          <a:lstStyle/>
          <a:p>
            <a:r>
              <a:rPr lang="en-US" sz="3600" dirty="0" smtClean="0"/>
              <a:t>7 year old presented with severe hands and toes following the onset of febrile pharyngitis. The elder brother passed on following a similar episode. </a:t>
            </a:r>
            <a:endParaRPr lang="en-US" sz="3600" dirty="0"/>
          </a:p>
        </p:txBody>
      </p:sp>
      <p:sp>
        <p:nvSpPr>
          <p:cNvPr id="3" name="Content Placeholder 2"/>
          <p:cNvSpPr>
            <a:spLocks noGrp="1"/>
          </p:cNvSpPr>
          <p:nvPr>
            <p:ph idx="1"/>
          </p:nvPr>
        </p:nvSpPr>
        <p:spPr>
          <a:xfrm>
            <a:off x="6146801" y="2491191"/>
            <a:ext cx="5960532" cy="4195481"/>
          </a:xfrm>
        </p:spPr>
        <p:txBody>
          <a:bodyPr>
            <a:normAutofit/>
          </a:bodyPr>
          <a:lstStyle/>
          <a:p>
            <a:r>
              <a:rPr lang="en-US" sz="2800" dirty="0" smtClean="0"/>
              <a:t>What is the most likely diagnosis?</a:t>
            </a:r>
          </a:p>
          <a:p>
            <a:r>
              <a:rPr lang="en-US" sz="2800" dirty="0" smtClean="0"/>
              <a:t>Describe the confirmatory tests you would do?</a:t>
            </a:r>
          </a:p>
          <a:p>
            <a:r>
              <a:rPr lang="en-US" sz="2800" dirty="0" smtClean="0"/>
              <a:t>Outline the management of this patient.</a:t>
            </a:r>
            <a:endParaRPr lang="en-US" sz="2800" dirty="0"/>
          </a:p>
        </p:txBody>
      </p:sp>
      <p:pic>
        <p:nvPicPr>
          <p:cNvPr id="4" name="Picture 3" descr="anaemia"/>
          <p:cNvPicPr>
            <a:picLocks noChangeAspect="1" noChangeArrowheads="1"/>
          </p:cNvPicPr>
          <p:nvPr/>
        </p:nvPicPr>
        <p:blipFill>
          <a:blip r:embed="rId3"/>
          <a:srcRect/>
          <a:stretch>
            <a:fillRect/>
          </a:stretch>
        </p:blipFill>
        <p:spPr>
          <a:xfrm>
            <a:off x="0" y="2575857"/>
            <a:ext cx="5869369" cy="4282143"/>
          </a:xfrm>
          <a:prstGeom prst="rect">
            <a:avLst/>
          </a:prstGeom>
          <a:noFill/>
        </p:spPr>
      </p:pic>
    </p:spTree>
    <p:extLst>
      <p:ext uri="{BB962C8B-B14F-4D97-AF65-F5344CB8AC3E}">
        <p14:creationId xmlns:p14="http://schemas.microsoft.com/office/powerpoint/2010/main" val="35877883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2" name="applause.wav"/>
          </p:stSnd>
        </p:sndAc>
      </p:transition>
    </mc:Choice>
    <mc:Fallback>
      <p:transition spd="slow" advTm="300000">
        <p:fade/>
        <p:sndAc>
          <p:stSnd>
            <p:snd r:embed="rId2" name="applause.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291615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2" name="applause.wav"/>
          </p:stSnd>
        </p:sndAc>
      </p:transition>
    </mc:Choice>
    <mc:Fallback>
      <p:transition spd="slow" advTm="300000">
        <p:fade/>
        <p:sndAc>
          <p:stSnd>
            <p:snd r:embed="rId2" name="applause.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09453" cy="1400530"/>
          </a:xfrm>
        </p:spPr>
        <p:txBody>
          <a:bodyPr/>
          <a:lstStyle/>
          <a:p>
            <a:r>
              <a:rPr lang="en-US" sz="2800" dirty="0" smtClean="0"/>
              <a:t>A 19 year old male with known Heart disease </a:t>
            </a:r>
            <a:r>
              <a:rPr lang="en-US" sz="2800" dirty="0"/>
              <a:t>presents </a:t>
            </a:r>
            <a:r>
              <a:rPr lang="en-US" sz="2800" dirty="0" smtClean="0"/>
              <a:t>with progressive difficulty in breathing, lower limb swelling. On examination you find the apex is displaced to 6</a:t>
            </a:r>
            <a:r>
              <a:rPr lang="en-US" sz="2800" baseline="30000" dirty="0" smtClean="0"/>
              <a:t>th</a:t>
            </a:r>
            <a:r>
              <a:rPr lang="en-US" sz="2800" dirty="0" smtClean="0"/>
              <a:t> ICS AAL, with a </a:t>
            </a:r>
            <a:r>
              <a:rPr lang="en-US" sz="2800" dirty="0" err="1" smtClean="0"/>
              <a:t>pansystolic</a:t>
            </a:r>
            <a:r>
              <a:rPr lang="en-US" sz="2800" dirty="0" smtClean="0"/>
              <a:t> murmur radiating to the axilla, loudest in expiration.</a:t>
            </a:r>
            <a:endParaRPr lang="en-US" sz="2800" dirty="0"/>
          </a:p>
        </p:txBody>
      </p:sp>
      <p:sp>
        <p:nvSpPr>
          <p:cNvPr id="3" name="Content Placeholder 2"/>
          <p:cNvSpPr>
            <a:spLocks noGrp="1"/>
          </p:cNvSpPr>
          <p:nvPr>
            <p:ph idx="1"/>
          </p:nvPr>
        </p:nvSpPr>
        <p:spPr>
          <a:xfrm>
            <a:off x="646111" y="2868460"/>
            <a:ext cx="11194907" cy="3379939"/>
          </a:xfrm>
        </p:spPr>
        <p:txBody>
          <a:bodyPr>
            <a:noAutofit/>
          </a:bodyPr>
          <a:lstStyle/>
          <a:p>
            <a:r>
              <a:rPr lang="en-US" sz="2800" dirty="0" smtClean="0"/>
              <a:t>What targeted History and Physical examination would you look out for?</a:t>
            </a:r>
          </a:p>
          <a:p>
            <a:r>
              <a:rPr lang="en-US" sz="2800" dirty="0" smtClean="0"/>
              <a:t>Your full </a:t>
            </a:r>
            <a:r>
              <a:rPr lang="en-US" sz="2800" dirty="0" err="1" smtClean="0"/>
              <a:t>hemogram</a:t>
            </a:r>
            <a:r>
              <a:rPr lang="en-US" sz="2800" dirty="0" smtClean="0"/>
              <a:t> reveals a significant leukocytosis and raised ESR; List two priority laboratory and imaging investigations would you request? [give reasons]</a:t>
            </a:r>
          </a:p>
          <a:p>
            <a:r>
              <a:rPr lang="en-US" sz="2800" dirty="0" smtClean="0"/>
              <a:t> Formulate your diagnosis.</a:t>
            </a:r>
          </a:p>
          <a:p>
            <a:r>
              <a:rPr lang="en-US" sz="2800" dirty="0" smtClean="0"/>
              <a:t>Describe the principles of management for this patient.</a:t>
            </a:r>
            <a:endParaRPr lang="en-US" sz="2800" dirty="0"/>
          </a:p>
        </p:txBody>
      </p:sp>
    </p:spTree>
    <p:extLst>
      <p:ext uri="{BB962C8B-B14F-4D97-AF65-F5344CB8AC3E}">
        <p14:creationId xmlns:p14="http://schemas.microsoft.com/office/powerpoint/2010/main" val="38745901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3" name="applause.wav"/>
          </p:stSnd>
        </p:sndAc>
      </p:transition>
    </mc:Choice>
    <mc:Fallback>
      <p:transition spd="slow" advTm="300000">
        <p:fade/>
        <p:sndAc>
          <p:stSnd>
            <p:snd r:embed="rId3" name="applause.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78" y="114515"/>
            <a:ext cx="10702470" cy="1400530"/>
          </a:xfrm>
        </p:spPr>
        <p:txBody>
          <a:bodyPr/>
          <a:lstStyle/>
          <a:p>
            <a:r>
              <a:rPr lang="en-US" sz="3200" dirty="0" smtClean="0"/>
              <a:t>A 45 year old known hypertensive who has been managed for two episodes of heart attacks and non compliant to medication, presents with an acute onset of left sided body weakness and facial nerve palsy. Examination reveals an irregularly irregular radial pulse. </a:t>
            </a:r>
            <a:endParaRPr lang="en-US" sz="3200" dirty="0"/>
          </a:p>
        </p:txBody>
      </p:sp>
      <p:sp>
        <p:nvSpPr>
          <p:cNvPr id="3" name="Content Placeholder 2"/>
          <p:cNvSpPr>
            <a:spLocks noGrp="1"/>
          </p:cNvSpPr>
          <p:nvPr>
            <p:ph idx="1"/>
          </p:nvPr>
        </p:nvSpPr>
        <p:spPr>
          <a:xfrm>
            <a:off x="363256" y="3144033"/>
            <a:ext cx="10872592" cy="3394552"/>
          </a:xfrm>
        </p:spPr>
        <p:txBody>
          <a:bodyPr>
            <a:normAutofit/>
          </a:bodyPr>
          <a:lstStyle/>
          <a:p>
            <a:r>
              <a:rPr lang="en-US" sz="2800" dirty="0" smtClean="0"/>
              <a:t>Relevant Further History and Physical Exam.</a:t>
            </a:r>
          </a:p>
          <a:p>
            <a:r>
              <a:rPr lang="en-US" sz="2800" dirty="0" smtClean="0"/>
              <a:t>What principal  investigations would you carry out? 2 Laboratory, 2 Imaging</a:t>
            </a:r>
          </a:p>
          <a:p>
            <a:r>
              <a:rPr lang="en-US" sz="2800" dirty="0" smtClean="0"/>
              <a:t>What is the likely diagnosis?</a:t>
            </a:r>
          </a:p>
          <a:p>
            <a:r>
              <a:rPr lang="en-US" sz="2800" dirty="0" smtClean="0"/>
              <a:t>Outline the Principles of management of this patient</a:t>
            </a:r>
            <a:endParaRPr lang="en-US" sz="2800" dirty="0"/>
          </a:p>
        </p:txBody>
      </p:sp>
    </p:spTree>
    <p:extLst>
      <p:ext uri="{BB962C8B-B14F-4D97-AF65-F5344CB8AC3E}">
        <p14:creationId xmlns:p14="http://schemas.microsoft.com/office/powerpoint/2010/main" val="2477948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3" name="applause.wav"/>
          </p:stSnd>
        </p:sndAc>
      </p:transition>
    </mc:Choice>
    <mc:Fallback>
      <p:transition spd="slow" advTm="300000">
        <p:fade/>
        <p:sndAc>
          <p:stSnd>
            <p:snd r:embed="rId3" name="applause.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74" y="527874"/>
            <a:ext cx="11779708" cy="1400530"/>
          </a:xfrm>
        </p:spPr>
        <p:txBody>
          <a:bodyPr/>
          <a:lstStyle/>
          <a:p>
            <a:r>
              <a:rPr lang="en-US" sz="3600" dirty="0" smtClean="0"/>
              <a:t>A 25 year old known asthmatic presents with 2 hour history of wheeze. Talks in words, hunched forward, </a:t>
            </a:r>
            <a:r>
              <a:rPr lang="en-US" sz="3600" dirty="0" err="1" smtClean="0"/>
              <a:t>resp</a:t>
            </a:r>
            <a:r>
              <a:rPr lang="en-US" sz="3600" dirty="0" smtClean="0"/>
              <a:t> rate of 32, pulse of 124, SPO2 of 89%.</a:t>
            </a:r>
            <a:endParaRPr lang="en-US" sz="3600" dirty="0"/>
          </a:p>
        </p:txBody>
      </p:sp>
      <p:sp>
        <p:nvSpPr>
          <p:cNvPr id="3" name="Content Placeholder 2"/>
          <p:cNvSpPr>
            <a:spLocks noGrp="1"/>
          </p:cNvSpPr>
          <p:nvPr>
            <p:ph idx="1"/>
          </p:nvPr>
        </p:nvSpPr>
        <p:spPr>
          <a:xfrm>
            <a:off x="195174" y="2505205"/>
            <a:ext cx="11579292" cy="4056345"/>
          </a:xfrm>
        </p:spPr>
        <p:txBody>
          <a:bodyPr>
            <a:normAutofit/>
          </a:bodyPr>
          <a:lstStyle/>
          <a:p>
            <a:r>
              <a:rPr lang="en-US" sz="3200" dirty="0" smtClean="0"/>
              <a:t>Further History and Physical Examination [Report possible findings]</a:t>
            </a:r>
          </a:p>
          <a:p>
            <a:r>
              <a:rPr lang="en-US" sz="3200" dirty="0" smtClean="0"/>
              <a:t>Two most important investigations you will carry out for this patient.</a:t>
            </a:r>
          </a:p>
          <a:p>
            <a:r>
              <a:rPr lang="en-US" sz="3200" dirty="0" smtClean="0"/>
              <a:t>Outline the Principles of </a:t>
            </a:r>
            <a:r>
              <a:rPr lang="en-US" sz="3200" dirty="0" err="1" smtClean="0"/>
              <a:t>manegent</a:t>
            </a:r>
            <a:r>
              <a:rPr lang="en-US" sz="3200" dirty="0" smtClean="0"/>
              <a:t> for this patient. Include a written plan of treatment.</a:t>
            </a:r>
          </a:p>
        </p:txBody>
      </p:sp>
    </p:spTree>
    <p:extLst>
      <p:ext uri="{BB962C8B-B14F-4D97-AF65-F5344CB8AC3E}">
        <p14:creationId xmlns:p14="http://schemas.microsoft.com/office/powerpoint/2010/main" val="32427047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2" name="applause.wav"/>
          </p:stSnd>
        </p:sndAc>
      </p:transition>
    </mc:Choice>
    <mc:Fallback>
      <p:transition spd="slow" advTm="300000">
        <p:fade/>
        <p:sndAc>
          <p:stSnd>
            <p:snd r:embed="rId2" name="applause.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03" y="0"/>
            <a:ext cx="11416453" cy="1400530"/>
          </a:xfrm>
        </p:spPr>
        <p:txBody>
          <a:bodyPr/>
          <a:lstStyle/>
          <a:p>
            <a:r>
              <a:rPr lang="en-US" sz="3200" dirty="0" smtClean="0"/>
              <a:t>A 24 year old who recently visited western Kenya now presents with a history of progressive muscle aches, paroxysmal fevers, for which he took antibiotics but has not improved. He is comatose and the lab results from the peripheral facility show a </a:t>
            </a:r>
            <a:r>
              <a:rPr lang="en-US" sz="3200" dirty="0" err="1" smtClean="0"/>
              <a:t>Haemoglobin</a:t>
            </a:r>
            <a:r>
              <a:rPr lang="en-US" sz="3200" dirty="0" smtClean="0"/>
              <a:t> of 5g/dl. </a:t>
            </a:r>
            <a:endParaRPr lang="en-US" sz="3200" dirty="0"/>
          </a:p>
        </p:txBody>
      </p:sp>
      <p:sp>
        <p:nvSpPr>
          <p:cNvPr id="3" name="Content Placeholder 2"/>
          <p:cNvSpPr>
            <a:spLocks noGrp="1"/>
          </p:cNvSpPr>
          <p:nvPr>
            <p:ph idx="1"/>
          </p:nvPr>
        </p:nvSpPr>
        <p:spPr>
          <a:xfrm>
            <a:off x="313152" y="2530258"/>
            <a:ext cx="11649204" cy="3242152"/>
          </a:xfrm>
        </p:spPr>
        <p:txBody>
          <a:bodyPr>
            <a:noAutofit/>
          </a:bodyPr>
          <a:lstStyle/>
          <a:p>
            <a:r>
              <a:rPr lang="en-US" sz="2700" dirty="0" smtClean="0"/>
              <a:t>What findings do you expect to on further history and Physical examination.</a:t>
            </a:r>
          </a:p>
          <a:p>
            <a:r>
              <a:rPr lang="en-US" sz="2700" dirty="0" smtClean="0"/>
              <a:t>What is the diagnosis</a:t>
            </a:r>
          </a:p>
          <a:p>
            <a:r>
              <a:rPr lang="en-US" sz="2700" dirty="0" smtClean="0"/>
              <a:t>Based on your diagnosis, what other critical investigations would you carry out to guide the management [give reasons and possible findings]</a:t>
            </a:r>
          </a:p>
          <a:p>
            <a:r>
              <a:rPr lang="en-US" sz="2700" dirty="0" smtClean="0"/>
              <a:t>Outline the possible causes of death in this patient.</a:t>
            </a:r>
          </a:p>
          <a:p>
            <a:r>
              <a:rPr lang="en-US" sz="2700" dirty="0" smtClean="0"/>
              <a:t>Outline the supportive and definitive management of this patient.</a:t>
            </a:r>
          </a:p>
          <a:p>
            <a:r>
              <a:rPr lang="en-US" sz="2700" dirty="0" err="1" smtClean="0"/>
              <a:t>Chemoprophylactic</a:t>
            </a:r>
            <a:r>
              <a:rPr lang="en-US" sz="2700" dirty="0" smtClean="0"/>
              <a:t> agents</a:t>
            </a:r>
          </a:p>
          <a:p>
            <a:endParaRPr lang="en-US" sz="2700" dirty="0"/>
          </a:p>
        </p:txBody>
      </p:sp>
    </p:spTree>
    <p:extLst>
      <p:ext uri="{BB962C8B-B14F-4D97-AF65-F5344CB8AC3E}">
        <p14:creationId xmlns:p14="http://schemas.microsoft.com/office/powerpoint/2010/main" val="6085681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3" name="applause.wav"/>
          </p:stSnd>
        </p:sndAc>
      </p:transition>
    </mc:Choice>
    <mc:Fallback>
      <p:transition spd="slow" advTm="300000">
        <p:fade/>
        <p:sndAc>
          <p:stSnd>
            <p:snd r:embed="rId3" name="applause.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625" y="452718"/>
            <a:ext cx="11611627" cy="1400530"/>
          </a:xfrm>
        </p:spPr>
        <p:txBody>
          <a:bodyPr/>
          <a:lstStyle/>
          <a:p>
            <a:r>
              <a:rPr lang="en-US" sz="3200" dirty="0" smtClean="0"/>
              <a:t>A 12 year old boy presents to the casualty with history of increased thirst and appetite over </a:t>
            </a:r>
            <a:r>
              <a:rPr lang="en-US" sz="3200" dirty="0" err="1" smtClean="0"/>
              <a:t>tha</a:t>
            </a:r>
            <a:r>
              <a:rPr lang="en-US" sz="3200" dirty="0" smtClean="0"/>
              <a:t> past 3 months, and abdominal pain and </a:t>
            </a:r>
            <a:r>
              <a:rPr lang="en-US" sz="3200" dirty="0" err="1" smtClean="0"/>
              <a:t>shorteness</a:t>
            </a:r>
            <a:r>
              <a:rPr lang="en-US" sz="3200" dirty="0" smtClean="0"/>
              <a:t> of breath over the last 24 hours. </a:t>
            </a:r>
            <a:endParaRPr lang="en-US" sz="3200" dirty="0"/>
          </a:p>
        </p:txBody>
      </p:sp>
      <p:sp>
        <p:nvSpPr>
          <p:cNvPr id="3" name="Content Placeholder 2"/>
          <p:cNvSpPr>
            <a:spLocks noGrp="1"/>
          </p:cNvSpPr>
          <p:nvPr>
            <p:ph idx="1"/>
          </p:nvPr>
        </p:nvSpPr>
        <p:spPr>
          <a:xfrm>
            <a:off x="300625" y="2705622"/>
            <a:ext cx="11611627" cy="3933173"/>
          </a:xfrm>
        </p:spPr>
        <p:txBody>
          <a:bodyPr>
            <a:normAutofit fontScale="92500" lnSpcReduction="10000"/>
          </a:bodyPr>
          <a:lstStyle/>
          <a:p>
            <a:r>
              <a:rPr lang="en-US" sz="3200" dirty="0" smtClean="0"/>
              <a:t>What further History and Physical Examination would you elicit from the patient?</a:t>
            </a:r>
          </a:p>
          <a:p>
            <a:r>
              <a:rPr lang="en-US" sz="3200" dirty="0" smtClean="0"/>
              <a:t>What is your diagnosis?</a:t>
            </a:r>
          </a:p>
          <a:p>
            <a:r>
              <a:rPr lang="en-US" sz="3200" dirty="0" smtClean="0"/>
              <a:t>Outline the critical tests you </a:t>
            </a:r>
            <a:r>
              <a:rPr lang="en-US" sz="3200" dirty="0"/>
              <a:t>w</a:t>
            </a:r>
            <a:r>
              <a:rPr lang="en-US" sz="3200" dirty="0" smtClean="0"/>
              <a:t>ould do to confirm your diagnosis</a:t>
            </a:r>
          </a:p>
          <a:p>
            <a:r>
              <a:rPr lang="en-US" sz="3200" dirty="0" smtClean="0"/>
              <a:t>Outline the principles of managing the boy.</a:t>
            </a:r>
          </a:p>
          <a:p>
            <a:r>
              <a:rPr lang="en-US" sz="3200" dirty="0" smtClean="0"/>
              <a:t>Outline the follow up plan and possible complications of this condition and their management.</a:t>
            </a:r>
            <a:endParaRPr lang="en-US" sz="3200" dirty="0"/>
          </a:p>
        </p:txBody>
      </p:sp>
    </p:spTree>
    <p:extLst>
      <p:ext uri="{BB962C8B-B14F-4D97-AF65-F5344CB8AC3E}">
        <p14:creationId xmlns:p14="http://schemas.microsoft.com/office/powerpoint/2010/main" val="6720310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2" name="applause.wav"/>
          </p:stSnd>
        </p:sndAc>
      </p:transition>
    </mc:Choice>
    <mc:Fallback>
      <p:transition spd="slow" advTm="300000">
        <p:fade/>
        <p:sndAc>
          <p:stSnd>
            <p:snd r:embed="rId2" name="applause.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028147" cy="1400530"/>
          </a:xfrm>
        </p:spPr>
        <p:txBody>
          <a:bodyPr/>
          <a:lstStyle/>
          <a:p>
            <a:pPr lvl="0"/>
            <a:r>
              <a:rPr lang="en-GB" dirty="0"/>
              <a:t>20 yr old boy with 4 day history of progressive ascending paralysis with no sensory loss or sphincter disturbances.</a:t>
            </a:r>
            <a:r>
              <a:rPr lang="en-US" dirty="0"/>
              <a:t/>
            </a:r>
            <a:br>
              <a:rPr lang="en-US" dirty="0"/>
            </a:br>
            <a:endParaRPr lang="en-US" dirty="0"/>
          </a:p>
        </p:txBody>
      </p:sp>
      <p:sp>
        <p:nvSpPr>
          <p:cNvPr id="3" name="Content Placeholder 2"/>
          <p:cNvSpPr>
            <a:spLocks noGrp="1"/>
          </p:cNvSpPr>
          <p:nvPr>
            <p:ph idx="1"/>
          </p:nvPr>
        </p:nvSpPr>
        <p:spPr>
          <a:xfrm>
            <a:off x="646111" y="2754377"/>
            <a:ext cx="10927938" cy="3521164"/>
          </a:xfrm>
        </p:spPr>
        <p:txBody>
          <a:bodyPr>
            <a:normAutofit lnSpcReduction="10000"/>
          </a:bodyPr>
          <a:lstStyle/>
          <a:p>
            <a:r>
              <a:rPr lang="en-US" sz="3200" dirty="0" smtClean="0"/>
              <a:t>Important History and Physical Examination</a:t>
            </a:r>
            <a:r>
              <a:rPr lang="en-US" sz="3200" dirty="0"/>
              <a:t> </a:t>
            </a:r>
            <a:r>
              <a:rPr lang="en-US" sz="3200" dirty="0" smtClean="0"/>
              <a:t>Findings</a:t>
            </a:r>
          </a:p>
          <a:p>
            <a:r>
              <a:rPr lang="en-US" sz="3200" dirty="0" smtClean="0"/>
              <a:t>Outline the 3 most important Investigations and findings</a:t>
            </a:r>
          </a:p>
          <a:p>
            <a:r>
              <a:rPr lang="en-US" sz="3200" dirty="0" smtClean="0"/>
              <a:t>What is the most likely diagnosis?</a:t>
            </a:r>
          </a:p>
          <a:p>
            <a:r>
              <a:rPr lang="en-US" sz="3200" dirty="0" smtClean="0"/>
              <a:t>Outline your plan of Management</a:t>
            </a:r>
          </a:p>
          <a:p>
            <a:r>
              <a:rPr lang="en-US" sz="3200" dirty="0" smtClean="0"/>
              <a:t>What are the possible complications.</a:t>
            </a:r>
          </a:p>
        </p:txBody>
      </p:sp>
    </p:spTree>
    <p:extLst>
      <p:ext uri="{BB962C8B-B14F-4D97-AF65-F5344CB8AC3E}">
        <p14:creationId xmlns:p14="http://schemas.microsoft.com/office/powerpoint/2010/main" val="15561791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2" name="applause.wav"/>
          </p:stSnd>
        </p:sndAc>
      </p:transition>
    </mc:Choice>
    <mc:Fallback>
      <p:transition spd="slow" advTm="300000">
        <p:fade/>
        <p:sndAc>
          <p:stSnd>
            <p:snd r:embed="rId2" name="applause.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364267" cy="1400530"/>
          </a:xfrm>
        </p:spPr>
        <p:txBody>
          <a:bodyPr/>
          <a:lstStyle/>
          <a:p>
            <a:r>
              <a:rPr lang="en-US" sz="2400" dirty="0" smtClean="0"/>
              <a:t>56 year old presented with cough, sputum production and exertional dyspnea. On general inspection the patient is in the tripod position and is cyanosed.</a:t>
            </a:r>
            <a:endParaRPr lang="en-US" sz="2400"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981" r="4676" b="10748"/>
          <a:stretch/>
        </p:blipFill>
        <p:spPr>
          <a:xfrm>
            <a:off x="0" y="1899927"/>
            <a:ext cx="8317419" cy="4728575"/>
          </a:xfrm>
        </p:spPr>
      </p:pic>
      <p:sp>
        <p:nvSpPr>
          <p:cNvPr id="5" name="TextBox 4"/>
          <p:cNvSpPr txBox="1"/>
          <p:nvPr/>
        </p:nvSpPr>
        <p:spPr>
          <a:xfrm>
            <a:off x="8317419" y="1734855"/>
            <a:ext cx="3874581" cy="4893647"/>
          </a:xfrm>
          <a:prstGeom prst="rect">
            <a:avLst/>
          </a:prstGeom>
          <a:noFill/>
        </p:spPr>
        <p:txBody>
          <a:bodyPr wrap="square" rtlCol="0">
            <a:spAutoFit/>
          </a:bodyPr>
          <a:lstStyle/>
          <a:p>
            <a:pPr marL="342900" indent="-342900">
              <a:buAutoNum type="arabicPeriod"/>
            </a:pPr>
            <a:r>
              <a:rPr lang="en-US" sz="2400" dirty="0" smtClean="0"/>
              <a:t>What is the most likely diagnosis</a:t>
            </a:r>
          </a:p>
          <a:p>
            <a:pPr marL="342900" indent="-342900">
              <a:buAutoNum type="arabicPeriod"/>
            </a:pPr>
            <a:r>
              <a:rPr lang="en-US" sz="2400" dirty="0" smtClean="0"/>
              <a:t>Outline</a:t>
            </a:r>
          </a:p>
          <a:p>
            <a:pPr marL="800100" lvl="1" indent="-342900">
              <a:buFont typeface="+mj-lt"/>
              <a:buAutoNum type="alphaLcParenR"/>
            </a:pPr>
            <a:r>
              <a:rPr lang="en-US" sz="2400" dirty="0" smtClean="0"/>
              <a:t>Risk Factors</a:t>
            </a:r>
          </a:p>
          <a:p>
            <a:pPr marL="800100" lvl="1" indent="-342900">
              <a:buFont typeface="+mj-lt"/>
              <a:buAutoNum type="alphaLcParenR"/>
            </a:pPr>
            <a:r>
              <a:rPr lang="en-US" sz="2400" dirty="0" smtClean="0"/>
              <a:t>Important Physical findings</a:t>
            </a:r>
          </a:p>
          <a:p>
            <a:pPr marL="800100" lvl="1" indent="-342900">
              <a:buFont typeface="+mj-lt"/>
              <a:buAutoNum type="alphaLcParenR"/>
            </a:pPr>
            <a:r>
              <a:rPr lang="en-US" sz="2400" dirty="0" smtClean="0"/>
              <a:t>Laboratory Investigations</a:t>
            </a:r>
          </a:p>
          <a:p>
            <a:pPr marL="800100" lvl="1" indent="-342900">
              <a:buFont typeface="+mj-lt"/>
              <a:buAutoNum type="alphaLcParenR"/>
            </a:pPr>
            <a:r>
              <a:rPr lang="en-US" sz="2400" dirty="0" smtClean="0"/>
              <a:t>Management principles in the acute exacerbations and stable state.</a:t>
            </a:r>
            <a:endParaRPr lang="en-US" sz="2400" dirty="0"/>
          </a:p>
        </p:txBody>
      </p:sp>
    </p:spTree>
    <p:extLst>
      <p:ext uri="{BB962C8B-B14F-4D97-AF65-F5344CB8AC3E}">
        <p14:creationId xmlns:p14="http://schemas.microsoft.com/office/powerpoint/2010/main" val="16187606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0">
        <p15:prstTrans prst="fracture"/>
        <p:sndAc>
          <p:stSnd>
            <p:snd r:embed="rId2" name="applause.wav"/>
          </p:stSnd>
        </p:sndAc>
      </p:transition>
    </mc:Choice>
    <mc:Fallback>
      <p:transition spd="slow" advTm="300000">
        <p:fade/>
        <p:sndAc>
          <p:stSnd>
            <p:snd r:embed="rId2" name="applause.wav"/>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167</TotalTime>
  <Words>1012</Words>
  <Application>Microsoft Office PowerPoint</Application>
  <PresentationFormat>Widescreen</PresentationFormat>
  <Paragraphs>93</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 3</vt:lpstr>
      <vt:lpstr>Ion</vt:lpstr>
      <vt:lpstr>iMed</vt:lpstr>
      <vt:lpstr>PowerPoint Presentation</vt:lpstr>
      <vt:lpstr>A 19 year old male with known Heart disease presents with progressive difficulty in breathing, lower limb swelling. On examination you find the apex is displaced to 6th ICS AAL, with a pansystolic murmur radiating to the axilla, loudest in expiration.</vt:lpstr>
      <vt:lpstr>A 45 year old known hypertensive who has been managed for two episodes of heart attacks and non compliant to medication, presents with an acute onset of left sided body weakness and facial nerve palsy. Examination reveals an irregularly irregular radial pulse. </vt:lpstr>
      <vt:lpstr>A 25 year old known asthmatic presents with 2 hour history of wheeze. Talks in words, hunched forward, resp rate of 32, pulse of 124, SPO2 of 89%.</vt:lpstr>
      <vt:lpstr>A 24 year old who recently visited western Kenya now presents with a history of progressive muscle aches, paroxysmal fevers, for which he took antibiotics but has not improved. He is comatose and the lab results from the peripheral facility show a Haemoglobin of 5g/dl. </vt:lpstr>
      <vt:lpstr>A 12 year old boy presents to the casualty with history of increased thirst and appetite over tha past 3 months, and abdominal pain and shorteness of breath over the last 24 hours. </vt:lpstr>
      <vt:lpstr>20 yr old boy with 4 day history of progressive ascending paralysis with no sensory loss or sphincter disturbances. </vt:lpstr>
      <vt:lpstr>56 year old presented with cough, sputum production and exertional dyspnea. On general inspection the patient is in the tripod position and is cyanosed.</vt:lpstr>
      <vt:lpstr>30 year old 4 month pregnant female presented with a history of hot flushes, irritability and awareness of her heartbeat.</vt:lpstr>
      <vt:lpstr>A 17 year old female presents with a progressive morning facial puffiness, and foamy urine followed with a generalized body swelling. </vt:lpstr>
      <vt:lpstr>This is a CT scan of a 34 year old male who has been on prednisone for 4 months  who presents with productive cough, fever headache and neck stiffness over 2 weeks. </vt:lpstr>
      <vt:lpstr>7 year old presented with severe hands and toes following the onset of febrile pharyngitis. The elder brother passed on following a similar episode.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iMed</dc:title>
  <dc:creator>Aketch Clifford</dc:creator>
  <cp:lastModifiedBy>Aketch Clifford</cp:lastModifiedBy>
  <cp:revision>19</cp:revision>
  <dcterms:created xsi:type="dcterms:W3CDTF">2019-08-27T16:40:01Z</dcterms:created>
  <dcterms:modified xsi:type="dcterms:W3CDTF">2019-08-27T19:27:06Z</dcterms:modified>
</cp:coreProperties>
</file>