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12" r:id="rId3"/>
    <p:sldId id="309" r:id="rId4"/>
    <p:sldId id="286" r:id="rId5"/>
    <p:sldId id="311" r:id="rId6"/>
    <p:sldId id="287" r:id="rId7"/>
    <p:sldId id="317" r:id="rId8"/>
    <p:sldId id="314" r:id="rId9"/>
    <p:sldId id="315" r:id="rId10"/>
    <p:sldId id="316" r:id="rId11"/>
    <p:sldId id="320" r:id="rId12"/>
    <p:sldId id="321" r:id="rId13"/>
    <p:sldId id="322" r:id="rId14"/>
    <p:sldId id="288" r:id="rId15"/>
    <p:sldId id="290" r:id="rId16"/>
    <p:sldId id="291" r:id="rId17"/>
    <p:sldId id="292" r:id="rId18"/>
    <p:sldId id="293" r:id="rId19"/>
    <p:sldId id="295" r:id="rId20"/>
    <p:sldId id="296" r:id="rId21"/>
    <p:sldId id="298" r:id="rId22"/>
    <p:sldId id="299" r:id="rId23"/>
    <p:sldId id="300" r:id="rId24"/>
    <p:sldId id="301" r:id="rId25"/>
    <p:sldId id="302" r:id="rId26"/>
    <p:sldId id="304" r:id="rId27"/>
    <p:sldId id="305" r:id="rId28"/>
    <p:sldId id="306" r:id="rId29"/>
    <p:sldId id="319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7" r:id="rId40"/>
    <p:sldId id="268" r:id="rId41"/>
    <p:sldId id="269" r:id="rId42"/>
    <p:sldId id="272" r:id="rId43"/>
    <p:sldId id="273" r:id="rId44"/>
    <p:sldId id="274" r:id="rId45"/>
    <p:sldId id="313" r:id="rId46"/>
    <p:sldId id="276" r:id="rId47"/>
    <p:sldId id="277" r:id="rId48"/>
    <p:sldId id="280" r:id="rId49"/>
    <p:sldId id="282" r:id="rId50"/>
    <p:sldId id="283" r:id="rId51"/>
    <p:sldId id="28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00120-087B-4885-8ECE-9B6C59596BAF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41B24-338F-43F9-B324-EAE574CC0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4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CEEK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41B24-338F-43F9-B324-EAE574CC0B1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9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35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92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09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9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64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36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11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34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18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3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7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92784-6BA9-4FD6-A15E-3D01B6D1A8A2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6C8E1-A4A6-405F-94D1-CB17709B0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01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aapredbook.aappublications.org/cgi/content/full/2006/1/3.23/022_08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/>
              <a:t>BACTERIOLOGY SPOT TEST REVISION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KIMAIGA </a:t>
            </a:r>
            <a:r>
              <a:rPr lang="en-GB" b="1" dirty="0"/>
              <a:t>H.O </a:t>
            </a:r>
          </a:p>
          <a:p>
            <a:r>
              <a:rPr lang="en-GB" b="1" dirty="0"/>
              <a:t>MBChB (University of Nairobi)</a:t>
            </a:r>
          </a:p>
        </p:txBody>
      </p:sp>
    </p:spTree>
    <p:extLst>
      <p:ext uri="{BB962C8B-B14F-4D97-AF65-F5344CB8AC3E}">
        <p14:creationId xmlns:p14="http://schemas.microsoft.com/office/powerpoint/2010/main" val="19039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3768" y="551648"/>
            <a:ext cx="6203032" cy="5574516"/>
          </a:xfrm>
        </p:spPr>
        <p:txBody>
          <a:bodyPr>
            <a:normAutofit lnSpcReduction="10000"/>
          </a:bodyPr>
          <a:lstStyle/>
          <a:p>
            <a:r>
              <a:rPr lang="en-US" altLang="en-US" dirty="0" err="1" smtClean="0">
                <a:latin typeface="Calibri" pitchFamily="34" charset="0"/>
              </a:rPr>
              <a:t>Posible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smtClean="0">
                <a:latin typeface="Calibri" pitchFamily="34" charset="0"/>
              </a:rPr>
              <a:t>Organisms?</a:t>
            </a:r>
          </a:p>
          <a:p>
            <a:pPr marL="742950" lvl="2" indent="-342900"/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</a:rPr>
              <a:t>Acid </a:t>
            </a:r>
            <a:r>
              <a:rPr lang="en-US" altLang="en-US" sz="2400" dirty="0" err="1">
                <a:solidFill>
                  <a:srgbClr val="FF0000"/>
                </a:solidFill>
                <a:latin typeface="Calibri" pitchFamily="34" charset="0"/>
              </a:rPr>
              <a:t>acid</a:t>
            </a:r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Calibri" pitchFamily="34" charset="0"/>
              </a:rPr>
              <a:t>gas, no H2S  </a:t>
            </a:r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</a:rPr>
              <a:t>( </a:t>
            </a:r>
            <a:r>
              <a:rPr lang="en-US" altLang="en-US" sz="2400" dirty="0" err="1">
                <a:solidFill>
                  <a:srgbClr val="FF0000"/>
                </a:solidFill>
                <a:latin typeface="Calibri" pitchFamily="34" charset="0"/>
              </a:rPr>
              <a:t>E.coli</a:t>
            </a:r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</a:rPr>
              <a:t> and </a:t>
            </a:r>
            <a:r>
              <a:rPr lang="en-US" altLang="en-US" sz="2400" dirty="0" err="1">
                <a:solidFill>
                  <a:srgbClr val="FF0000"/>
                </a:solidFill>
                <a:latin typeface="Calibri" pitchFamily="34" charset="0"/>
              </a:rPr>
              <a:t>Klebsiella</a:t>
            </a:r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  <a:p>
            <a:r>
              <a:rPr lang="en-US" altLang="en-US" dirty="0" smtClean="0">
                <a:latin typeface="Calibri" pitchFamily="34" charset="0"/>
              </a:rPr>
              <a:t>How </a:t>
            </a:r>
            <a:r>
              <a:rPr lang="en-US" altLang="en-US" dirty="0">
                <a:latin typeface="Calibri" pitchFamily="34" charset="0"/>
              </a:rPr>
              <a:t>does the colonies of the organism shown appear on BA</a:t>
            </a:r>
            <a:r>
              <a:rPr lang="en-US" altLang="en-US" dirty="0" smtClean="0">
                <a:latin typeface="Calibri" pitchFamily="34" charset="0"/>
              </a:rPr>
              <a:t>?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Klebsiella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Mucoid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colonies on </a:t>
            </a:r>
            <a:r>
              <a:rPr lang="en-US" dirty="0" smtClean="0">
                <a:solidFill>
                  <a:srgbClr val="FF0000"/>
                </a:solidFill>
              </a:rPr>
              <a:t>BA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E. coli </a:t>
            </a:r>
            <a:r>
              <a:rPr lang="en-US" dirty="0">
                <a:solidFill>
                  <a:srgbClr val="FF0000"/>
                </a:solidFill>
              </a:rPr>
              <a:t>BA </a:t>
            </a:r>
            <a:r>
              <a:rPr lang="en-US" dirty="0" smtClean="0">
                <a:solidFill>
                  <a:srgbClr val="FF0000"/>
                </a:solidFill>
              </a:rPr>
              <a:t>- Beta </a:t>
            </a:r>
            <a:r>
              <a:rPr lang="en-US" dirty="0" err="1" smtClean="0">
                <a:solidFill>
                  <a:srgbClr val="FF0000"/>
                </a:solidFill>
              </a:rPr>
              <a:t>heamolytic</a:t>
            </a:r>
            <a:endParaRPr lang="en-US" altLang="en-US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altLang="en-US" dirty="0" smtClean="0">
                <a:latin typeface="Calibri" pitchFamily="34" charset="0"/>
              </a:rPr>
              <a:t>Mention </a:t>
            </a:r>
            <a:r>
              <a:rPr lang="en-US" altLang="en-US" dirty="0">
                <a:latin typeface="Calibri" pitchFamily="34" charset="0"/>
              </a:rPr>
              <a:t>two methods used to differentiate the organisms above?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. </a:t>
            </a: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coli- </a:t>
            </a:r>
            <a:r>
              <a:rPr lang="en-US" altLang="en-US" dirty="0" err="1" smtClean="0">
                <a:solidFill>
                  <a:srgbClr val="FF0000"/>
                </a:solidFill>
                <a:latin typeface="Calibri" pitchFamily="34" charset="0"/>
              </a:rPr>
              <a:t>IMViC</a:t>
            </a: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 (++--), </a:t>
            </a:r>
            <a:r>
              <a:rPr lang="en-US" dirty="0">
                <a:solidFill>
                  <a:srgbClr val="FF0000"/>
                </a:solidFill>
              </a:rPr>
              <a:t>Urease </a:t>
            </a:r>
            <a:r>
              <a:rPr lang="en-US" dirty="0" smtClean="0">
                <a:solidFill>
                  <a:srgbClr val="FF0000"/>
                </a:solidFill>
              </a:rPr>
              <a:t>negative, KSM -</a:t>
            </a:r>
            <a:r>
              <a:rPr lang="en-US" dirty="0" err="1" smtClean="0">
                <a:solidFill>
                  <a:srgbClr val="FF0000"/>
                </a:solidFill>
              </a:rPr>
              <a:t>ve</a:t>
            </a:r>
            <a:endParaRPr lang="en-GB" altLang="en-US" dirty="0">
              <a:solidFill>
                <a:srgbClr val="FF0000"/>
              </a:solidFill>
              <a:latin typeface="Calibri" pitchFamily="34" charset="0"/>
            </a:endParaRPr>
          </a:p>
          <a:p>
            <a:pPr lvl="1"/>
            <a:r>
              <a:rPr lang="en-US" altLang="en-US" dirty="0" err="1" smtClean="0">
                <a:solidFill>
                  <a:srgbClr val="FF0000"/>
                </a:solidFill>
                <a:latin typeface="Calibri" pitchFamily="34" charset="0"/>
              </a:rPr>
              <a:t>Klebsiella</a:t>
            </a: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IMViC</a:t>
            </a:r>
            <a:r>
              <a:rPr lang="en-US" dirty="0" smtClean="0">
                <a:solidFill>
                  <a:srgbClr val="FF0000"/>
                </a:solidFill>
              </a:rPr>
              <a:t>(--++), </a:t>
            </a:r>
            <a:r>
              <a:rPr lang="en-US" dirty="0">
                <a:solidFill>
                  <a:srgbClr val="FF0000"/>
                </a:solidFill>
              </a:rPr>
              <a:t>Urease </a:t>
            </a:r>
            <a:r>
              <a:rPr lang="en-US" dirty="0" smtClean="0">
                <a:solidFill>
                  <a:srgbClr val="FF0000"/>
                </a:solidFill>
              </a:rPr>
              <a:t>positive, </a:t>
            </a:r>
            <a:r>
              <a:rPr lang="en-US" dirty="0" err="1" smtClean="0">
                <a:solidFill>
                  <a:srgbClr val="FF0000"/>
                </a:solidFill>
              </a:rPr>
              <a:t>KSM+ve</a:t>
            </a:r>
            <a:endParaRPr lang="en-GB" dirty="0"/>
          </a:p>
          <a:p>
            <a:endParaRPr lang="en-GB" dirty="0"/>
          </a:p>
        </p:txBody>
      </p:sp>
      <p:pic>
        <p:nvPicPr>
          <p:cNvPr id="6" name="Content Placeholder 3" descr="110620100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1647"/>
            <a:ext cx="1296144" cy="538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Escherichia%20coli%20fi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427538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Culture on </a:t>
            </a:r>
            <a:r>
              <a:rPr lang="en-US" sz="4000" b="1" dirty="0" err="1" smtClean="0"/>
              <a:t>MacConkey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7172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Name 2 genera of likely gram negative bacilli</a:t>
            </a:r>
          </a:p>
          <a:p>
            <a:pPr lvl="1" eaLnBrk="1" hangingPunct="1"/>
            <a:r>
              <a:rPr lang="en-US" altLang="en-US" dirty="0" smtClean="0">
                <a:solidFill>
                  <a:srgbClr val="FF0000"/>
                </a:solidFill>
              </a:rPr>
              <a:t>CEEK</a:t>
            </a:r>
          </a:p>
          <a:p>
            <a:pPr eaLnBrk="1" hangingPunct="1"/>
            <a:r>
              <a:rPr lang="en-US" altLang="en-US" dirty="0" smtClean="0"/>
              <a:t>Mention two biochemical tests that can differentiate the two</a:t>
            </a:r>
          </a:p>
          <a:p>
            <a:pPr lvl="1" eaLnBrk="1" hangingPunct="1"/>
            <a:r>
              <a:rPr lang="en-US" altLang="en-US" dirty="0" err="1" smtClean="0">
                <a:solidFill>
                  <a:srgbClr val="FF0000"/>
                </a:solidFill>
              </a:rPr>
              <a:t>Indole</a:t>
            </a:r>
            <a:r>
              <a:rPr lang="en-US" altLang="en-US" dirty="0" smtClean="0">
                <a:solidFill>
                  <a:srgbClr val="FF0000"/>
                </a:solidFill>
              </a:rPr>
              <a:t> test</a:t>
            </a:r>
          </a:p>
          <a:p>
            <a:pPr lvl="1" eaLnBrk="1" hangingPunct="1"/>
            <a:r>
              <a:rPr lang="en-US" altLang="en-US" dirty="0" smtClean="0">
                <a:solidFill>
                  <a:srgbClr val="FF0000"/>
                </a:solidFill>
              </a:rPr>
              <a:t>Urease test</a:t>
            </a:r>
          </a:p>
        </p:txBody>
      </p:sp>
    </p:spTree>
    <p:extLst>
      <p:ext uri="{BB962C8B-B14F-4D97-AF65-F5344CB8AC3E}">
        <p14:creationId xmlns:p14="http://schemas.microsoft.com/office/powerpoint/2010/main" val="20592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32450" y="274638"/>
            <a:ext cx="6754349" cy="1143000"/>
          </a:xfrm>
        </p:spPr>
        <p:txBody>
          <a:bodyPr>
            <a:noAutofit/>
          </a:bodyPr>
          <a:lstStyle/>
          <a:p>
            <a:r>
              <a:rPr lang="en-US" sz="3200" dirty="0"/>
              <a:t>A culture of an enteric pathogen on a selective and special identification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Read and record the results on both media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Acid </a:t>
            </a:r>
            <a:r>
              <a:rPr lang="en-US" altLang="en-US" dirty="0" err="1" smtClean="0">
                <a:solidFill>
                  <a:srgbClr val="FF0000"/>
                </a:solidFill>
              </a:rPr>
              <a:t>acid</a:t>
            </a:r>
            <a:r>
              <a:rPr lang="en-US" altLang="en-US" dirty="0" smtClean="0">
                <a:solidFill>
                  <a:srgbClr val="FF0000"/>
                </a:solidFill>
              </a:rPr>
              <a:t> gas, no H2S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What is the most likely organism?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Serratia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marcescens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12" name="Picture 2" descr="C:\Users\Keegan\Documents\Medicine\2ND yr\2nd year\Microbiology practicals 2012\Wound Resp Meningitis Food Water\SAM_7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04" y="2852936"/>
            <a:ext cx="5343008" cy="4007256"/>
          </a:xfrm>
          <a:prstGeom prst="rect">
            <a:avLst/>
          </a:prstGeom>
          <a:noFill/>
        </p:spPr>
      </p:pic>
      <p:pic>
        <p:nvPicPr>
          <p:cNvPr id="13" name="Picture 3" descr="C:\Users\Keegan\Documents\Medicine\2ND yr\2nd year\Microbiology practicals 2012\Bacteriology 2\wk 20 Enterobacteriaceae\11062010027.jpg"/>
          <p:cNvPicPr>
            <a:picLocks noChangeAspect="1" noChangeArrowheads="1"/>
          </p:cNvPicPr>
          <p:nvPr/>
        </p:nvPicPr>
        <p:blipFill>
          <a:blip r:embed="rId3" cstate="print"/>
          <a:srcRect l="31621"/>
          <a:stretch>
            <a:fillRect/>
          </a:stretch>
        </p:blipFill>
        <p:spPr bwMode="auto">
          <a:xfrm>
            <a:off x="32905" y="194652"/>
            <a:ext cx="1944216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0897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79208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Lab results for an organism isolated from a thick-currant sputum of a patient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557596"/>
              </p:ext>
            </p:extLst>
          </p:nvPr>
        </p:nvGraphicFramePr>
        <p:xfrm>
          <a:off x="0" y="1556792"/>
          <a:ext cx="418633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168"/>
                <a:gridCol w="859512"/>
                <a:gridCol w="1198510"/>
                <a:gridCol w="1296143"/>
              </a:tblGrid>
              <a:tr h="7044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Indole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Methyl 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Vogus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Proskaer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Citrate</a:t>
                      </a:r>
                      <a:endParaRPr lang="en-US" dirty="0"/>
                    </a:p>
                  </a:txBody>
                  <a:tcPr/>
                </a:tc>
              </a:tr>
              <a:tr h="408110"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r>
                        <a:rPr lang="en-US" dirty="0" err="1" smtClean="0"/>
                        <a:t>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r>
                        <a:rPr lang="en-US" dirty="0" err="1" smtClean="0"/>
                        <a:t>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C:\Users\Keegan\Documents\Medicine\2ND yr\2nd year\Microbiology practicals 2012\Wound Resp Meningitis Food Water\SAM_776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4483" t="3639"/>
          <a:stretch/>
        </p:blipFill>
        <p:spPr bwMode="auto">
          <a:xfrm rot="16200000" flipV="1">
            <a:off x="237487" y="2399423"/>
            <a:ext cx="3736985" cy="4211961"/>
          </a:xfrm>
          <a:prstGeom prst="rect">
            <a:avLst/>
          </a:prstGeom>
          <a:noFill/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Name one bacteria in the same tribe of Enterobacteriacae as the organism suspected above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Klebsiella pneumonia</a:t>
            </a:r>
          </a:p>
          <a:p>
            <a:r>
              <a:rPr lang="en-US" smtClean="0"/>
              <a:t>Name 2 most common bacterial organisms associated with atypical pneumonia</a:t>
            </a:r>
          </a:p>
          <a:p>
            <a:pPr lvl="1"/>
            <a:r>
              <a:rPr lang="en-US" u="sng" smtClean="0">
                <a:solidFill>
                  <a:srgbClr val="FF0000"/>
                </a:solidFill>
              </a:rPr>
              <a:t>Mycoplasma  pneumonia</a:t>
            </a:r>
          </a:p>
          <a:p>
            <a:pPr lvl="1"/>
            <a:r>
              <a:rPr lang="en-US" u="sng" smtClean="0">
                <a:solidFill>
                  <a:srgbClr val="FF0000"/>
                </a:solidFill>
              </a:rPr>
              <a:t>Chlamydophilla pneumoniae</a:t>
            </a:r>
            <a:endParaRPr lang="en-US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1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6147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038600" cy="5029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altLang="en-US" dirty="0" smtClean="0"/>
              <a:t>Identify the item shown</a:t>
            </a:r>
          </a:p>
          <a:p>
            <a:pPr marL="914400" lvl="1" indent="-514350" eaLnBrk="1" hangingPunct="1">
              <a:defRPr/>
            </a:pPr>
            <a:r>
              <a:rPr lang="en-US" altLang="en-US" dirty="0" err="1" smtClean="0">
                <a:solidFill>
                  <a:srgbClr val="FF0000"/>
                </a:solidFill>
              </a:rPr>
              <a:t>Castenada</a:t>
            </a:r>
            <a:r>
              <a:rPr lang="en-US" altLang="en-US" dirty="0" smtClean="0">
                <a:solidFill>
                  <a:srgbClr val="FF0000"/>
                </a:solidFill>
              </a:rPr>
              <a:t> medium</a:t>
            </a:r>
          </a:p>
          <a:p>
            <a:pPr eaLnBrk="1" hangingPunct="1">
              <a:defRPr/>
            </a:pPr>
            <a:r>
              <a:rPr lang="en-US" altLang="en-US" dirty="0" smtClean="0"/>
              <a:t>Mention two clinical conditions for which it would be useful in investigating</a:t>
            </a:r>
          </a:p>
          <a:p>
            <a:pPr marL="914400" lvl="1" indent="-514350"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Waterhouse – </a:t>
            </a:r>
            <a:r>
              <a:rPr lang="en-US" dirty="0" err="1">
                <a:solidFill>
                  <a:srgbClr val="FF0000"/>
                </a:solidFill>
              </a:rPr>
              <a:t>Friederichsen</a:t>
            </a:r>
            <a:r>
              <a:rPr lang="en-US" dirty="0">
                <a:solidFill>
                  <a:srgbClr val="FF0000"/>
                </a:solidFill>
              </a:rPr>
              <a:t> syndrome </a:t>
            </a:r>
            <a:r>
              <a:rPr lang="en-US" altLang="en-US" dirty="0" smtClean="0">
                <a:solidFill>
                  <a:srgbClr val="FF0000"/>
                </a:solidFill>
              </a:rPr>
              <a:t>Complication of N. meningitis</a:t>
            </a:r>
          </a:p>
          <a:p>
            <a:r>
              <a:rPr lang="en-US" altLang="en-US" dirty="0"/>
              <a:t>State the bacteria normally isolated in the medium.</a:t>
            </a:r>
          </a:p>
          <a:p>
            <a:pPr lvl="1"/>
            <a:r>
              <a:rPr lang="en-US" altLang="en-US" dirty="0" err="1">
                <a:solidFill>
                  <a:srgbClr val="FF0000"/>
                </a:solidFill>
              </a:rPr>
              <a:t>Brucella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smtClean="0">
                <a:solidFill>
                  <a:srgbClr val="FF0000"/>
                </a:solidFill>
              </a:rPr>
              <a:t>salmonella(typhoid fever</a:t>
            </a:r>
            <a:r>
              <a:rPr lang="en-US" altLang="en-US" dirty="0">
                <a:solidFill>
                  <a:srgbClr val="FF0000"/>
                </a:solidFill>
              </a:rPr>
              <a:t>),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Neisseria </a:t>
            </a:r>
            <a:r>
              <a:rPr lang="en-US" altLang="en-US" dirty="0" err="1">
                <a:solidFill>
                  <a:srgbClr val="FF0000"/>
                </a:solidFill>
              </a:rPr>
              <a:t>meningitidis</a:t>
            </a:r>
            <a:endParaRPr lang="en-GB" altLang="en-US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altLang="en-US" dirty="0" smtClean="0"/>
              <a:t>State the advantage of the item</a:t>
            </a:r>
          </a:p>
          <a:p>
            <a:pPr lvl="1" eaLnBrk="1" hangingPunct="1"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Trans</a:t>
            </a:r>
          </a:p>
        </p:txBody>
      </p:sp>
      <p:pic>
        <p:nvPicPr>
          <p:cNvPr id="614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05000"/>
            <a:ext cx="4343400" cy="4038600"/>
          </a:xfrm>
        </p:spPr>
      </p:pic>
    </p:spTree>
    <p:extLst>
      <p:ext uri="{BB962C8B-B14F-4D97-AF65-F5344CB8AC3E}">
        <p14:creationId xmlns:p14="http://schemas.microsoft.com/office/powerpoint/2010/main" val="920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Stained smear of sputum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267200" cy="50292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Name the staining technique used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Ziehl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Neelsen</a:t>
            </a:r>
            <a:endParaRPr lang="en-US" sz="2600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Comment on the result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Positive- Bacilli can be seen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Name an alternative staining technique to identify this organism</a:t>
            </a:r>
          </a:p>
          <a:p>
            <a:pPr lvl="1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Kinyoun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Auramine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Rhodamine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en-US" sz="3200" dirty="0" smtClean="0"/>
              <a:t>Name the organism under investigation</a:t>
            </a:r>
            <a:endParaRPr lang="en-US" sz="3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8196" name="Picture 2" descr="http://www.atmph.org/articles/2011/4/2/images/AnnTropMedPublicHealth_2011_4_2_110_85763_f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13" y="1676400"/>
            <a:ext cx="4598987" cy="4699000"/>
          </a:xfrm>
        </p:spPr>
      </p:pic>
    </p:spTree>
    <p:extLst>
      <p:ext uri="{BB962C8B-B14F-4D97-AF65-F5344CB8AC3E}">
        <p14:creationId xmlns:p14="http://schemas.microsoft.com/office/powerpoint/2010/main" val="40108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4973-1_10263_050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A </a:t>
            </a:r>
            <a:r>
              <a:rPr lang="en-US" sz="3600" b="1" dirty="0" err="1" smtClean="0"/>
              <a:t>diarrhoeal</a:t>
            </a:r>
            <a:r>
              <a:rPr lang="en-US" sz="3600" b="1" dirty="0" smtClean="0"/>
              <a:t> stool isolate on selective media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Name the most likely genus</a:t>
            </a:r>
          </a:p>
          <a:p>
            <a:pPr lvl="1" indent="-34290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Vibrio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Name an enrichment media used in its isolation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Alkaline peptone water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Name two components of the selective </a:t>
            </a:r>
            <a:r>
              <a:rPr lang="en-US" dirty="0" smtClean="0"/>
              <a:t>media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TCBS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4196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Gram stain of an isolate from a stool specimen </a:t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10244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eaLnBrk="1" hangingPunct="1">
              <a:buFont typeface="Arial" charset="0"/>
              <a:buAutoNum type="alphaLcPeriod"/>
            </a:pPr>
            <a:r>
              <a:rPr lang="en-US" altLang="en-US" dirty="0" smtClean="0"/>
              <a:t>Name the most likely genus</a:t>
            </a:r>
          </a:p>
          <a:p>
            <a:pPr marL="914400" lvl="1" indent="-514350">
              <a:buFont typeface="Arial" charset="0"/>
              <a:buAutoNum type="alphaLcPeriod"/>
            </a:pPr>
            <a:r>
              <a:rPr lang="en-US" altLang="en-US" dirty="0" err="1" smtClean="0"/>
              <a:t>E.coli</a:t>
            </a:r>
            <a:endParaRPr lang="en-US" altLang="en-US" dirty="0" smtClean="0"/>
          </a:p>
          <a:p>
            <a:pPr marL="514350" indent="-514350" eaLnBrk="1" hangingPunct="1">
              <a:buFont typeface="Arial" charset="0"/>
              <a:buAutoNum type="alphaLcPeriod"/>
            </a:pPr>
            <a:r>
              <a:rPr lang="en-US" altLang="en-US" dirty="0" smtClean="0"/>
              <a:t>Mention the culture conditions for isolation of this </a:t>
            </a:r>
            <a:r>
              <a:rPr lang="en-US" altLang="en-US" dirty="0" smtClean="0"/>
              <a:t>organism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BA – some strains beta </a:t>
            </a:r>
            <a:r>
              <a:rPr lang="en-US" dirty="0" err="1">
                <a:solidFill>
                  <a:srgbClr val="FF0000"/>
                </a:solidFill>
              </a:rPr>
              <a:t>heamolytic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MAC- colonies are lactose fermenters (pink)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Eosin- methylene blue (EMB) medium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Characteristic green sheen- </a:t>
            </a:r>
            <a:r>
              <a:rPr lang="en-US" sz="1800" dirty="0">
                <a:solidFill>
                  <a:srgbClr val="FF0000"/>
                </a:solidFill>
              </a:rPr>
              <a:t>CLED </a:t>
            </a:r>
          </a:p>
          <a:p>
            <a:pPr marL="914400" lvl="1" indent="-514350">
              <a:buFont typeface="Arial" charset="0"/>
              <a:buAutoNum type="alphaLcPeriod"/>
            </a:pPr>
            <a:endParaRPr lang="en-US" altLang="en-US" dirty="0" smtClean="0"/>
          </a:p>
          <a:p>
            <a:pPr marL="514350" indent="-514350" eaLnBrk="1" hangingPunct="1">
              <a:buFont typeface="Arial" charset="0"/>
              <a:buAutoNum type="alphaLcPeriod"/>
            </a:pPr>
            <a:endParaRPr lang="en-US" altLang="en-US" dirty="0" smtClean="0"/>
          </a:p>
          <a:p>
            <a:pPr marL="514350" indent="-514350" eaLnBrk="1" hangingPunct="1">
              <a:buFont typeface="Arial" charset="0"/>
              <a:buAutoNum type="arabicPeriod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89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Stained preparation of a CSF specimen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267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Name the organism under investigation</a:t>
            </a:r>
          </a:p>
          <a:p>
            <a:pPr lvl="1" eaLnBrk="1" hangingPunct="1">
              <a:defRPr/>
            </a:pPr>
            <a:r>
              <a:rPr lang="en-US" altLang="en-US" dirty="0" err="1" smtClean="0">
                <a:solidFill>
                  <a:srgbClr val="FF0000"/>
                </a:solidFill>
              </a:rPr>
              <a:t>Cryptocccus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neoformans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altLang="en-US" dirty="0" smtClean="0"/>
              <a:t>Mention a biochemical test used for its identification</a:t>
            </a:r>
          </a:p>
          <a:p>
            <a:pPr lvl="1" eaLnBrk="1" hangingPunct="1"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Carbohydrate assimilation test</a:t>
            </a:r>
          </a:p>
          <a:p>
            <a:pPr eaLnBrk="1" hangingPunct="1">
              <a:defRPr/>
            </a:pPr>
            <a:r>
              <a:rPr lang="en-US" altLang="en-US" dirty="0" smtClean="0"/>
              <a:t>Mention an agent used in treatment</a:t>
            </a:r>
          </a:p>
          <a:p>
            <a:pPr lvl="1" eaLnBrk="1" hangingPunct="1"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Amphotericin </a:t>
            </a:r>
            <a:r>
              <a:rPr lang="en-US" altLang="en-US" dirty="0" smtClean="0">
                <a:solidFill>
                  <a:srgbClr val="FF0000"/>
                </a:solidFill>
              </a:rPr>
              <a:t>B 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11268" name="il_fi" descr="http://t2.gstatic.com/images?q=tbn:ANd9GcTO0fwvaJPsCon3kdEZPxUuUPrQk5pvuDYH8N1cIAOssuIKhFSRXjGFb2E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" y="2133600"/>
            <a:ext cx="4356100" cy="3962400"/>
          </a:xfrm>
        </p:spPr>
      </p:pic>
    </p:spTree>
    <p:extLst>
      <p:ext uri="{BB962C8B-B14F-4D97-AF65-F5344CB8AC3E}">
        <p14:creationId xmlns:p14="http://schemas.microsoft.com/office/powerpoint/2010/main" val="27056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Identify a likely genus from this photography</a:t>
            </a:r>
          </a:p>
          <a:p>
            <a:pPr lvl="1" indent="-342900" eaLnBrk="1" hangingPunct="1"/>
            <a:r>
              <a:rPr lang="en-US" altLang="en-US" smtClean="0">
                <a:solidFill>
                  <a:srgbClr val="FF0000"/>
                </a:solidFill>
              </a:rPr>
              <a:t>Treponema</a:t>
            </a:r>
          </a:p>
          <a:p>
            <a:pPr eaLnBrk="1" hangingPunct="1"/>
            <a:r>
              <a:rPr lang="en-US" altLang="en-US" smtClean="0"/>
              <a:t>Name two specific tests used to confirm diagnosis</a:t>
            </a:r>
          </a:p>
          <a:p>
            <a:pPr eaLnBrk="1" hangingPunct="1"/>
            <a:r>
              <a:rPr lang="en-US" altLang="en-US" smtClean="0"/>
              <a:t>Name two non-specific tests used in diagnosis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4343400" cy="4114800"/>
          </a:xfrm>
        </p:spPr>
      </p:pic>
    </p:spTree>
    <p:extLst>
      <p:ext uri="{BB962C8B-B14F-4D97-AF65-F5344CB8AC3E}">
        <p14:creationId xmlns:p14="http://schemas.microsoft.com/office/powerpoint/2010/main" val="194316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404664"/>
            <a:ext cx="4343400" cy="62247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Name the apparatus</a:t>
            </a:r>
          </a:p>
          <a:p>
            <a:pPr lvl="1"/>
            <a:r>
              <a:rPr lang="en-US" altLang="en-US" dirty="0" err="1">
                <a:solidFill>
                  <a:srgbClr val="FF0000"/>
                </a:solidFill>
              </a:rPr>
              <a:t>MacFieldes</a:t>
            </a:r>
            <a:r>
              <a:rPr lang="en-US" altLang="en-US" dirty="0">
                <a:solidFill>
                  <a:srgbClr val="FF0000"/>
                </a:solidFill>
              </a:rPr>
              <a:t>/ McIntosh </a:t>
            </a:r>
          </a:p>
          <a:p>
            <a:r>
              <a:rPr lang="en-US" dirty="0" smtClean="0"/>
              <a:t>Describe </a:t>
            </a:r>
            <a:r>
              <a:rPr lang="en-US" dirty="0"/>
              <a:t>how it functions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It provides an anaerobic environment through pumping in of hydrogen and pumping out of </a:t>
            </a:r>
            <a:r>
              <a:rPr lang="en-US" dirty="0" err="1">
                <a:solidFill>
                  <a:srgbClr val="FF0000"/>
                </a:solidFill>
              </a:rPr>
              <a:t>oxygen.its</a:t>
            </a:r>
            <a:r>
              <a:rPr lang="en-US" dirty="0">
                <a:solidFill>
                  <a:srgbClr val="FF0000"/>
                </a:solidFill>
              </a:rPr>
              <a:t> has a </a:t>
            </a:r>
            <a:r>
              <a:rPr lang="en-US" dirty="0" err="1" smtClean="0">
                <a:solidFill>
                  <a:srgbClr val="FF0000"/>
                </a:solidFill>
              </a:rPr>
              <a:t>pallidium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catalyst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an indicator to show </a:t>
            </a:r>
            <a:r>
              <a:rPr lang="en-US" dirty="0" smtClean="0">
                <a:solidFill>
                  <a:srgbClr val="FF0000"/>
                </a:solidFill>
              </a:rPr>
              <a:t>that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anerobic</a:t>
            </a:r>
            <a:r>
              <a:rPr lang="en-US" dirty="0">
                <a:solidFill>
                  <a:srgbClr val="FF0000"/>
                </a:solidFill>
              </a:rPr>
              <a:t> environment for bacterial growth has been achieved</a:t>
            </a:r>
          </a:p>
          <a:p>
            <a:r>
              <a:rPr lang="en-US" dirty="0"/>
              <a:t>What is the catalyst used?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Pallidium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catalyst</a:t>
            </a:r>
            <a:endParaRPr lang="en-GB" dirty="0"/>
          </a:p>
          <a:p>
            <a:pPr eaLnBrk="1" hangingPunct="1"/>
            <a:r>
              <a:rPr lang="en-US" altLang="en-US" dirty="0" smtClean="0"/>
              <a:t>Mention 2 organisms isolated using this item</a:t>
            </a:r>
          </a:p>
          <a:p>
            <a:pPr lvl="1" eaLnBrk="1" hangingPunct="1"/>
            <a:r>
              <a:rPr lang="en-US" altLang="en-US" dirty="0" err="1" smtClean="0">
                <a:solidFill>
                  <a:srgbClr val="FF0000"/>
                </a:solidFill>
              </a:rPr>
              <a:t>Actinomyces</a:t>
            </a:r>
            <a:r>
              <a:rPr lang="en-US" altLang="en-US" dirty="0" smtClean="0">
                <a:solidFill>
                  <a:srgbClr val="FF0000"/>
                </a:solidFill>
              </a:rPr>
              <a:t>, </a:t>
            </a:r>
            <a:r>
              <a:rPr lang="en-US" altLang="en-US" dirty="0" err="1" smtClean="0">
                <a:solidFill>
                  <a:srgbClr val="FF0000"/>
                </a:solidFill>
              </a:rPr>
              <a:t>Bacteroides</a:t>
            </a:r>
            <a:r>
              <a:rPr lang="en-US" altLang="en-US" dirty="0" smtClean="0">
                <a:solidFill>
                  <a:srgbClr val="FF0000"/>
                </a:solidFill>
              </a:rPr>
              <a:t>, Clostridium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4495800" cy="4114800"/>
          </a:xfrm>
        </p:spPr>
      </p:pic>
    </p:spTree>
    <p:extLst>
      <p:ext uri="{BB962C8B-B14F-4D97-AF65-F5344CB8AC3E}">
        <p14:creationId xmlns:p14="http://schemas.microsoft.com/office/powerpoint/2010/main" val="28972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 identification test</a:t>
            </a:r>
            <a:endParaRPr lang="en-US" b="1" dirty="0"/>
          </a:p>
        </p:txBody>
      </p:sp>
      <p:sp>
        <p:nvSpPr>
          <p:cNvPr id="1433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Name the test</a:t>
            </a:r>
          </a:p>
          <a:p>
            <a:pPr lvl="1" indent="-342900" eaLnBrk="1" hangingPunct="1"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Coagulase test</a:t>
            </a:r>
          </a:p>
          <a:p>
            <a:pPr eaLnBrk="1" hangingPunct="1">
              <a:defRPr/>
            </a:pPr>
            <a:r>
              <a:rPr lang="en-US" altLang="en-US" dirty="0" smtClean="0"/>
              <a:t>Name the most likely TEST organism</a:t>
            </a:r>
          </a:p>
          <a:p>
            <a:pPr lvl="1" indent="-342900" eaLnBrk="1" hangingPunct="1"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S. </a:t>
            </a:r>
            <a:r>
              <a:rPr lang="en-US" altLang="en-US" dirty="0" err="1" smtClean="0">
                <a:solidFill>
                  <a:srgbClr val="FF0000"/>
                </a:solidFill>
              </a:rPr>
              <a:t>aureus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altLang="en-US" dirty="0" smtClean="0"/>
              <a:t>Name one other identification test that can be used</a:t>
            </a:r>
          </a:p>
          <a:p>
            <a:pPr lvl="1" eaLnBrk="1" hangingPunct="1">
              <a:defRPr/>
            </a:pPr>
            <a:r>
              <a:rPr lang="en-US" altLang="en-US" dirty="0" err="1" smtClean="0">
                <a:solidFill>
                  <a:srgbClr val="FF0000"/>
                </a:solidFill>
              </a:rPr>
              <a:t>Mannitol</a:t>
            </a:r>
            <a:r>
              <a:rPr lang="en-US" altLang="en-US" dirty="0" smtClean="0">
                <a:solidFill>
                  <a:srgbClr val="FF0000"/>
                </a:solidFill>
              </a:rPr>
              <a:t> fermentation test</a:t>
            </a: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4495800" cy="3700463"/>
          </a:xfrm>
        </p:spPr>
      </p:pic>
    </p:spTree>
    <p:extLst>
      <p:ext uri="{BB962C8B-B14F-4D97-AF65-F5344CB8AC3E}">
        <p14:creationId xmlns:p14="http://schemas.microsoft.com/office/powerpoint/2010/main" val="2379203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76400"/>
            <a:ext cx="4267200" cy="44497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Mention 2 genera that give the staining reaction shown</a:t>
            </a:r>
          </a:p>
          <a:p>
            <a:pPr lvl="1" eaLnBrk="1" hangingPunct="1"/>
            <a:r>
              <a:rPr lang="en-US" altLang="en-US" dirty="0" smtClean="0">
                <a:solidFill>
                  <a:srgbClr val="FF0000"/>
                </a:solidFill>
              </a:rPr>
              <a:t>Yersinia</a:t>
            </a:r>
          </a:p>
          <a:p>
            <a:pPr lvl="1" eaLnBrk="1" hangingPunct="1"/>
            <a:r>
              <a:rPr lang="en-US" altLang="en-US" dirty="0" err="1" smtClean="0">
                <a:solidFill>
                  <a:srgbClr val="FF0000"/>
                </a:solidFill>
              </a:rPr>
              <a:t>Corynobacteria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4038600" cy="4267200"/>
          </a:xfrm>
        </p:spPr>
      </p:pic>
    </p:spTree>
    <p:extLst>
      <p:ext uri="{BB962C8B-B14F-4D97-AF65-F5344CB8AC3E}">
        <p14:creationId xmlns:p14="http://schemas.microsoft.com/office/powerpoint/2010/main" val="2841611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628800"/>
            <a:ext cx="4208847" cy="39604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 smtClean="0"/>
              <a:t>Name the condition</a:t>
            </a:r>
          </a:p>
          <a:p>
            <a:pPr lvl="1"/>
            <a:r>
              <a:rPr lang="en-US" altLang="en-US" dirty="0" err="1" smtClean="0">
                <a:solidFill>
                  <a:srgbClr val="FF0000"/>
                </a:solidFill>
              </a:rPr>
              <a:t>Ophthalmia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neonatarum</a:t>
            </a:r>
            <a:r>
              <a:rPr lang="en-US" alt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en-US" dirty="0" smtClean="0"/>
              <a:t>Name the causative organism?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N. gonorrhea, Chlamydia trachomatis, </a:t>
            </a:r>
            <a:r>
              <a:rPr lang="en-US" altLang="en-US" dirty="0" err="1" smtClean="0">
                <a:solidFill>
                  <a:srgbClr val="FF0000"/>
                </a:solidFill>
              </a:rPr>
              <a:t>Trichomonas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Vaginalis</a:t>
            </a:r>
            <a:r>
              <a:rPr lang="en-US" alt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en-US" dirty="0" smtClean="0"/>
              <a:t>What drug is used for treatment?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Topical Erythromycin, 1% aqueous silver nitrate</a:t>
            </a:r>
          </a:p>
          <a:p>
            <a:endParaRPr lang="en-GB" altLang="en-US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alt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76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LcPeriod"/>
              <a:defRPr/>
            </a:pPr>
            <a:r>
              <a:rPr lang="en-US" dirty="0" smtClean="0"/>
              <a:t>Name the </a:t>
            </a:r>
            <a:r>
              <a:rPr lang="en-US" dirty="0" smtClean="0"/>
              <a:t>condition</a:t>
            </a:r>
          </a:p>
          <a:p>
            <a:pPr marL="914400" lvl="1" indent="-514350">
              <a:buFont typeface="Arial" pitchFamily="34" charset="0"/>
              <a:buAutoNum type="alphaLcPeriod"/>
              <a:defRPr/>
            </a:pPr>
            <a:r>
              <a:rPr lang="en-US" dirty="0" smtClean="0"/>
              <a:t>Malignant pustule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LcPeriod"/>
              <a:defRPr/>
            </a:pPr>
            <a:r>
              <a:rPr lang="en-US" dirty="0" smtClean="0"/>
              <a:t>Name the most likely organism associated with the </a:t>
            </a:r>
            <a:r>
              <a:rPr lang="en-US" dirty="0" smtClean="0"/>
              <a:t>condition</a:t>
            </a:r>
          </a:p>
          <a:p>
            <a:pPr marL="914400" lvl="1" indent="-514350">
              <a:buFont typeface="Arial" pitchFamily="34" charset="0"/>
              <a:buAutoNum type="alphaLcPeriod"/>
              <a:defRPr/>
            </a:pPr>
            <a:r>
              <a:rPr lang="en-US" dirty="0" err="1" smtClean="0"/>
              <a:t>B.antharacis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c. Name two antibiotics used in </a:t>
            </a:r>
            <a:r>
              <a:rPr lang="en-US" dirty="0" smtClean="0"/>
              <a:t>treatment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Doxycycline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Ciprofloxacin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8436" name="Picture 2" descr="https://encrypted-tbn1.gstatic.com/images?q=tbn:ANd9GcTQBDesKOkcj8nJdzYGFtto0Pwd_cPClKWpH7TD5l3UFCzf89K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28800"/>
            <a:ext cx="3422650" cy="3810000"/>
          </a:xfrm>
        </p:spPr>
      </p:pic>
    </p:spTree>
    <p:extLst>
      <p:ext uri="{BB962C8B-B14F-4D97-AF65-F5344CB8AC3E}">
        <p14:creationId xmlns:p14="http://schemas.microsoft.com/office/powerpoint/2010/main" val="2358191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LcPeriod"/>
              <a:defRPr/>
            </a:pPr>
            <a:r>
              <a:rPr lang="en-US" dirty="0" smtClean="0"/>
              <a:t>Name the most likely organism under investigation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LcPeriod"/>
              <a:defRPr/>
            </a:pPr>
            <a:r>
              <a:rPr lang="en-US" dirty="0" smtClean="0"/>
              <a:t>Name two clinical conditions caused by the organism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c. Name two antibiotics used in treatment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d. Name the selective media used in </a:t>
            </a:r>
            <a:r>
              <a:rPr lang="en-US" dirty="0" smtClean="0"/>
              <a:t>isolation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9460" name="Picture 2" descr="http://t3.gstatic.com/images?q=tbn:ANd9GcTP66Cp3vxa5GcBN5AT2WMImd8CXM59f0HEK3wFkGooXAPdhK2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81200"/>
            <a:ext cx="4038600" cy="4114800"/>
          </a:xfrm>
        </p:spPr>
      </p:pic>
    </p:spTree>
    <p:extLst>
      <p:ext uri="{BB962C8B-B14F-4D97-AF65-F5344CB8AC3E}">
        <p14:creationId xmlns:p14="http://schemas.microsoft.com/office/powerpoint/2010/main" val="1701111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LcPeriod"/>
              <a:defRPr/>
            </a:pPr>
            <a:r>
              <a:rPr lang="en-US" dirty="0" smtClean="0"/>
              <a:t>Name the most likely organism under investigation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LcPeriod"/>
              <a:defRPr/>
            </a:pPr>
            <a:r>
              <a:rPr lang="en-US" dirty="0" smtClean="0"/>
              <a:t>Name two clinical conditions caused by the organism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c. Name two antibiotics used in treatment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04" y="2083182"/>
            <a:ext cx="4345572" cy="3845292"/>
          </a:xfrm>
        </p:spPr>
      </p:pic>
    </p:spTree>
    <p:extLst>
      <p:ext uri="{BB962C8B-B14F-4D97-AF65-F5344CB8AC3E}">
        <p14:creationId xmlns:p14="http://schemas.microsoft.com/office/powerpoint/2010/main" val="1043391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wx.prenhall.com/brock/chapter9/medialib/Imag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01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5" name="Picture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73300"/>
            <a:ext cx="4038600" cy="3179763"/>
          </a:xfrm>
          <a:noFill/>
        </p:spPr>
      </p:pic>
    </p:spTree>
    <p:extLst>
      <p:ext uri="{BB962C8B-B14F-4D97-AF65-F5344CB8AC3E}">
        <p14:creationId xmlns:p14="http://schemas.microsoft.com/office/powerpoint/2010/main" val="2908339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133600"/>
            <a:ext cx="2581275" cy="3344863"/>
          </a:xfrm>
          <a:noFill/>
        </p:spPr>
      </p:pic>
      <p:pic>
        <p:nvPicPr>
          <p:cNvPr id="2457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8575" y="1600200"/>
            <a:ext cx="4848225" cy="3878263"/>
          </a:xfrm>
        </p:spPr>
      </p:pic>
    </p:spTree>
    <p:extLst>
      <p:ext uri="{BB962C8B-B14F-4D97-AF65-F5344CB8AC3E}">
        <p14:creationId xmlns:p14="http://schemas.microsoft.com/office/powerpoint/2010/main" val="2113019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Keegan\Documents\Medicine\2ND yr\2nd year\Microbiology practicals 2012\Odera\SAM_71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086600" cy="312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4953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Name the medium shown</a:t>
            </a:r>
          </a:p>
          <a:p>
            <a:pPr marL="342900" indent="-342900">
              <a:buAutoNum type="alphaLcParenR"/>
            </a:pPr>
            <a:r>
              <a:rPr lang="en-US" dirty="0" smtClean="0"/>
              <a:t>Name two organisms that can be isolated from the media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utoclave-Portable-pres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33639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ontent Placeholder 5"/>
          <p:cNvSpPr>
            <a:spLocks noGrp="1"/>
          </p:cNvSpPr>
          <p:nvPr>
            <p:ph sz="half" idx="2"/>
          </p:nvPr>
        </p:nvSpPr>
        <p:spPr>
          <a:xfrm>
            <a:off x="3516313" y="1066800"/>
            <a:ext cx="5627687" cy="50593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altLang="en-US" dirty="0" smtClean="0"/>
              <a:t>Name this equipment</a:t>
            </a:r>
          </a:p>
          <a:p>
            <a:pPr lvl="1" eaLnBrk="1" hangingPunct="1"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Autoclave</a:t>
            </a:r>
          </a:p>
          <a:p>
            <a:pPr eaLnBrk="1" hangingPunct="1">
              <a:defRPr/>
            </a:pPr>
            <a:r>
              <a:rPr lang="en-US" altLang="en-US" dirty="0" smtClean="0"/>
              <a:t>Mention 2 	methods used for monitoring its efficacy.</a:t>
            </a:r>
          </a:p>
          <a:p>
            <a:pPr lvl="1" eaLnBrk="1" hangingPunct="1"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Using Browne’s tubes</a:t>
            </a:r>
          </a:p>
          <a:p>
            <a:pPr lvl="1" eaLnBrk="1" hangingPunct="1"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Using Bowie Dick tapes</a:t>
            </a:r>
          </a:p>
          <a:p>
            <a:pPr lvl="1" eaLnBrk="1" hangingPunct="1"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Using Bacillus </a:t>
            </a:r>
            <a:r>
              <a:rPr lang="en-US" altLang="en-US" dirty="0" err="1" smtClean="0">
                <a:solidFill>
                  <a:srgbClr val="FF0000"/>
                </a:solidFill>
              </a:rPr>
              <a:t>stearothermophilus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altLang="en-US" dirty="0" smtClean="0"/>
              <a:t>State the conditions for </a:t>
            </a:r>
            <a:r>
              <a:rPr lang="en-US" altLang="en-US" dirty="0" smtClean="0">
                <a:solidFill>
                  <a:srgbClr val="FF0000"/>
                </a:solidFill>
              </a:rPr>
              <a:t>sterilization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15 pounds per </a:t>
            </a:r>
            <a:r>
              <a:rPr lang="en-US" dirty="0" err="1">
                <a:solidFill>
                  <a:srgbClr val="FF0000"/>
                </a:solidFill>
              </a:rPr>
              <a:t>sq</a:t>
            </a:r>
            <a:r>
              <a:rPr lang="en-US" dirty="0">
                <a:solidFill>
                  <a:srgbClr val="FF0000"/>
                </a:solidFill>
              </a:rPr>
              <a:t> .inch (100kpascals) at 121°c for 15 minutes</a:t>
            </a:r>
            <a:endParaRPr lang="en-GB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30 pounds per </a:t>
            </a:r>
            <a:r>
              <a:rPr lang="en-US" dirty="0" err="1">
                <a:solidFill>
                  <a:srgbClr val="FF0000"/>
                </a:solidFill>
              </a:rPr>
              <a:t>sq.inch</a:t>
            </a:r>
            <a:r>
              <a:rPr lang="en-US" dirty="0">
                <a:solidFill>
                  <a:srgbClr val="FF0000"/>
                </a:solidFill>
              </a:rPr>
              <a:t> (200k Pascal’s) at 134°c for 3 minutes(reusable instruments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altLang="en-US" dirty="0"/>
              <a:t>S</a:t>
            </a:r>
            <a:r>
              <a:rPr lang="en-US" altLang="en-US" dirty="0" smtClean="0"/>
              <a:t>tate two materials that can be sterilized using this equipment</a:t>
            </a:r>
          </a:p>
          <a:p>
            <a:pPr lvl="1" eaLnBrk="1" hangingPunct="1"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Needle syringes, glassware</a:t>
            </a:r>
          </a:p>
        </p:txBody>
      </p:sp>
    </p:spTree>
    <p:extLst>
      <p:ext uri="{BB962C8B-B14F-4D97-AF65-F5344CB8AC3E}">
        <p14:creationId xmlns:p14="http://schemas.microsoft.com/office/powerpoint/2010/main" val="21872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1.Name the Media described above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enriched media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2.An  organism isolated from stool during an outbreak of diarrhea.</a:t>
            </a:r>
          </a:p>
          <a:p>
            <a:pPr marL="342900" indent="-342900">
              <a:buAutoNum type="alphaLcParenR"/>
            </a:pPr>
            <a:r>
              <a:rPr lang="en-US" dirty="0" smtClean="0"/>
              <a:t>Name the most likely organism</a:t>
            </a:r>
          </a:p>
          <a:p>
            <a:pPr marL="342900" indent="-342900">
              <a:buAutoNum type="alphaLcParenR"/>
            </a:pPr>
            <a:r>
              <a:rPr lang="en-US" dirty="0" smtClean="0"/>
              <a:t>E-</a:t>
            </a:r>
            <a:r>
              <a:rPr lang="en-US" dirty="0" err="1" smtClean="0"/>
              <a:t>coli,vibriocholerae</a:t>
            </a: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smtClean="0"/>
              <a:t>What are the constituents of the medium required for its growth?</a:t>
            </a:r>
          </a:p>
          <a:p>
            <a:pPr marL="342900" indent="-342900">
              <a:buAutoNum type="alphaLcParenR"/>
            </a:pPr>
            <a:r>
              <a:rPr lang="en-US" dirty="0" smtClean="0"/>
              <a:t>Temp-35-37</a:t>
            </a:r>
          </a:p>
          <a:p>
            <a:pPr marL="342900" indent="-342900">
              <a:buAutoNum type="alphaLcParenR"/>
            </a:pPr>
            <a:r>
              <a:rPr lang="en-US" dirty="0" smtClean="0"/>
              <a:t>5% Co2</a:t>
            </a:r>
          </a:p>
          <a:p>
            <a:pPr marL="342900" indent="-342900">
              <a:buAutoNum type="alphaLcParenR"/>
            </a:pPr>
            <a:r>
              <a:rPr lang="en-US" dirty="0" smtClean="0"/>
              <a:t>Neutral </a:t>
            </a:r>
            <a:r>
              <a:rPr lang="en-US" dirty="0" err="1" smtClean="0"/>
              <a:t>ph</a:t>
            </a:r>
            <a:endParaRPr lang="en-US" dirty="0" smtClean="0"/>
          </a:p>
        </p:txBody>
      </p:sp>
      <p:pic>
        <p:nvPicPr>
          <p:cNvPr id="9" name="Picture 2" descr="C:\Users\windowS7\Desktop\2nd Year Notes\microbiology slides\130220091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6924" y="2692749"/>
            <a:ext cx="3121152" cy="2340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30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0">
        <p:fade/>
      </p:transition>
    </mc:Choice>
    <mc:Fallback xmlns="">
      <p:transition spd="med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Name the condition in the above picture and its most common causative organism</a:t>
            </a:r>
          </a:p>
          <a:p>
            <a:r>
              <a:rPr lang="en-US" dirty="0" smtClean="0"/>
              <a:t>An organism causing an epidemic of wound infection in a hospital. What is the most likely organism and why?</a:t>
            </a:r>
            <a:endParaRPr lang="en-US" dirty="0"/>
          </a:p>
        </p:txBody>
      </p:sp>
      <p:pic>
        <p:nvPicPr>
          <p:cNvPr id="2050" name="Picture 2" descr="C:\Users\windowS7\Pictures\bedsor1_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8000" r="80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66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0">
        <p:fade/>
      </p:transition>
    </mc:Choice>
    <mc:Fallback xmlns="">
      <p:transition spd="med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 the method used above and its purpose</a:t>
            </a:r>
          </a:p>
          <a:p>
            <a:r>
              <a:rPr lang="en-US" dirty="0" smtClean="0"/>
              <a:t>“Inverted fir tree “ appearance and  gelatin liquefaction is associated with which microorganism?</a:t>
            </a:r>
            <a:endParaRPr lang="en-US" dirty="0"/>
          </a:p>
        </p:txBody>
      </p:sp>
      <p:pic>
        <p:nvPicPr>
          <p:cNvPr id="3074" name="Picture 2" descr="C:\Users\windowS7\Pictures\mbcplat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953" b="11953"/>
          <a:stretch>
            <a:fillRect/>
          </a:stretch>
        </p:blipFill>
        <p:spPr bwMode="auto">
          <a:xfrm>
            <a:off x="1792288" y="428604"/>
            <a:ext cx="6208736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95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0">
        <p:fade/>
      </p:transition>
    </mc:Choice>
    <mc:Fallback xmlns="">
      <p:transition spd="med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437112"/>
            <a:ext cx="7488832" cy="426170"/>
          </a:xfrm>
        </p:spPr>
        <p:txBody>
          <a:bodyPr>
            <a:normAutofit/>
          </a:bodyPr>
          <a:lstStyle/>
          <a:p>
            <a:r>
              <a:rPr lang="en-US" dirty="0" smtClean="0"/>
              <a:t>Culture of an anaerobic organism isolated from a gunshot wound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a)Name the organism and likely diagnosis</a:t>
            </a:r>
          </a:p>
          <a:p>
            <a:r>
              <a:rPr lang="en-US" dirty="0" smtClean="0"/>
              <a:t>b)Name an identification test  used for the organism</a:t>
            </a:r>
          </a:p>
          <a:p>
            <a:r>
              <a:rPr lang="en-US" dirty="0" smtClean="0"/>
              <a:t>c)Suggest treatment</a:t>
            </a:r>
            <a:endParaRPr lang="en-US" dirty="0"/>
          </a:p>
        </p:txBody>
      </p:sp>
      <p:pic>
        <p:nvPicPr>
          <p:cNvPr id="4098" name="Picture 2" descr="C:\Users\windowS7\Pictures\clostperfbetagen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1979712" y="188640"/>
            <a:ext cx="5096274" cy="3816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419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0">
        <p:fade/>
      </p:transition>
    </mc:Choice>
    <mc:Fallback xmlns="">
      <p:transition spd="med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Culture and Identification test of an organism from a high vaginal swab from a female with vaginal discharge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a)Name the organism and the test</a:t>
            </a:r>
          </a:p>
          <a:p>
            <a:r>
              <a:rPr lang="en-US" dirty="0" smtClean="0"/>
              <a:t>b)Suggest two things useful for the treatment of this condition</a:t>
            </a:r>
          </a:p>
          <a:p>
            <a:endParaRPr lang="en-US" dirty="0"/>
          </a:p>
        </p:txBody>
      </p:sp>
      <p:pic>
        <p:nvPicPr>
          <p:cNvPr id="5122" name="Picture 2" descr="C:\Users\windowS7\Pictures\image-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8370" r="8370"/>
          <a:stretch>
            <a:fillRect/>
          </a:stretch>
        </p:blipFill>
        <p:spPr bwMode="auto">
          <a:xfrm>
            <a:off x="714348" y="285728"/>
            <a:ext cx="6858048" cy="4114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001024" y="1285860"/>
            <a:ext cx="1928826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8" y="2428868"/>
            <a:ext cx="1428760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29488" y="4500570"/>
            <a:ext cx="1714512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00232" y="1285860"/>
            <a:ext cx="1571636" cy="1428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0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0">
        <p:fade/>
      </p:transition>
    </mc:Choice>
    <mc:Fallback xmlns="">
      <p:transition spd="med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32" y="4581128"/>
            <a:ext cx="6019056" cy="1591072"/>
          </a:xfrm>
        </p:spPr>
        <p:txBody>
          <a:bodyPr>
            <a:normAutofit/>
          </a:bodyPr>
          <a:lstStyle/>
          <a:p>
            <a:r>
              <a:rPr lang="en-US" dirty="0" smtClean="0"/>
              <a:t>Culture and wet preparation of a microorganism isolated from sputum.</a:t>
            </a:r>
            <a:br>
              <a:rPr lang="en-US" dirty="0" smtClean="0"/>
            </a:br>
            <a:r>
              <a:rPr lang="en-US" dirty="0" smtClean="0"/>
              <a:t>a)Describe the culture (3 </a:t>
            </a:r>
            <a:r>
              <a:rPr lang="en-US" dirty="0" err="1" smtClean="0"/>
              <a:t>mks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b)What is the most likely cause?</a:t>
            </a:r>
            <a:br>
              <a:rPr lang="en-US" dirty="0" smtClean="0"/>
            </a:br>
            <a:r>
              <a:rPr lang="en-US" dirty="0" smtClean="0"/>
              <a:t>c)Mention two mechanisms though which the organism can cause disease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 descr="C:\Users\windowS7\Pictures\Spalph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548680"/>
            <a:ext cx="4643470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735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0">
        <p:fade/>
      </p:transition>
    </mc:Choice>
    <mc:Fallback xmlns="">
      <p:transition spd="med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the condition in the photograph above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Who are the most likely to obtain this  disorder?</a:t>
            </a:r>
          </a:p>
          <a:p>
            <a:r>
              <a:rPr lang="en-US" dirty="0" smtClean="0"/>
              <a:t>Mention a diagnostic test for the above-causing pathogen</a:t>
            </a:r>
          </a:p>
          <a:p>
            <a:r>
              <a:rPr lang="en-US" dirty="0" err="1" smtClean="0"/>
              <a:t>Nagler</a:t>
            </a:r>
            <a:r>
              <a:rPr lang="en-US" dirty="0" smtClean="0"/>
              <a:t> reaction is associated with which microorganism? What does it aim to demonstrate?</a:t>
            </a:r>
            <a:endParaRPr lang="en-US" dirty="0"/>
          </a:p>
        </p:txBody>
      </p:sp>
      <p:pic>
        <p:nvPicPr>
          <p:cNvPr id="7170" name="Picture 2" descr="C:\Users\windowS7\Pictures\c9b_anthrax_esch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857232"/>
            <a:ext cx="5429288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589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0">
        <p:fade/>
      </p:transition>
    </mc:Choice>
    <mc:Fallback xmlns="">
      <p:transition spd="med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Culture and Gram stained smear of an organism from the CSF of a 2 year-old patient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What is the most likely organism?</a:t>
            </a:r>
          </a:p>
          <a:p>
            <a:r>
              <a:rPr lang="en-US" dirty="0" smtClean="0"/>
              <a:t>Name one test for confirming the identity of the organism</a:t>
            </a:r>
            <a:endParaRPr lang="en-US" dirty="0"/>
          </a:p>
        </p:txBody>
      </p:sp>
      <p:pic>
        <p:nvPicPr>
          <p:cNvPr id="9218" name="Picture 2" descr="C:\Users\windowS7\Pictures\meningococc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5838825" cy="4143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236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0">
        <p:fade/>
      </p:transition>
    </mc:Choice>
    <mc:Fallback xmlns="">
      <p:transition spd="med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stained smear of sputum fix from a patient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the organism? Describe the morphology of the culture</a:t>
            </a:r>
          </a:p>
          <a:p>
            <a:r>
              <a:rPr lang="en-US" dirty="0" smtClean="0"/>
              <a:t>Name the staining technique used</a:t>
            </a:r>
          </a:p>
          <a:p>
            <a:r>
              <a:rPr lang="en-US" dirty="0" smtClean="0"/>
              <a:t>Name three unique factors needed for its growth and culture in the lab</a:t>
            </a:r>
            <a:endParaRPr lang="en-US" dirty="0"/>
          </a:p>
        </p:txBody>
      </p:sp>
      <p:pic>
        <p:nvPicPr>
          <p:cNvPr id="8194" name="Picture 2" descr="C:\Users\windowS7\Pictures\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35119"/>
            <a:ext cx="6174448" cy="4508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273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0">
        <p:fade/>
      </p:transition>
    </mc:Choice>
    <mc:Fallback xmlns="">
      <p:transition spd="med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040" y="1628800"/>
            <a:ext cx="3902224" cy="2101006"/>
          </a:xfrm>
        </p:spPr>
        <p:txBody>
          <a:bodyPr>
            <a:noAutofit/>
          </a:bodyPr>
          <a:lstStyle/>
          <a:p>
            <a:r>
              <a:rPr lang="en-US" sz="1600" dirty="0" smtClean="0"/>
              <a:t>What  organism does the </a:t>
            </a:r>
            <a:r>
              <a:rPr lang="en-US" sz="1600" dirty="0" err="1" smtClean="0"/>
              <a:t>aesculin</a:t>
            </a:r>
            <a:r>
              <a:rPr lang="en-US" sz="1600" dirty="0" smtClean="0"/>
              <a:t> test distinguish?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Enterococcus </a:t>
            </a:r>
            <a:r>
              <a:rPr lang="en-US" sz="1600" dirty="0" err="1" smtClean="0">
                <a:solidFill>
                  <a:srgbClr val="FF0000"/>
                </a:solidFill>
              </a:rPr>
              <a:t>faecalis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 smtClean="0"/>
          </a:p>
          <a:p>
            <a:r>
              <a:rPr lang="en-US" sz="1600" dirty="0" smtClean="0"/>
              <a:t>Mention two other properties of the organism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It’s a </a:t>
            </a:r>
            <a:r>
              <a:rPr lang="en-US" sz="1600" dirty="0" err="1" smtClean="0">
                <a:solidFill>
                  <a:srgbClr val="FF0000"/>
                </a:solidFill>
              </a:rPr>
              <a:t>strep,grmposive,cocci,and</a:t>
            </a:r>
            <a:r>
              <a:rPr lang="en-US" sz="1600" dirty="0" smtClean="0">
                <a:solidFill>
                  <a:srgbClr val="FF0000"/>
                </a:solidFill>
              </a:rPr>
              <a:t> causes </a:t>
            </a:r>
            <a:r>
              <a:rPr lang="en-US" sz="1600" dirty="0" err="1" smtClean="0">
                <a:solidFill>
                  <a:srgbClr val="FF0000"/>
                </a:solidFill>
              </a:rPr>
              <a:t>UTI,it</a:t>
            </a:r>
            <a:r>
              <a:rPr lang="en-US" sz="1600" dirty="0" smtClean="0">
                <a:solidFill>
                  <a:srgbClr val="FF0000"/>
                </a:solidFill>
              </a:rPr>
              <a:t> can survive in 40 percent bile</a:t>
            </a:r>
          </a:p>
          <a:p>
            <a:r>
              <a:rPr lang="en-US" sz="1600" dirty="0" err="1" smtClean="0"/>
              <a:t>Exotoxin</a:t>
            </a:r>
            <a:r>
              <a:rPr lang="en-US" sz="1600" dirty="0" smtClean="0"/>
              <a:t> B is associated with which organism and which condition?</a:t>
            </a:r>
            <a:endParaRPr lang="en-US" sz="1600" dirty="0"/>
          </a:p>
        </p:txBody>
      </p:sp>
      <p:pic>
        <p:nvPicPr>
          <p:cNvPr id="11266" name="Picture 2" descr="C:\Users\windowS7\Pictures\IMG_20121005_154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576"/>
            <a:ext cx="4429156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328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0">
        <p:fade/>
      </p:transition>
    </mc:Choice>
    <mc:Fallback xmlns="">
      <p:transition spd="med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Differential staining of an upper respiratory tract pathogen 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43400" cy="4343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Name the staining technique used.</a:t>
            </a:r>
          </a:p>
          <a:p>
            <a:pPr lvl="1" indent="-342900" eaLnBrk="1" hangingPunct="1"/>
            <a:r>
              <a:rPr lang="en-US" altLang="en-US" dirty="0" err="1" smtClean="0">
                <a:solidFill>
                  <a:srgbClr val="FF0000"/>
                </a:solidFill>
              </a:rPr>
              <a:t>Alberts</a:t>
            </a:r>
            <a:r>
              <a:rPr lang="en-US" altLang="en-US" dirty="0" smtClean="0">
                <a:solidFill>
                  <a:srgbClr val="FF0000"/>
                </a:solidFill>
              </a:rPr>
              <a:t> staining</a:t>
            </a:r>
          </a:p>
          <a:p>
            <a:pPr eaLnBrk="1" hangingPunct="1"/>
            <a:r>
              <a:rPr lang="en-US" altLang="en-US" dirty="0" smtClean="0"/>
              <a:t>Mention 2 culture media used for isolating the </a:t>
            </a:r>
            <a:r>
              <a:rPr lang="en-US" altLang="en-US" dirty="0" smtClean="0"/>
              <a:t>organism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Potassium </a:t>
            </a:r>
            <a:r>
              <a:rPr lang="en-US" altLang="en-US" dirty="0" err="1" smtClean="0">
                <a:solidFill>
                  <a:srgbClr val="FF0000"/>
                </a:solidFill>
              </a:rPr>
              <a:t>tellurite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/>
            <a:r>
              <a:rPr lang="en-GB" dirty="0" err="1">
                <a:solidFill>
                  <a:srgbClr val="FF0000"/>
                </a:solidFill>
              </a:rPr>
              <a:t>Loeffler’s</a:t>
            </a:r>
            <a:r>
              <a:rPr lang="en-GB" dirty="0">
                <a:solidFill>
                  <a:srgbClr val="FF0000"/>
                </a:solidFill>
              </a:rPr>
              <a:t> serum </a:t>
            </a:r>
            <a:r>
              <a:rPr lang="en-GB" dirty="0" smtClean="0">
                <a:solidFill>
                  <a:srgbClr val="FF0000"/>
                </a:solidFill>
              </a:rPr>
              <a:t>agar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/>
              <a:t>Name the organism under investigation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C diphtheria </a:t>
            </a:r>
          </a:p>
        </p:txBody>
      </p:sp>
      <p:pic>
        <p:nvPicPr>
          <p:cNvPr id="4100" name="Content Placeholder 3" descr="C:\Documents and Settings\novakova\Desktop\corynebacter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057400"/>
            <a:ext cx="47291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A stained smear from a patient with a history of  chronic cough.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Keegan\Documents\Medicine\2ND yr\2nd year\Microbiology practicals 2012\Wound Resp Meningitis Food Water\SAM_7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6705600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51816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Name the staining technique.</a:t>
            </a:r>
          </a:p>
          <a:p>
            <a:pPr marL="342900" indent="-342900">
              <a:buAutoNum type="alphaLcParenR"/>
            </a:pPr>
            <a:r>
              <a:rPr lang="en-US" dirty="0" smtClean="0"/>
              <a:t>What is the most likely diagnosis?</a:t>
            </a:r>
          </a:p>
          <a:p>
            <a:pPr marL="342900" indent="-342900">
              <a:buAutoNum type="alphaLcParenR"/>
            </a:pPr>
            <a:r>
              <a:rPr lang="en-US" dirty="0" smtClean="0"/>
              <a:t>Name another bacterial organism that is most likely to have the above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organism isolated from stool during an outbreak of diarrhoea</a:t>
            </a:r>
            <a:endParaRPr lang="en-US" dirty="0"/>
          </a:p>
        </p:txBody>
      </p:sp>
      <p:pic>
        <p:nvPicPr>
          <p:cNvPr id="2050" name="Picture 2" descr="C:\Users\Keegan\Documents\Medicine\2ND yr\2nd year\Microbiology practicals 2012\Odera\SAM_7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6629400" cy="4038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5638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Name the most likely organism.</a:t>
            </a:r>
          </a:p>
          <a:p>
            <a:pPr marL="342900" indent="-342900">
              <a:buAutoNum type="alphaLcParenR"/>
            </a:pPr>
            <a:r>
              <a:rPr lang="en-US" dirty="0" smtClean="0"/>
              <a:t>What are the constituents of the medium it is growing 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Culture of an organism isolated from a gunshot wound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 descr="C:\Users\Keegan\Pictures\Med\C perfinge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19200"/>
            <a:ext cx="5334000" cy="2895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4495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Name the organism and the likely diagnosis.</a:t>
            </a:r>
          </a:p>
          <a:p>
            <a:pPr marL="342900" indent="-342900">
              <a:buAutoNum type="alphaLcParenR"/>
            </a:pPr>
            <a:r>
              <a:rPr lang="en-US" dirty="0" smtClean="0"/>
              <a:t>Suggest treatment.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7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Microscopic results from a patient with a genital ulcer</a:t>
            </a:r>
            <a:endParaRPr lang="en-US" dirty="0"/>
          </a:p>
        </p:txBody>
      </p:sp>
      <p:pic>
        <p:nvPicPr>
          <p:cNvPr id="6146" name="Picture 2" descr="C:\Users\Keegan\Documents\Medicine\2ND yr\2nd year\Microbiology practicals 2012\Bacteriology 3\wk 33 Spirochaetes\061020108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856" t="6734" r="3280" b="12452"/>
          <a:stretch>
            <a:fillRect/>
          </a:stretch>
        </p:blipFill>
        <p:spPr bwMode="auto">
          <a:xfrm>
            <a:off x="1905000" y="1524000"/>
            <a:ext cx="5943600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5505271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Which type of staining is demonstrated above?</a:t>
            </a:r>
          </a:p>
          <a:p>
            <a:pPr marL="342900" indent="-342900">
              <a:buAutoNum type="alphaLcParenR"/>
            </a:pPr>
            <a:r>
              <a:rPr lang="en-US" dirty="0" smtClean="0"/>
              <a:t>Name two confirmatory tests for the organism demonstrated above.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Keegan\Documents\Medicine\2ND yr\2nd year\Microbiology practicals 2012\Bacteriology 2\wk 18 Antibiotics Sterilisation\Radi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-16170" b="54542"/>
          <a:stretch>
            <a:fillRect/>
          </a:stretch>
        </p:blipFill>
        <p:spPr bwMode="auto">
          <a:xfrm>
            <a:off x="762000" y="914400"/>
            <a:ext cx="8153400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5181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 Name the most suitable method of </a:t>
            </a:r>
            <a:r>
              <a:rPr lang="en-US" dirty="0" err="1" smtClean="0"/>
              <a:t>sterilisation</a:t>
            </a:r>
            <a:r>
              <a:rPr lang="en-US" dirty="0" smtClean="0"/>
              <a:t> of the above equipment</a:t>
            </a:r>
          </a:p>
          <a:p>
            <a:r>
              <a:rPr lang="en-US" dirty="0" smtClean="0"/>
              <a:t>b) What is the mechanism of action of the method given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1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792088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Stained smear of an organism from the pus from the </a:t>
            </a:r>
            <a:r>
              <a:rPr lang="en-US" sz="2400" b="1" dirty="0" err="1"/>
              <a:t>conjuctiva</a:t>
            </a:r>
            <a:r>
              <a:rPr lang="en-US" sz="2400" b="1" dirty="0"/>
              <a:t> of a neonate and right is distinct inclusion body in iodine staining</a:t>
            </a:r>
            <a:endParaRPr lang="en-GB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9552" y="4221088"/>
            <a:ext cx="8147248" cy="1905075"/>
          </a:xfrm>
        </p:spPr>
        <p:txBody>
          <a:bodyPr/>
          <a:lstStyle/>
          <a:p>
            <a:pPr>
              <a:buAutoNum type="alphaLcParenR"/>
            </a:pPr>
            <a:r>
              <a:rPr lang="en-US" dirty="0"/>
              <a:t>Name two diseases associated with the likely organism?</a:t>
            </a:r>
          </a:p>
          <a:p>
            <a:pPr>
              <a:buAutoNum type="alphaLcParenR"/>
            </a:pPr>
            <a:r>
              <a:rPr lang="en-US" dirty="0"/>
              <a:t>The form in which the organism  exists </a:t>
            </a:r>
            <a:r>
              <a:rPr lang="en-US" dirty="0" err="1"/>
              <a:t>intracellularly</a:t>
            </a:r>
            <a:endParaRPr lang="en-US" dirty="0"/>
          </a:p>
          <a:p>
            <a:endParaRPr lang="en-GB" dirty="0"/>
          </a:p>
        </p:txBody>
      </p:sp>
      <p:pic>
        <p:nvPicPr>
          <p:cNvPr id="7" name="Picture 2" descr="C:\Users\Keegan\Documents\Medicine\2ND yr\2nd year\Microbiology practicals 2012\Bacteriology 3\wk 34 Chlamydia Mycoplasma\061020108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30000"/>
          <a:stretch>
            <a:fillRect/>
          </a:stretch>
        </p:blipFill>
        <p:spPr bwMode="auto">
          <a:xfrm>
            <a:off x="1547664" y="1268760"/>
            <a:ext cx="5159890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48329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organism causing urinary tract infections with urinary catheters</a:t>
            </a:r>
            <a:endParaRPr lang="en-US" dirty="0"/>
          </a:p>
        </p:txBody>
      </p:sp>
      <p:pic>
        <p:nvPicPr>
          <p:cNvPr id="3075" name="Picture 3" descr="C:\Users\Keegan\Documents\Medicine\2ND yr\2nd year\Microbiology practicals 2012\Odera\SAM_7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6400800" cy="304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5638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Name the organism</a:t>
            </a:r>
          </a:p>
          <a:p>
            <a:pPr marL="342900" indent="-342900">
              <a:buAutoNum type="alphaLcParenR"/>
            </a:pPr>
            <a:r>
              <a:rPr lang="en-US" dirty="0" smtClean="0"/>
              <a:t>Give reasons for the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Microscopic results of an organism isolated from a patient</a:t>
            </a:r>
            <a:endParaRPr lang="en-US" dirty="0"/>
          </a:p>
        </p:txBody>
      </p:sp>
      <p:pic>
        <p:nvPicPr>
          <p:cNvPr id="4098" name="Picture 2" descr="C:\Users\Keegan\Documents\Medicine\2ND yr\2nd year\Microbiology practicals 2012\Odera\SAM_71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628800"/>
            <a:ext cx="6480720" cy="28353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51816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Name the most suitable enrichment media used for isolation</a:t>
            </a:r>
          </a:p>
          <a:p>
            <a:pPr marL="342900" indent="-342900">
              <a:buAutoNum type="alphaLcParenR"/>
            </a:pPr>
            <a:r>
              <a:rPr lang="en-US" dirty="0" smtClean="0"/>
              <a:t>Two virulence factors associated with the organism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7503"/>
          <a:stretch>
            <a:fillRect/>
          </a:stretch>
        </p:blipFill>
        <p:spPr bwMode="auto">
          <a:xfrm>
            <a:off x="914400" y="990600"/>
            <a:ext cx="603461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96000" y="1295400"/>
            <a:ext cx="1143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229600" y="3124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1054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Name one drug that has its mechanism of action at Part X</a:t>
            </a:r>
          </a:p>
          <a:p>
            <a:pPr marL="342900" indent="-342900">
              <a:buAutoNum type="alphaLcParenR"/>
            </a:pPr>
            <a:r>
              <a:rPr lang="en-US" dirty="0" smtClean="0"/>
              <a:t>Name one drug with its action at Y and mode of resistance associated with it</a:t>
            </a:r>
          </a:p>
        </p:txBody>
      </p:sp>
      <p:sp>
        <p:nvSpPr>
          <p:cNvPr id="13" name="Oval 12"/>
          <p:cNvSpPr/>
          <p:nvPr/>
        </p:nvSpPr>
        <p:spPr>
          <a:xfrm>
            <a:off x="6858000" y="5105400"/>
            <a:ext cx="1676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114800" y="3657600"/>
            <a:ext cx="1143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81600" y="4114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 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4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20-18_E-Test_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685801"/>
            <a:ext cx="6571271" cy="4419600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1524000" y="54864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Define the test above and classify it.</a:t>
            </a:r>
          </a:p>
          <a:p>
            <a:pPr marL="342900" indent="-342900">
              <a:buAutoNum type="alphaLcParenR"/>
            </a:pPr>
            <a:r>
              <a:rPr lang="en-US" dirty="0" smtClean="0"/>
              <a:t>Define the term Minimum Inhibitory concentration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476672"/>
            <a:ext cx="4186808" cy="5649491"/>
          </a:xfrm>
        </p:spPr>
        <p:txBody>
          <a:bodyPr>
            <a:normAutofit/>
          </a:bodyPr>
          <a:lstStyle/>
          <a:p>
            <a:r>
              <a:rPr lang="en-US" altLang="en-US" dirty="0"/>
              <a:t>Name the org that shows the </a:t>
            </a:r>
            <a:r>
              <a:rPr lang="en-US" altLang="en-US" dirty="0" smtClean="0"/>
              <a:t>features </a:t>
            </a:r>
            <a:r>
              <a:rPr lang="en-US" altLang="en-US" dirty="0"/>
              <a:t>shown. </a:t>
            </a:r>
            <a:endParaRPr lang="en-US" altLang="en-US" dirty="0" smtClean="0"/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C. </a:t>
            </a:r>
            <a:r>
              <a:rPr lang="en-US" altLang="en-US" dirty="0">
                <a:solidFill>
                  <a:srgbClr val="FF0000"/>
                </a:solidFill>
              </a:rPr>
              <a:t>diphtheria </a:t>
            </a:r>
          </a:p>
          <a:p>
            <a:r>
              <a:rPr lang="en-US" altLang="en-US" dirty="0"/>
              <a:t>State its clinical </a:t>
            </a:r>
            <a:r>
              <a:rPr lang="en-US" altLang="en-US" dirty="0" smtClean="0"/>
              <a:t>presentation.</a:t>
            </a:r>
          </a:p>
          <a:p>
            <a:pPr lvl="1"/>
            <a:r>
              <a:rPr lang="en-US" altLang="en-US" dirty="0" err="1" smtClean="0">
                <a:solidFill>
                  <a:srgbClr val="FF0000"/>
                </a:solidFill>
              </a:rPr>
              <a:t>Pseudomembrane</a:t>
            </a:r>
            <a:endParaRPr lang="en-US" altLang="en-US" dirty="0">
              <a:solidFill>
                <a:srgbClr val="FF0000"/>
              </a:solidFill>
            </a:endParaRPr>
          </a:p>
          <a:p>
            <a:pPr lvl="1"/>
            <a:r>
              <a:rPr lang="en-US" altLang="en-US" dirty="0" err="1" smtClean="0">
                <a:solidFill>
                  <a:srgbClr val="FF0000"/>
                </a:solidFill>
              </a:rPr>
              <a:t>Mycocarditis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Cranial nerve paralysis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r>
              <a:rPr lang="en-US" altLang="en-US" dirty="0" smtClean="0"/>
              <a:t>Name </a:t>
            </a:r>
            <a:r>
              <a:rPr lang="en-US" altLang="en-US" dirty="0" smtClean="0"/>
              <a:t>the </a:t>
            </a:r>
            <a:r>
              <a:rPr lang="en-US" altLang="en-US" dirty="0"/>
              <a:t>stain </a:t>
            </a:r>
            <a:r>
              <a:rPr lang="en-US" altLang="en-US" dirty="0" smtClean="0"/>
              <a:t>used.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Albert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neissers</a:t>
            </a:r>
            <a:r>
              <a:rPr lang="en-US" altLang="en-US" dirty="0">
                <a:solidFill>
                  <a:srgbClr val="FF0000"/>
                </a:solidFill>
              </a:rPr>
              <a:t>, gram stain</a:t>
            </a:r>
            <a:endParaRPr lang="en-GB" altLang="en-US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4" descr="elek-test-agar-plat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3819525" cy="3057525"/>
          </a:xfrm>
        </p:spPr>
      </p:pic>
    </p:spTree>
    <p:extLst>
      <p:ext uri="{BB962C8B-B14F-4D97-AF65-F5344CB8AC3E}">
        <p14:creationId xmlns:p14="http://schemas.microsoft.com/office/powerpoint/2010/main" val="8742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Staining technique used in bacteriology</a:t>
            </a:r>
            <a:endParaRPr lang="en-US" dirty="0"/>
          </a:p>
        </p:txBody>
      </p:sp>
      <p:pic>
        <p:nvPicPr>
          <p:cNvPr id="4098" name="Picture 2" descr="C:\Users\Keegan\Pictures\Med\Yersinia_pestis_bipolar_straining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4533" b="-10538"/>
          <a:stretch>
            <a:fillRect/>
          </a:stretch>
        </p:blipFill>
        <p:spPr bwMode="auto">
          <a:xfrm>
            <a:off x="1066800" y="1524000"/>
            <a:ext cx="7086600" cy="4419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4191000" y="2209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0" y="54102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Name the technique</a:t>
            </a:r>
          </a:p>
          <a:p>
            <a:pPr marL="342900" indent="-342900">
              <a:buAutoNum type="alphaLcParenR"/>
            </a:pPr>
            <a:r>
              <a:rPr lang="en-US" dirty="0" smtClean="0"/>
              <a:t>Name </a:t>
            </a:r>
            <a:r>
              <a:rPr lang="en-US" dirty="0" err="1" smtClean="0"/>
              <a:t>genuses</a:t>
            </a:r>
            <a:r>
              <a:rPr lang="en-US" dirty="0" smtClean="0"/>
              <a:t> likely to be demonstrated</a:t>
            </a:r>
          </a:p>
          <a:p>
            <a:pPr marL="342900" indent="-3429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1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6019800" cy="129540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lphaLcParenR"/>
            </a:pPr>
            <a:r>
              <a:rPr lang="en-US" dirty="0" smtClean="0"/>
              <a:t>Give differences between </a:t>
            </a:r>
            <a:r>
              <a:rPr lang="en-US" dirty="0" err="1" smtClean="0"/>
              <a:t>tuberculoid</a:t>
            </a:r>
            <a:r>
              <a:rPr lang="en-US" dirty="0" smtClean="0"/>
              <a:t> and </a:t>
            </a:r>
            <a:r>
              <a:rPr lang="en-US" dirty="0" err="1" smtClean="0"/>
              <a:t>lepromatous</a:t>
            </a:r>
            <a:r>
              <a:rPr lang="en-US" dirty="0" smtClean="0"/>
              <a:t> leprosy</a:t>
            </a:r>
          </a:p>
          <a:p>
            <a:pPr marL="514350" indent="-514350">
              <a:buAutoNum type="alphaLcParenR"/>
            </a:pPr>
            <a:r>
              <a:rPr lang="en-US" dirty="0" smtClean="0"/>
              <a:t>State why the causative agent of the lesion shown above </a:t>
            </a:r>
            <a:r>
              <a:rPr lang="en-US" dirty="0" err="1" smtClean="0"/>
              <a:t>doesn,t</a:t>
            </a:r>
            <a:r>
              <a:rPr lang="en-US" dirty="0" smtClean="0"/>
              <a:t> obey Koch’s postulates.</a:t>
            </a:r>
            <a:endParaRPr lang="en-US" dirty="0"/>
          </a:p>
        </p:txBody>
      </p:sp>
      <p:sp>
        <p:nvSpPr>
          <p:cNvPr id="4098" name="AutoShape 2" descr="http://www.healthmango.com/wp-content/uploads/2010/10/Leprosy-Hansens-disease.jpg"/>
          <p:cNvSpPr>
            <a:spLocks noChangeAspect="1" noChangeArrowheads="1"/>
          </p:cNvSpPr>
          <p:nvPr/>
        </p:nvSpPr>
        <p:spPr bwMode="auto">
          <a:xfrm>
            <a:off x="155575" y="-1516063"/>
            <a:ext cx="4762500" cy="3171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 descr="C:\Users\Keegan\Pictures\Med\Leprosy-Hansens-dise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92480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383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100" b="1" dirty="0" smtClean="0"/>
              <a:t>Culture on Blood Agar and identification test for a Gram Negative Bacilli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114800" y="1524000"/>
            <a:ext cx="4800600" cy="49530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Name the phenomenon demonstrated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Diane’s Phenomenon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Name the test and Comment on the results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Urease test-Positive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Name the most likely genus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Proteus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State two clinical conditions caused by the organism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UTI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Wound infections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Septicemia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Mention the TSI result of this organism</a:t>
            </a:r>
          </a:p>
          <a:p>
            <a:pPr lvl="1">
              <a:defRPr/>
            </a:pPr>
            <a:r>
              <a:rPr lang="en-GB" dirty="0">
                <a:solidFill>
                  <a:srgbClr val="FF0000"/>
                </a:solidFill>
              </a:rPr>
              <a:t>TSI; Alkaline slant, acid butt, gas (NLF);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4" name="Picture 8" descr="proteus swarming4 on blood a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057650"/>
            <a:ext cx="2895600" cy="2495550"/>
          </a:xfrm>
        </p:spPr>
      </p:pic>
    </p:spTree>
    <p:extLst>
      <p:ext uri="{BB962C8B-B14F-4D97-AF65-F5344CB8AC3E}">
        <p14:creationId xmlns:p14="http://schemas.microsoft.com/office/powerpoint/2010/main" val="23816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LcPeriod"/>
            </a:pPr>
            <a:r>
              <a:rPr lang="en-US" altLang="en-US" smtClean="0"/>
              <a:t>Identify the media shown</a:t>
            </a:r>
          </a:p>
          <a:p>
            <a:pPr marL="514350" indent="-514350" eaLnBrk="1" hangingPunct="1">
              <a:buFont typeface="Arial" charset="0"/>
              <a:buAutoNum type="alphaLcPeriod"/>
            </a:pPr>
            <a:r>
              <a:rPr lang="en-US" altLang="en-US" smtClean="0"/>
              <a:t>Name two components of this media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4343400" cy="4191000"/>
          </a:xfrm>
        </p:spPr>
      </p:pic>
    </p:spTree>
    <p:extLst>
      <p:ext uri="{BB962C8B-B14F-4D97-AF65-F5344CB8AC3E}">
        <p14:creationId xmlns:p14="http://schemas.microsoft.com/office/powerpoint/2010/main" val="2083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7904" y="980728"/>
            <a:ext cx="4978896" cy="514543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Name two likely organisms to cause such a reaction on the TSI media.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Salmonella </a:t>
            </a:r>
            <a:r>
              <a:rPr lang="en-US" dirty="0" err="1" smtClean="0">
                <a:solidFill>
                  <a:srgbClr val="FF0000"/>
                </a:solidFill>
              </a:rPr>
              <a:t>typhi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Proteus mirabilis</a:t>
            </a:r>
          </a:p>
          <a:p>
            <a:r>
              <a:rPr lang="en-US" altLang="en-US" dirty="0" err="1" smtClean="0">
                <a:latin typeface="Calibri" pitchFamily="34" charset="0"/>
              </a:rPr>
              <a:t>Whats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>
                <a:latin typeface="Calibri" pitchFamily="34" charset="0"/>
              </a:rPr>
              <a:t>the appearance of each organism on BA? </a:t>
            </a:r>
            <a:endParaRPr lang="en-US" altLang="en-US" dirty="0" smtClean="0">
              <a:latin typeface="Calibri" pitchFamily="34" charset="0"/>
            </a:endParaRP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Proteus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,  highly motile and swarming effect on blood </a:t>
            </a: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agar.</a:t>
            </a:r>
          </a:p>
          <a:p>
            <a:pPr lvl="1"/>
            <a:r>
              <a:rPr lang="en-US" altLang="en-US" dirty="0" err="1" smtClean="0">
                <a:solidFill>
                  <a:srgbClr val="FF0000"/>
                </a:solidFill>
                <a:latin typeface="Calibri" pitchFamily="34" charset="0"/>
              </a:rPr>
              <a:t>Salmonella:grey</a:t>
            </a: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non </a:t>
            </a:r>
            <a:r>
              <a:rPr lang="en-US" altLang="en-US" dirty="0" err="1">
                <a:solidFill>
                  <a:srgbClr val="FF0000"/>
                </a:solidFill>
                <a:latin typeface="Calibri" pitchFamily="34" charset="0"/>
              </a:rPr>
              <a:t>haemolytic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 and </a:t>
            </a:r>
            <a:r>
              <a:rPr lang="en-US" altLang="en-US" dirty="0" err="1" smtClean="0">
                <a:solidFill>
                  <a:srgbClr val="FF0000"/>
                </a:solidFill>
                <a:latin typeface="Calibri" pitchFamily="34" charset="0"/>
              </a:rPr>
              <a:t>mucoid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dirty="0" smtClean="0"/>
              <a:t>List at least two ways of differentiating the two organisms.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Urease test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Positive Weil Felix reaction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7346" name="Picture 2" descr="C:\Users\rosalia\Desktop\2nd year notes\2nd Year\MicroB pix\Tests\SS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69878"/>
            <a:ext cx="1584176" cy="4209530"/>
          </a:xfrm>
          <a:prstGeom prst="rect">
            <a:avLst/>
          </a:prstGeom>
          <a:noFill/>
        </p:spPr>
      </p:pic>
      <p:pic>
        <p:nvPicPr>
          <p:cNvPr id="5" name="Content Placeholder 3" descr="061020108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1" y="1569878"/>
            <a:ext cx="1073085" cy="42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1840" y="836712"/>
            <a:ext cx="5554960" cy="5289451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>
                <a:latin typeface="Calibri" pitchFamily="34" charset="0"/>
              </a:rPr>
              <a:t>Mention two diseases associated with the </a:t>
            </a:r>
            <a:r>
              <a:rPr lang="en-US" altLang="en-US" dirty="0" err="1">
                <a:latin typeface="Calibri" pitchFamily="34" charset="0"/>
              </a:rPr>
              <a:t>representetive</a:t>
            </a:r>
            <a:r>
              <a:rPr lang="en-US" altLang="en-US" dirty="0">
                <a:latin typeface="Calibri" pitchFamily="34" charset="0"/>
              </a:rPr>
              <a:t> organism?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Enteric 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fever(necrosis, sloughing, typhoid ulcers, </a:t>
            </a:r>
            <a:r>
              <a:rPr lang="en-US" altLang="en-US" dirty="0" err="1">
                <a:solidFill>
                  <a:srgbClr val="FF0000"/>
                </a:solidFill>
                <a:latin typeface="Calibri" pitchFamily="34" charset="0"/>
              </a:rPr>
              <a:t>hepatospleno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Calibri" pitchFamily="34" charset="0"/>
              </a:rPr>
              <a:t>int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. </a:t>
            </a:r>
            <a:r>
              <a:rPr lang="en-US" altLang="en-US" dirty="0" err="1" smtClean="0">
                <a:solidFill>
                  <a:srgbClr val="FF0000"/>
                </a:solidFill>
                <a:latin typeface="Calibri" pitchFamily="34" charset="0"/>
              </a:rPr>
              <a:t>Haemorrhage</a:t>
            </a: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and perforation</a:t>
            </a: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.)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US" altLang="en-US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/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astroenteritis, </a:t>
            </a:r>
            <a:r>
              <a:rPr lang="en-US" altLang="en-US" dirty="0" err="1" smtClean="0">
                <a:solidFill>
                  <a:srgbClr val="FF0000"/>
                </a:solidFill>
                <a:latin typeface="Calibri" pitchFamily="34" charset="0"/>
              </a:rPr>
              <a:t>Enterocolitis</a:t>
            </a: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Calibri" pitchFamily="34" charset="0"/>
              </a:rPr>
              <a:t>septicaemia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 (</a:t>
            </a:r>
            <a:r>
              <a:rPr lang="en-US" altLang="en-US" dirty="0" err="1">
                <a:solidFill>
                  <a:srgbClr val="FF0000"/>
                </a:solidFill>
                <a:latin typeface="Calibri" pitchFamily="34" charset="0"/>
              </a:rPr>
              <a:t>bacteraemia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),  </a:t>
            </a:r>
          </a:p>
          <a:p>
            <a:pPr lvl="1"/>
            <a:endParaRPr lang="en-US" altLang="en-US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altLang="en-US" dirty="0">
                <a:latin typeface="Calibri" pitchFamily="34" charset="0"/>
              </a:rPr>
              <a:t>Two drugs used for treatment? 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Enteric fever- </a:t>
            </a:r>
            <a:r>
              <a:rPr lang="en-US" altLang="en-US" dirty="0" err="1">
                <a:solidFill>
                  <a:srgbClr val="FF0000"/>
                </a:solidFill>
                <a:latin typeface="Calibri" pitchFamily="34" charset="0"/>
              </a:rPr>
              <a:t>ciproflaxacin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 and ceftriaxone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Gastroenteritis- replacement of fluids</a:t>
            </a:r>
          </a:p>
          <a:p>
            <a:pPr lvl="1"/>
            <a:r>
              <a:rPr lang="en-US" altLang="en-US" dirty="0" err="1">
                <a:solidFill>
                  <a:srgbClr val="FF0000"/>
                </a:solidFill>
                <a:latin typeface="Calibri" pitchFamily="34" charset="0"/>
              </a:rPr>
              <a:t>Enterocolitis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- usually self-limiting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Bacteremia- ciprofloxacin, co-</a:t>
            </a:r>
            <a:r>
              <a:rPr lang="en-US" altLang="en-US" dirty="0" err="1">
                <a:solidFill>
                  <a:srgbClr val="FF0000"/>
                </a:solidFill>
                <a:latin typeface="Calibri" pitchFamily="34" charset="0"/>
              </a:rPr>
              <a:t>trimoxazole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, ampicillin, amoxicillin.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Salmonella meningitis- </a:t>
            </a:r>
            <a:r>
              <a:rPr lang="en-US" altLang="en-US" dirty="0" err="1">
                <a:solidFill>
                  <a:srgbClr val="FF0000"/>
                </a:solidFill>
                <a:latin typeface="Calibri" pitchFamily="34" charset="0"/>
              </a:rPr>
              <a:t>cefotaxime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 and  ceftriaxone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Chronic </a:t>
            </a:r>
            <a:r>
              <a:rPr lang="en-US" altLang="en-US" dirty="0" err="1">
                <a:solidFill>
                  <a:srgbClr val="FF0000"/>
                </a:solidFill>
                <a:latin typeface="Calibri" pitchFamily="34" charset="0"/>
              </a:rPr>
              <a:t>asymp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 carriers (cholecystectomy</a:t>
            </a: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Content Placeholder 3" descr="S.typh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77351"/>
            <a:ext cx="1512168" cy="474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1522</Words>
  <Application>Microsoft Office PowerPoint</Application>
  <PresentationFormat>On-screen Show (4:3)</PresentationFormat>
  <Paragraphs>264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BACTERIOLOGY SPOT TEST REVISION</vt:lpstr>
      <vt:lpstr>PowerPoint Presentation</vt:lpstr>
      <vt:lpstr>PowerPoint Presentation</vt:lpstr>
      <vt:lpstr>Differential staining of an upper respiratory tract pathogen </vt:lpstr>
      <vt:lpstr>PowerPoint Presentation</vt:lpstr>
      <vt:lpstr> Culture on Blood Agar and identification test for a Gram Negative Bacilli  </vt:lpstr>
      <vt:lpstr>PowerPoint Presentation</vt:lpstr>
      <vt:lpstr>PowerPoint Presentation</vt:lpstr>
      <vt:lpstr>PowerPoint Presentation</vt:lpstr>
      <vt:lpstr>PowerPoint Presentation</vt:lpstr>
      <vt:lpstr>Culture on MacConkey </vt:lpstr>
      <vt:lpstr>A culture of an enteric pathogen on a selective and special identification</vt:lpstr>
      <vt:lpstr>Lab results for an organism isolated from a thick-currant sputum of a patient</vt:lpstr>
      <vt:lpstr> </vt:lpstr>
      <vt:lpstr> Stained smear of sputum </vt:lpstr>
      <vt:lpstr> A diarrhoeal stool isolate on selective media </vt:lpstr>
      <vt:lpstr>  Gram stain of an isolate from a stool specimen  </vt:lpstr>
      <vt:lpstr>Stained preparation of a CSF specimen  </vt:lpstr>
      <vt:lpstr>PowerPoint Presentation</vt:lpstr>
      <vt:lpstr> An identification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1.Name the Media described above enriched media</vt:lpstr>
      <vt:lpstr>PowerPoint Presentation</vt:lpstr>
      <vt:lpstr>PowerPoint Presentation</vt:lpstr>
      <vt:lpstr>Culture of an anaerobic organism isolated from a gunshot wound</vt:lpstr>
      <vt:lpstr>Culture and Identification test of an organism from a high vaginal swab from a female with vaginal discharge</vt:lpstr>
      <vt:lpstr>PowerPoint Presentation</vt:lpstr>
      <vt:lpstr>Describe the condition in the photograph above</vt:lpstr>
      <vt:lpstr>Culture and Gram stained smear of an organism from the CSF of a 2 year-old patient</vt:lpstr>
      <vt:lpstr>A stained smear of sputum fix from a patient</vt:lpstr>
      <vt:lpstr>PowerPoint Presentation</vt:lpstr>
      <vt:lpstr>A stained smear from a patient with a history of  chronic cough.</vt:lpstr>
      <vt:lpstr>An organism isolated from stool during an outbreak of diarrhoea</vt:lpstr>
      <vt:lpstr>Culture of an organism isolated from a gunshot wound </vt:lpstr>
      <vt:lpstr>Microscopic results from a patient with a genital ulcer</vt:lpstr>
      <vt:lpstr>PowerPoint Presentation</vt:lpstr>
      <vt:lpstr>Stained smear of an organism from the pus from the conjuctiva of a neonate and right is distinct inclusion body in iodine staining</vt:lpstr>
      <vt:lpstr>An organism causing urinary tract infections with urinary catheters</vt:lpstr>
      <vt:lpstr>Microscopic results of an organism isolated from a patient</vt:lpstr>
      <vt:lpstr>PowerPoint Presentation</vt:lpstr>
      <vt:lpstr>PowerPoint Presentation</vt:lpstr>
      <vt:lpstr>Staining technique used in bacteriology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BACTERIOLOGY SPOTS</dc:title>
  <dc:creator>Dr. Kimaiga H.O. MBChB (UoN)</dc:creator>
  <cp:lastModifiedBy>Dr. Kimaiga H.O. MBChB (UoN)</cp:lastModifiedBy>
  <cp:revision>33</cp:revision>
  <dcterms:created xsi:type="dcterms:W3CDTF">2013-11-12T15:41:21Z</dcterms:created>
  <dcterms:modified xsi:type="dcterms:W3CDTF">2014-01-20T19:19:30Z</dcterms:modified>
</cp:coreProperties>
</file>