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845" autoAdjust="0"/>
  </p:normalViewPr>
  <p:slideViewPr>
    <p:cSldViewPr>
      <p:cViewPr varScale="1">
        <p:scale>
          <a:sx n="67" d="100"/>
          <a:sy n="67" d="100"/>
        </p:scale>
        <p:origin x="-147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D32F8-E89C-46E8-A0F1-3FECEA3AE52F}" type="datetimeFigureOut">
              <a:rPr lang="en-US" smtClean="0"/>
              <a:t>10/29/2020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3C767B-FF42-4637-B401-429A796CD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Actinomyces</a:t>
            </a:r>
          </a:p>
          <a:p>
            <a:r>
              <a:rPr lang="en-US" b="1" dirty="0" smtClean="0"/>
              <a:t>TMP-SMX, Pen G</a:t>
            </a:r>
            <a:endParaRPr lang="en-US" b="1" dirty="0"/>
          </a:p>
        </p:txBody>
      </p:sp>
      <p:sp>
        <p:nvSpPr>
          <p:cNvPr id="4" name="Slide Number Placeholder 3"/>
          <p:cNvSpPr>
            <a:spLocks noGrp="1"/>
          </p:cNvSpPr>
          <p:nvPr>
            <p:ph type="sldNum" sz="quarter" idx="10"/>
          </p:nvPr>
        </p:nvSpPr>
        <p:spPr/>
        <p:txBody>
          <a:bodyPr/>
          <a:lstStyle/>
          <a:p>
            <a:fld id="{893C767B-FF42-4637-B401-429A796CD58A}" type="slidenum">
              <a:rPr lang="en-US" smtClean="0"/>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Enterobius</a:t>
            </a:r>
          </a:p>
          <a:p>
            <a:r>
              <a:rPr lang="en-US" dirty="0" smtClean="0"/>
              <a:t>Pyrantel pamoate,,,, albendazole</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Trichuris</a:t>
            </a:r>
            <a:r>
              <a:rPr lang="en-US" dirty="0" smtClean="0"/>
              <a:t> </a:t>
            </a:r>
            <a:r>
              <a:rPr lang="en-US" dirty="0" err="1" smtClean="0"/>
              <a:t>trichuria</a:t>
            </a:r>
            <a:endParaRPr lang="en-US" dirty="0" smtClean="0"/>
          </a:p>
          <a:p>
            <a:r>
              <a:rPr lang="en-US" dirty="0" smtClean="0"/>
              <a:t>Albendazole, mebendazole</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Ascaris</a:t>
            </a:r>
          </a:p>
          <a:p>
            <a:r>
              <a:rPr lang="en-US" dirty="0" smtClean="0"/>
              <a:t>-albendazole</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r>
              <a:rPr lang="en-US" baseline="0" dirty="0" smtClean="0"/>
              <a:t> mansoni</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Hook worm- ABZ</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Thalasemia major, sickle cell disease, IDA , spherocytosis</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Spherocytosis</a:t>
            </a:r>
          </a:p>
          <a:p>
            <a:r>
              <a:rPr lang="en-US" dirty="0" smtClean="0"/>
              <a:t>-test –osmotic fragility</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Elliptoctosis</a:t>
            </a:r>
            <a:r>
              <a:rPr lang="en-US" dirty="0" smtClean="0"/>
              <a:t>- hereditary , pyruvate kinase </a:t>
            </a:r>
            <a:r>
              <a:rPr lang="en-US" dirty="0" err="1" smtClean="0"/>
              <a:t>deficinecy</a:t>
            </a:r>
            <a:r>
              <a:rPr lang="en-US" dirty="0" smtClean="0"/>
              <a:t>, </a:t>
            </a:r>
            <a:r>
              <a:rPr lang="en-US" dirty="0" err="1" smtClean="0"/>
              <a:t>myelofibrosis</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Stomatocytosis- autosomal dominant</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Heinz bodies</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Fifth’s disease</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Trichinella spiralis</a:t>
            </a:r>
          </a:p>
          <a:p>
            <a:r>
              <a:rPr lang="en-US" dirty="0" smtClean="0"/>
              <a:t>Tx- ABZ, steroids</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Negative- needle shaped</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Dextrocardia</a:t>
            </a:r>
          </a:p>
          <a:p>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Secondary</a:t>
            </a:r>
            <a:r>
              <a:rPr lang="en-US" baseline="0" dirty="0" smtClean="0"/>
              <a:t> syphilis</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HZO</a:t>
            </a:r>
          </a:p>
          <a:p>
            <a:r>
              <a:rPr lang="en-US" dirty="0" err="1" smtClean="0"/>
              <a:t>Acylovir</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KS</a:t>
            </a:r>
          </a:p>
          <a:p>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W.Bancrofti</a:t>
            </a:r>
            <a:endParaRPr lang="en-US" dirty="0" smtClean="0"/>
          </a:p>
          <a:p>
            <a:r>
              <a:rPr lang="en-US" dirty="0" smtClean="0"/>
              <a:t>Brugia malayi</a:t>
            </a:r>
          </a:p>
          <a:p>
            <a:r>
              <a:rPr lang="en-US" dirty="0" smtClean="0"/>
              <a:t>Brugia</a:t>
            </a:r>
            <a:r>
              <a:rPr lang="en-US" baseline="0" dirty="0" smtClean="0"/>
              <a:t> timori             </a:t>
            </a:r>
            <a:r>
              <a:rPr lang="en-US" baseline="0" dirty="0" err="1" smtClean="0"/>
              <a:t>ivermectin</a:t>
            </a:r>
            <a:r>
              <a:rPr lang="en-US" baseline="0" dirty="0" smtClean="0"/>
              <a:t> DEC</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Psoriasis</a:t>
            </a:r>
          </a:p>
          <a:p>
            <a:r>
              <a:rPr lang="en-US" dirty="0" smtClean="0"/>
              <a:t>-topical steroids</a:t>
            </a:r>
          </a:p>
          <a:p>
            <a:r>
              <a:rPr lang="en-US" dirty="0" smtClean="0"/>
              <a:t>-topical retinoid</a:t>
            </a:r>
          </a:p>
          <a:p>
            <a:r>
              <a:rPr lang="en-US" dirty="0" smtClean="0"/>
              <a:t>-TNF</a:t>
            </a:r>
            <a:r>
              <a:rPr lang="en-US" baseline="0" dirty="0" smtClean="0"/>
              <a:t> inhibitors</a:t>
            </a:r>
          </a:p>
          <a:p>
            <a:r>
              <a:rPr lang="en-US" baseline="0" dirty="0" smtClean="0"/>
              <a:t>-tacrolimus</a:t>
            </a:r>
            <a:endParaRPr lang="en-US" dirty="0"/>
          </a:p>
        </p:txBody>
      </p:sp>
      <p:sp>
        <p:nvSpPr>
          <p:cNvPr id="4" name="Slide Number Placeholder 3"/>
          <p:cNvSpPr>
            <a:spLocks noGrp="1"/>
          </p:cNvSpPr>
          <p:nvPr>
            <p:ph type="sldNum" sz="quarter" idx="10"/>
          </p:nvPr>
        </p:nvSpPr>
        <p:spPr/>
        <p:txBody>
          <a:bodyPr/>
          <a:lstStyle/>
          <a:p>
            <a:fld id="{893C767B-FF42-4637-B401-429A796CD58A}"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428862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83658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20033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203551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79928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374327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348287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24340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10891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369295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4437B-2266-4403-9657-C04D353DE922}"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234365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4437B-2266-4403-9657-C04D353DE922}" type="datetimeFigureOut">
              <a:rPr lang="en-US" smtClean="0"/>
              <a:pPr/>
              <a:t>10/28/2020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4397F-1253-42E8-AB1A-F475867E4469}" type="slidenum">
              <a:rPr lang="en-US" smtClean="0"/>
              <a:pPr/>
              <a:t>‹#›</a:t>
            </a:fld>
            <a:endParaRPr lang="en-US"/>
          </a:p>
        </p:txBody>
      </p:sp>
    </p:spTree>
    <p:extLst>
      <p:ext uri="{BB962C8B-B14F-4D97-AF65-F5344CB8AC3E}">
        <p14:creationId xmlns="" xmlns:p14="http://schemas.microsoft.com/office/powerpoint/2010/main" val="42780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a:bodyPr>
          <a:lstStyle/>
          <a:p>
            <a:r>
              <a:rPr lang="en-US" sz="1400" dirty="0" smtClean="0"/>
              <a:t>Photo of an 8 </a:t>
            </a:r>
            <a:r>
              <a:rPr lang="en-US" sz="1400" dirty="0" err="1" smtClean="0"/>
              <a:t>yr</a:t>
            </a:r>
            <a:r>
              <a:rPr lang="en-US" sz="1400" dirty="0" smtClean="0"/>
              <a:t> old boy who presents to you in the dermatology clinic..</a:t>
            </a:r>
            <a:br>
              <a:rPr lang="en-US" sz="1400" dirty="0" smtClean="0"/>
            </a:br>
            <a:r>
              <a:rPr lang="en-US" sz="1400" dirty="0" smtClean="0"/>
              <a:t>A)describe  the lesions</a:t>
            </a:r>
            <a:br>
              <a:rPr lang="en-US" sz="1400" dirty="0" smtClean="0"/>
            </a:br>
            <a:r>
              <a:rPr lang="en-US" sz="1400" dirty="0" smtClean="0"/>
              <a:t>b)what is the diagnosis</a:t>
            </a:r>
            <a:br>
              <a:rPr lang="en-US" sz="1400" dirty="0" smtClean="0"/>
            </a:br>
            <a:r>
              <a:rPr lang="en-US" sz="1400" dirty="0" smtClean="0"/>
              <a:t>C)list  3 specific therapies</a:t>
            </a:r>
            <a:br>
              <a:rPr lang="en-US" sz="1400" dirty="0" smtClean="0"/>
            </a:br>
            <a:r>
              <a:rPr lang="en-US" sz="1400" dirty="0" smtClean="0"/>
              <a:t/>
            </a:r>
            <a:br>
              <a:rPr lang="en-US" sz="1400" dirty="0" smtClean="0"/>
            </a:br>
            <a:endParaRPr lang="en-US" sz="1400" dirty="0"/>
          </a:p>
        </p:txBody>
      </p:sp>
      <p:sp>
        <p:nvSpPr>
          <p:cNvPr id="3" name="Subtitle 2"/>
          <p:cNvSpPr>
            <a:spLocks noGrp="1"/>
          </p:cNvSpPr>
          <p:nvPr>
            <p:ph type="subTitle" idx="1"/>
          </p:nvPr>
        </p:nvSpPr>
        <p:spPr>
          <a:xfrm>
            <a:off x="1371600" y="2514600"/>
            <a:ext cx="6400800" cy="3048000"/>
          </a:xfrm>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2057400"/>
            <a:ext cx="6858000"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5897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A)What is the diagnosis</a:t>
            </a:r>
            <a:br>
              <a:rPr lang="en-US" sz="1400" dirty="0" smtClean="0"/>
            </a:br>
            <a:r>
              <a:rPr lang="en-US" sz="1400" dirty="0" smtClean="0"/>
              <a:t>B)causative organism</a:t>
            </a:r>
            <a:br>
              <a:rPr lang="en-US" sz="1400" dirty="0" smtClean="0"/>
            </a:br>
            <a:r>
              <a:rPr lang="en-US" sz="1400" dirty="0" smtClean="0"/>
              <a:t>C) list one specific therapy</a:t>
            </a:r>
            <a:endParaRPr lang="en-US" sz="1400"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600200"/>
            <a:ext cx="4824413"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7073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err="1" smtClean="0"/>
              <a:t>Hiv</a:t>
            </a:r>
            <a:r>
              <a:rPr lang="en-US" sz="1400" dirty="0" smtClean="0"/>
              <a:t> positive female with the lesions below</a:t>
            </a:r>
            <a:br>
              <a:rPr lang="en-US" sz="1400" dirty="0" smtClean="0"/>
            </a:br>
            <a:r>
              <a:rPr lang="en-US" sz="1400" dirty="0" smtClean="0"/>
              <a:t>A)describe the lesions</a:t>
            </a:r>
            <a:br>
              <a:rPr lang="en-US" sz="1400" dirty="0" smtClean="0"/>
            </a:br>
            <a:r>
              <a:rPr lang="en-US" sz="1400" dirty="0" smtClean="0"/>
              <a:t>B) what is the diagnosis</a:t>
            </a:r>
            <a:br>
              <a:rPr lang="en-US" sz="1400" dirty="0" smtClean="0"/>
            </a:br>
            <a:r>
              <a:rPr lang="en-US" sz="1400" dirty="0" smtClean="0"/>
              <a:t>C) list the specific treatment options available</a:t>
            </a:r>
            <a:endParaRPr lang="en-US" sz="1400"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76400"/>
            <a:ext cx="7086599"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629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40yr old man from </a:t>
            </a:r>
            <a:r>
              <a:rPr lang="en-US" sz="1400" dirty="0" err="1" smtClean="0"/>
              <a:t>mombasa</a:t>
            </a:r>
            <a:r>
              <a:rPr lang="en-US" sz="1400" dirty="0" smtClean="0"/>
              <a:t> presents with the lower limb swelling below</a:t>
            </a:r>
            <a:br>
              <a:rPr lang="en-US" sz="1400" dirty="0" smtClean="0"/>
            </a:br>
            <a:r>
              <a:rPr lang="en-US" sz="1400" dirty="0" smtClean="0"/>
              <a:t>A)most likely diagnosis</a:t>
            </a:r>
            <a:br>
              <a:rPr lang="en-US" sz="1400" dirty="0" smtClean="0"/>
            </a:br>
            <a:r>
              <a:rPr lang="en-US" sz="1400" dirty="0" smtClean="0"/>
              <a:t>B)list the treatment options</a:t>
            </a:r>
            <a:endParaRPr lang="en-US" sz="1400"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600200"/>
            <a:ext cx="8153399"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2912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16yr old boy newly diagnosed </a:t>
            </a:r>
            <a:r>
              <a:rPr lang="en-US" sz="1400" dirty="0" err="1" smtClean="0"/>
              <a:t>hiv</a:t>
            </a:r>
            <a:r>
              <a:rPr lang="en-US" sz="1400" dirty="0" smtClean="0"/>
              <a:t> patient developed the lesions below after 3 days </a:t>
            </a:r>
            <a:r>
              <a:rPr lang="en-US" sz="1400" dirty="0" err="1" smtClean="0"/>
              <a:t>commencent</a:t>
            </a:r>
            <a:r>
              <a:rPr lang="en-US" sz="1400" dirty="0" smtClean="0"/>
              <a:t> of the standard </a:t>
            </a:r>
            <a:r>
              <a:rPr lang="en-US" sz="1400" dirty="0" err="1" smtClean="0"/>
              <a:t>hiv</a:t>
            </a:r>
            <a:r>
              <a:rPr lang="en-US" sz="1400" dirty="0" smtClean="0"/>
              <a:t>  treatment regimen in </a:t>
            </a:r>
            <a:r>
              <a:rPr lang="en-US" sz="1400" dirty="0" err="1" smtClean="0"/>
              <a:t>kenya</a:t>
            </a:r>
            <a:r>
              <a:rPr lang="en-US" sz="1400" dirty="0" smtClean="0"/>
              <a:t/>
            </a:r>
            <a:br>
              <a:rPr lang="en-US" sz="1400" dirty="0" smtClean="0"/>
            </a:br>
            <a:r>
              <a:rPr lang="en-US" sz="1400" dirty="0" smtClean="0"/>
              <a:t>A) what is the likely diagnosis?</a:t>
            </a:r>
            <a:br>
              <a:rPr lang="en-US" sz="1400" dirty="0" smtClean="0"/>
            </a:br>
            <a:r>
              <a:rPr lang="en-US" sz="1400" dirty="0" smtClean="0"/>
              <a:t>B) outline the treatment  </a:t>
            </a:r>
            <a:endParaRPr lang="en-US" sz="1400"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1538287"/>
            <a:ext cx="5410200" cy="442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1538287"/>
            <a:ext cx="2819400" cy="442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096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diagnosis</a:t>
            </a:r>
            <a:br>
              <a:rPr lang="en-US" dirty="0" smtClean="0"/>
            </a:br>
            <a:r>
              <a:rPr lang="en-US" dirty="0" smtClean="0"/>
              <a:t>list the treatment options</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1600200"/>
            <a:ext cx="6629400" cy="4495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08259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C:\Users\user\Desktop\Syph_egg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600200"/>
            <a:ext cx="7239000"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00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pic>
        <p:nvPicPr>
          <p:cNvPr id="16386" name="Picture 2" descr="C:\Users\user\Desktop\images_19.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2189162"/>
            <a:ext cx="4800600" cy="36020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16768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C:\Users\user\Desktop\images_17.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1905000"/>
            <a:ext cx="5638800" cy="3886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1953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pic>
        <p:nvPicPr>
          <p:cNvPr id="18434" name="Picture 2" descr="C:\Users\user\Desktop\images_21.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905000"/>
            <a:ext cx="4419600" cy="3886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7594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C:\Users\user\Desktop\images_16.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2133600"/>
            <a:ext cx="4876799" cy="3428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3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The patient below known to have atopic eczema presents to you in the clinic with the lesions below.</a:t>
            </a:r>
            <a:br>
              <a:rPr lang="en-US" sz="1400" dirty="0" smtClean="0"/>
            </a:br>
            <a:r>
              <a:rPr lang="en-US" sz="1400" dirty="0" smtClean="0"/>
              <a:t>A) describe the lesions</a:t>
            </a:r>
            <a:br>
              <a:rPr lang="en-US" sz="1400" dirty="0" smtClean="0"/>
            </a:br>
            <a:r>
              <a:rPr lang="en-US" sz="1400" dirty="0" smtClean="0"/>
              <a:t>B)what is the </a:t>
            </a:r>
            <a:r>
              <a:rPr lang="en-US" sz="1400" dirty="0" smtClean="0"/>
              <a:t>diagnosis </a:t>
            </a:r>
            <a:r>
              <a:rPr lang="en-US" sz="1400" dirty="0" smtClean="0">
                <a:solidFill>
                  <a:srgbClr val="FF0000"/>
                </a:solidFill>
              </a:rPr>
              <a:t>pytiriasis alba</a:t>
            </a:r>
            <a:r>
              <a:rPr lang="en-US" sz="1400" dirty="0" smtClean="0"/>
              <a:t/>
            </a:r>
            <a:br>
              <a:rPr lang="en-US" sz="1400" dirty="0" smtClean="0"/>
            </a:br>
            <a:r>
              <a:rPr lang="en-US" sz="1400" dirty="0" smtClean="0"/>
              <a:t>C) briefly outline the specific </a:t>
            </a:r>
            <a:r>
              <a:rPr lang="en-US" sz="1400" dirty="0" err="1" smtClean="0"/>
              <a:t>mx</a:t>
            </a:r>
            <a:r>
              <a:rPr lang="en-US" sz="1400" dirty="0" smtClean="0"/>
              <a:t> </a:t>
            </a:r>
            <a:r>
              <a:rPr lang="en-US" sz="1400" dirty="0" smtClean="0">
                <a:solidFill>
                  <a:srgbClr val="FF0000"/>
                </a:solidFill>
              </a:rPr>
              <a:t>PUVA</a:t>
            </a:r>
            <a:endParaRPr lang="en-US" sz="14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1600200"/>
            <a:ext cx="42672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8294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err="1" smtClean="0"/>
              <a:t>Diagnosis?</a:t>
            </a:r>
            <a:r>
              <a:rPr lang="en-US" sz="1600" dirty="0" err="1" smtClean="0">
                <a:solidFill>
                  <a:srgbClr val="FF0000"/>
                </a:solidFill>
              </a:rPr>
              <a:t>malaria</a:t>
            </a:r>
            <a:r>
              <a:rPr lang="en-US" sz="1600" dirty="0" smtClean="0"/>
              <a:t/>
            </a:r>
            <a:br>
              <a:rPr lang="en-US" sz="1600" dirty="0" smtClean="0"/>
            </a:br>
            <a:r>
              <a:rPr lang="en-US" sz="1600" dirty="0" smtClean="0"/>
              <a:t>Specific </a:t>
            </a:r>
            <a:r>
              <a:rPr lang="en-US" sz="1600" dirty="0" err="1" smtClean="0">
                <a:solidFill>
                  <a:srgbClr val="FF0000"/>
                </a:solidFill>
              </a:rPr>
              <a:t>treatment?artemether</a:t>
            </a:r>
            <a:r>
              <a:rPr lang="en-US" sz="1600" dirty="0" smtClean="0">
                <a:solidFill>
                  <a:srgbClr val="FF0000"/>
                </a:solidFill>
              </a:rPr>
              <a:t>/</a:t>
            </a:r>
            <a:r>
              <a:rPr lang="en-US" sz="1600" dirty="0" err="1" smtClean="0">
                <a:solidFill>
                  <a:srgbClr val="FF0000"/>
                </a:solidFill>
              </a:rPr>
              <a:t>lumefantrine</a:t>
            </a:r>
            <a:r>
              <a:rPr lang="en-US" sz="1600" dirty="0" smtClean="0">
                <a:solidFill>
                  <a:srgbClr val="FF0000"/>
                </a:solidFill>
              </a:rPr>
              <a:t> combination</a:t>
            </a:r>
            <a:r>
              <a:rPr lang="en-US" sz="1600" dirty="0" smtClean="0"/>
              <a:t/>
            </a:r>
            <a:br>
              <a:rPr lang="en-US" sz="1600" dirty="0" smtClean="0"/>
            </a:br>
            <a:r>
              <a:rPr lang="en-US" sz="1600" dirty="0" smtClean="0"/>
              <a:t>4complications that can occur-</a:t>
            </a:r>
            <a:r>
              <a:rPr lang="en-US" sz="1600" dirty="0" err="1" smtClean="0">
                <a:solidFill>
                  <a:srgbClr val="FF0000"/>
                </a:solidFill>
              </a:rPr>
              <a:t>coma,DIC</a:t>
            </a:r>
            <a:r>
              <a:rPr lang="en-US" sz="1600" dirty="0" smtClean="0">
                <a:solidFill>
                  <a:srgbClr val="FF0000"/>
                </a:solidFill>
              </a:rPr>
              <a:t>, acute </a:t>
            </a:r>
            <a:r>
              <a:rPr lang="en-US" sz="1600" dirty="0" err="1" smtClean="0">
                <a:solidFill>
                  <a:srgbClr val="FF0000"/>
                </a:solidFill>
              </a:rPr>
              <a:t>RF,anaemia,hypoglycemia</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20482" name="Picture 2" descr="C:\Users\user\Desktop\images_30.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2057400"/>
            <a:ext cx="4572000" cy="3733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9600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Diagnosis?</a:t>
            </a:r>
            <a:br>
              <a:rPr lang="en-US" sz="1400" dirty="0" smtClean="0"/>
            </a:br>
            <a:r>
              <a:rPr lang="en-US" sz="1400" dirty="0" smtClean="0"/>
              <a:t>4 causes?</a:t>
            </a:r>
            <a:br>
              <a:rPr lang="en-US" sz="1400" dirty="0" smtClean="0"/>
            </a:br>
            <a:endParaRPr lang="en-US" sz="1400" dirty="0"/>
          </a:p>
        </p:txBody>
      </p:sp>
      <p:pic>
        <p:nvPicPr>
          <p:cNvPr id="4" name="Content Placeholder 3" descr="iron def"/>
          <p:cNvPicPr>
            <a:picLocks noGrp="1" noChangeAspect="1" noChangeArrowheads="1"/>
          </p:cNvPicPr>
          <p:nvPr>
            <p:ph idx="1"/>
          </p:nvPr>
        </p:nvPicPr>
        <p:blipFill>
          <a:blip r:embed="rId2" cstate="print"/>
          <a:srcRect/>
          <a:stretch>
            <a:fillRect/>
          </a:stretch>
        </p:blipFill>
        <p:spPr bwMode="auto">
          <a:xfrm>
            <a:off x="990600" y="1752600"/>
            <a:ext cx="5486400" cy="4038600"/>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302874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Patient presents with </a:t>
            </a:r>
            <a:r>
              <a:rPr lang="en-US" sz="1400" dirty="0" err="1" smtClean="0"/>
              <a:t>hx</a:t>
            </a:r>
            <a:r>
              <a:rPr lang="en-US" sz="1400" dirty="0" smtClean="0"/>
              <a:t> of </a:t>
            </a:r>
            <a:r>
              <a:rPr lang="en-US" sz="1400" dirty="0" err="1" smtClean="0"/>
              <a:t>diziness</a:t>
            </a:r>
            <a:r>
              <a:rPr lang="en-US" sz="1400" dirty="0" smtClean="0"/>
              <a:t>. </a:t>
            </a:r>
            <a:r>
              <a:rPr lang="en-US" sz="1400" dirty="0" err="1" smtClean="0"/>
              <a:t>Hb</a:t>
            </a:r>
            <a:r>
              <a:rPr lang="en-US" sz="1400" dirty="0" smtClean="0"/>
              <a:t> done is 9g/dl and </a:t>
            </a:r>
            <a:r>
              <a:rPr lang="en-US" sz="1400" dirty="0" err="1" smtClean="0"/>
              <a:t>pbf</a:t>
            </a:r>
            <a:r>
              <a:rPr lang="en-US" sz="1400" dirty="0" smtClean="0"/>
              <a:t> is shown below</a:t>
            </a:r>
            <a:br>
              <a:rPr lang="en-US" sz="1400" dirty="0" smtClean="0"/>
            </a:br>
            <a:r>
              <a:rPr lang="en-US" sz="1400" dirty="0" smtClean="0"/>
              <a:t>a) diagnosis</a:t>
            </a:r>
            <a:br>
              <a:rPr lang="en-US" sz="1400" dirty="0" smtClean="0"/>
            </a:br>
            <a:r>
              <a:rPr lang="en-US" sz="1400" dirty="0" smtClean="0"/>
              <a:t>b)5causes</a:t>
            </a:r>
            <a:br>
              <a:rPr lang="en-US" sz="1400" dirty="0" smtClean="0"/>
            </a:br>
            <a:endParaRPr lang="en-US" sz="1400" dirty="0"/>
          </a:p>
        </p:txBody>
      </p:sp>
      <p:pic>
        <p:nvPicPr>
          <p:cNvPr id="4" name="Content Placeholder 3" descr="HEME083"/>
          <p:cNvPicPr>
            <a:picLocks noGrp="1" noChangeAspect="1" noChangeArrowheads="1"/>
          </p:cNvPicPr>
          <p:nvPr>
            <p:ph idx="1"/>
          </p:nvPr>
        </p:nvPicPr>
        <p:blipFill>
          <a:blip r:embed="rId2" cstate="print"/>
          <a:srcRect/>
          <a:stretch>
            <a:fillRect/>
          </a:stretch>
        </p:blipFill>
        <p:spPr bwMode="auto">
          <a:xfrm>
            <a:off x="1371600" y="1761331"/>
            <a:ext cx="6400800" cy="4203700"/>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2649306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a:t>
            </a:r>
            <a:br>
              <a:rPr lang="en-US" dirty="0" smtClean="0"/>
            </a:br>
            <a:r>
              <a:rPr lang="en-US" dirty="0" smtClean="0"/>
              <a:t>List one cause?</a:t>
            </a:r>
            <a:endParaRPr lang="en-US" dirty="0"/>
          </a:p>
        </p:txBody>
      </p:sp>
      <p:pic>
        <p:nvPicPr>
          <p:cNvPr id="4" name="Content Placeholder 3" descr="BS in MBA"/>
          <p:cNvPicPr>
            <a:picLocks noGrp="1" noChangeAspect="1" noChangeArrowheads="1"/>
          </p:cNvPicPr>
          <p:nvPr>
            <p:ph idx="1"/>
          </p:nvPr>
        </p:nvPicPr>
        <p:blipFill>
          <a:blip r:embed="rId2" cstate="print"/>
          <a:srcRect/>
          <a:stretch>
            <a:fillRect/>
          </a:stretch>
        </p:blipFill>
        <p:spPr bwMode="auto">
          <a:xfrm>
            <a:off x="1066800" y="1447800"/>
            <a:ext cx="5867400" cy="4419600"/>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62877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Diagnosis?</a:t>
            </a:r>
            <a:r>
              <a:rPr lang="en-US" dirty="0" err="1" smtClean="0">
                <a:solidFill>
                  <a:srgbClr val="FF0000"/>
                </a:solidFill>
              </a:rPr>
              <a:t>howell</a:t>
            </a:r>
            <a:r>
              <a:rPr lang="en-US" dirty="0" smtClean="0">
                <a:solidFill>
                  <a:srgbClr val="FF0000"/>
                </a:solidFill>
              </a:rPr>
              <a:t>-jolly bodies(bulls eye)</a:t>
            </a:r>
            <a:r>
              <a:rPr lang="en-US" dirty="0" smtClean="0"/>
              <a:t/>
            </a:r>
            <a:br>
              <a:rPr lang="en-US" dirty="0" smtClean="0"/>
            </a:br>
            <a:r>
              <a:rPr lang="en-US" dirty="0" smtClean="0"/>
              <a:t>3 causes-</a:t>
            </a:r>
            <a:r>
              <a:rPr lang="en-US" dirty="0" err="1" smtClean="0">
                <a:solidFill>
                  <a:srgbClr val="FF0000"/>
                </a:solidFill>
              </a:rPr>
              <a:t>splenectomy,SCD</a:t>
            </a:r>
            <a:r>
              <a:rPr lang="en-US" dirty="0" smtClean="0">
                <a:solidFill>
                  <a:srgbClr val="FF0000"/>
                </a:solidFill>
              </a:rPr>
              <a:t>, IDA, chronic liver disease</a:t>
            </a:r>
            <a:endParaRPr lang="en-US" dirty="0"/>
          </a:p>
        </p:txBody>
      </p:sp>
      <p:pic>
        <p:nvPicPr>
          <p:cNvPr id="4" name="Picture 7" descr="V-21Live"/>
          <p:cNvPicPr>
            <a:picLocks noGrp="1" noChangeAspect="1" noChangeArrowheads="1"/>
          </p:cNvPicPr>
          <p:nvPr>
            <p:ph idx="1"/>
          </p:nvPr>
        </p:nvPicPr>
        <p:blipFill>
          <a:blip r:embed="rId2" cstate="print"/>
          <a:srcRect l="3600" t="3598" r="8127" b="3598"/>
          <a:stretch>
            <a:fillRect/>
          </a:stretch>
        </p:blipFill>
        <p:spPr bwMode="auto">
          <a:xfrm>
            <a:off x="990600" y="2209799"/>
            <a:ext cx="5835801" cy="4343401"/>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3668545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a:t>
            </a:r>
            <a:r>
              <a:rPr lang="en-US" dirty="0" smtClean="0">
                <a:solidFill>
                  <a:srgbClr val="FF0000"/>
                </a:solidFill>
              </a:rPr>
              <a:t>TEAR </a:t>
            </a:r>
            <a:r>
              <a:rPr lang="en-US" dirty="0" smtClean="0">
                <a:solidFill>
                  <a:srgbClr val="FF0000"/>
                </a:solidFill>
              </a:rPr>
              <a:t>DROP</a:t>
            </a:r>
            <a:r>
              <a:rPr lang="en-US" dirty="0" smtClean="0"/>
              <a:t> n 3 causes of </a:t>
            </a:r>
            <a:r>
              <a:rPr lang="en-US" dirty="0" err="1" smtClean="0"/>
              <a:t>pbf</a:t>
            </a:r>
            <a:r>
              <a:rPr lang="en-US" dirty="0" smtClean="0"/>
              <a:t> below</a:t>
            </a:r>
            <a:r>
              <a:rPr lang="en-US" dirty="0" smtClean="0">
                <a:solidFill>
                  <a:srgbClr val="FF0000"/>
                </a:solidFill>
              </a:rPr>
              <a:t>-SCD</a:t>
            </a:r>
            <a:r>
              <a:rPr lang="en-US" dirty="0" smtClean="0">
                <a:solidFill>
                  <a:srgbClr val="FF0000"/>
                </a:solidFill>
              </a:rPr>
              <a:t>, marrow abnormalities,</a:t>
            </a:r>
            <a:endParaRPr lang="en-US" dirty="0"/>
          </a:p>
        </p:txBody>
      </p:sp>
      <p:pic>
        <p:nvPicPr>
          <p:cNvPr id="4" name="Content Placeholder 3" descr="Tear drop"/>
          <p:cNvPicPr>
            <a:picLocks noGrp="1" noChangeAspect="1" noChangeArrowheads="1"/>
          </p:cNvPicPr>
          <p:nvPr>
            <p:ph idx="1"/>
          </p:nvPr>
        </p:nvPicPr>
        <p:blipFill>
          <a:blip r:embed="rId2" cstate="print"/>
          <a:srcRect/>
          <a:stretch>
            <a:fillRect/>
          </a:stretch>
        </p:blipFill>
        <p:spPr bwMode="auto">
          <a:xfrm>
            <a:off x="2381250" y="2401094"/>
            <a:ext cx="4381500" cy="2924175"/>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2137169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Describe the radiograph below</a:t>
            </a:r>
            <a:br>
              <a:rPr lang="en-US" sz="1400" dirty="0" smtClean="0"/>
            </a:br>
            <a:r>
              <a:rPr lang="en-US" sz="1400" dirty="0" smtClean="0"/>
              <a:t>likely diagnosis?</a:t>
            </a:r>
            <a:endParaRPr lang="en-US" sz="1400" dirty="0"/>
          </a:p>
        </p:txBody>
      </p:sp>
      <p:pic>
        <p:nvPicPr>
          <p:cNvPr id="4" name="Content Placeholder 3" descr="Thalassemia"/>
          <p:cNvPicPr>
            <a:picLocks noGrp="1" noChangeAspect="1" noChangeArrowheads="1"/>
          </p:cNvPicPr>
          <p:nvPr>
            <p:ph idx="1"/>
          </p:nvPr>
        </p:nvPicPr>
        <p:blipFill>
          <a:blip r:embed="rId3" cstate="print"/>
          <a:srcRect/>
          <a:stretch>
            <a:fillRect/>
          </a:stretch>
        </p:blipFill>
        <p:spPr bwMode="auto">
          <a:xfrm>
            <a:off x="990600" y="1524000"/>
            <a:ext cx="5791200" cy="4800600"/>
          </a:xfrm>
          <a:prstGeom prst="rect">
            <a:avLst/>
          </a:prstGeom>
          <a:noFill/>
          <a:ln w="28575">
            <a:solidFill>
              <a:srgbClr val="CC9900"/>
            </a:solidFill>
            <a:miter lim="800000"/>
            <a:headEnd/>
            <a:tailEnd/>
          </a:ln>
        </p:spPr>
      </p:pic>
    </p:spTree>
    <p:extLst>
      <p:ext uri="{BB962C8B-B14F-4D97-AF65-F5344CB8AC3E}">
        <p14:creationId xmlns="" xmlns:p14="http://schemas.microsoft.com/office/powerpoint/2010/main" val="1047415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a:t>
            </a:r>
            <a:br>
              <a:rPr lang="en-US" dirty="0" smtClean="0"/>
            </a:br>
            <a:r>
              <a:rPr lang="en-US" dirty="0" smtClean="0"/>
              <a:t>5 Possible presentations?</a:t>
            </a:r>
            <a:endParaRPr lang="en-US" dirty="0"/>
          </a:p>
        </p:txBody>
      </p:sp>
      <p:pic>
        <p:nvPicPr>
          <p:cNvPr id="4" name="Content Placeholder 3" descr="SSA"/>
          <p:cNvPicPr>
            <a:picLocks noGrp="1" noChangeAspect="1" noChangeArrowheads="1"/>
          </p:cNvPicPr>
          <p:nvPr>
            <p:ph idx="1"/>
          </p:nvPr>
        </p:nvPicPr>
        <p:blipFill>
          <a:blip r:embed="rId2" cstate="print"/>
          <a:srcRect/>
          <a:stretch>
            <a:fillRect/>
          </a:stretch>
        </p:blipFill>
        <p:spPr bwMode="auto">
          <a:xfrm>
            <a:off x="1219200" y="1828800"/>
            <a:ext cx="5867400" cy="3962400"/>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2238191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pic>
        <p:nvPicPr>
          <p:cNvPr id="4" name="Content Placeholder 3" descr="Sphero"/>
          <p:cNvPicPr>
            <a:picLocks noGrp="1" noChangeAspect="1" noChangeArrowheads="1"/>
          </p:cNvPicPr>
          <p:nvPr>
            <p:ph idx="1"/>
          </p:nvPr>
        </p:nvPicPr>
        <p:blipFill>
          <a:blip r:embed="rId3" cstate="print"/>
          <a:srcRect/>
          <a:stretch>
            <a:fillRect/>
          </a:stretch>
        </p:blipFill>
        <p:spPr bwMode="auto">
          <a:xfrm>
            <a:off x="381000" y="1524000"/>
            <a:ext cx="7391400" cy="5181600"/>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3088238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a:t>
            </a:r>
            <a:br>
              <a:rPr lang="en-US" dirty="0" smtClean="0"/>
            </a:br>
            <a:r>
              <a:rPr lang="en-US" dirty="0" smtClean="0"/>
              <a:t>3 possible causes?</a:t>
            </a:r>
            <a:endParaRPr lang="en-US" dirty="0"/>
          </a:p>
        </p:txBody>
      </p:sp>
      <p:pic>
        <p:nvPicPr>
          <p:cNvPr id="4" name="Content Placeholder 3" descr="Ellipto"/>
          <p:cNvPicPr>
            <a:picLocks noGrp="1" noChangeAspect="1" noChangeArrowheads="1"/>
          </p:cNvPicPr>
          <p:nvPr>
            <p:ph idx="1"/>
          </p:nvPr>
        </p:nvPicPr>
        <p:blipFill>
          <a:blip r:embed="rId3" cstate="print"/>
          <a:srcRect/>
          <a:stretch>
            <a:fillRect/>
          </a:stretch>
        </p:blipFill>
        <p:spPr bwMode="auto">
          <a:xfrm>
            <a:off x="838200" y="1524000"/>
            <a:ext cx="5924550" cy="5029200"/>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2959702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err="1" smtClean="0"/>
              <a:t>Hiv</a:t>
            </a:r>
            <a:r>
              <a:rPr lang="en-US" sz="1400" dirty="0" smtClean="0"/>
              <a:t> positive patient presents to you with the lesions below</a:t>
            </a:r>
            <a:br>
              <a:rPr lang="en-US" sz="1400" dirty="0" smtClean="0"/>
            </a:br>
            <a:r>
              <a:rPr lang="en-US" sz="1400" dirty="0" smtClean="0"/>
              <a:t>A)describe the lesions</a:t>
            </a:r>
            <a:br>
              <a:rPr lang="en-US" sz="1400" dirty="0" smtClean="0"/>
            </a:br>
            <a:r>
              <a:rPr lang="en-US" sz="1400" dirty="0" smtClean="0"/>
              <a:t>B)what is the diagnosis</a:t>
            </a:r>
            <a:br>
              <a:rPr lang="en-US" sz="1400" dirty="0" smtClean="0"/>
            </a:br>
            <a:r>
              <a:rPr lang="en-US" sz="1400" dirty="0" smtClean="0"/>
              <a:t>C)list 3 specific management</a:t>
            </a:r>
            <a:endParaRPr lang="en-US" sz="14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3733800"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1600200"/>
            <a:ext cx="3810000"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2319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Describe the </a:t>
            </a:r>
            <a:r>
              <a:rPr lang="en-US" sz="1400" dirty="0" err="1" smtClean="0"/>
              <a:t>pbf</a:t>
            </a:r>
            <a:r>
              <a:rPr lang="en-US" sz="1400" dirty="0" smtClean="0"/>
              <a:t> below</a:t>
            </a:r>
            <a:br>
              <a:rPr lang="en-US" sz="1400" dirty="0" smtClean="0"/>
            </a:br>
            <a:r>
              <a:rPr lang="en-US" sz="1400" dirty="0" smtClean="0"/>
              <a:t>diagnosis?</a:t>
            </a:r>
            <a:br>
              <a:rPr lang="en-US" sz="1400" dirty="0" smtClean="0"/>
            </a:br>
            <a:r>
              <a:rPr lang="en-US" sz="1400" dirty="0" smtClean="0"/>
              <a:t>3 causes?</a:t>
            </a:r>
            <a:endParaRPr lang="en-US" sz="1400" dirty="0"/>
          </a:p>
        </p:txBody>
      </p:sp>
      <p:pic>
        <p:nvPicPr>
          <p:cNvPr id="4" name="Content Placeholder 3" descr="stomato"/>
          <p:cNvPicPr>
            <a:picLocks noGrp="1" noChangeAspect="1" noChangeArrowheads="1"/>
          </p:cNvPicPr>
          <p:nvPr>
            <p:ph idx="1"/>
          </p:nvPr>
        </p:nvPicPr>
        <p:blipFill>
          <a:blip r:embed="rId3" cstate="print"/>
          <a:srcRect l="16666" t="8461"/>
          <a:stretch>
            <a:fillRect/>
          </a:stretch>
        </p:blipFill>
        <p:spPr bwMode="auto">
          <a:xfrm>
            <a:off x="1371600" y="1447800"/>
            <a:ext cx="6400800" cy="5181599"/>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3282464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Howel jolly1"/>
          <p:cNvPicPr>
            <a:picLocks noGrp="1" noChangeAspect="1" noChangeArrowheads="1"/>
          </p:cNvPicPr>
          <p:nvPr>
            <p:ph idx="1"/>
          </p:nvPr>
        </p:nvPicPr>
        <p:blipFill>
          <a:blip r:embed="rId3" cstate="print"/>
          <a:srcRect t="5136"/>
          <a:stretch>
            <a:fillRect/>
          </a:stretch>
        </p:blipFill>
        <p:spPr bwMode="auto">
          <a:xfrm>
            <a:off x="1143000" y="1580323"/>
            <a:ext cx="6553200" cy="5125277"/>
          </a:xfrm>
          <a:prstGeom prst="rect">
            <a:avLst/>
          </a:prstGeom>
          <a:solidFill>
            <a:srgbClr val="FF99FF"/>
          </a:solidFill>
          <a:ln w="38100" algn="ctr">
            <a:solidFill>
              <a:srgbClr val="CC9900"/>
            </a:solidFill>
            <a:miter lim="800000"/>
            <a:headEnd/>
            <a:tailEnd/>
          </a:ln>
        </p:spPr>
      </p:pic>
    </p:spTree>
    <p:extLst>
      <p:ext uri="{BB962C8B-B14F-4D97-AF65-F5344CB8AC3E}">
        <p14:creationId xmlns="" xmlns:p14="http://schemas.microsoft.com/office/powerpoint/2010/main" val="2447177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A)What is the diagnosis</a:t>
            </a:r>
            <a:br>
              <a:rPr lang="en-US" dirty="0" smtClean="0"/>
            </a:br>
            <a:r>
              <a:rPr lang="en-US" dirty="0" smtClean="0"/>
              <a:t>B)list the specific management</a:t>
            </a:r>
            <a:endParaRPr lang="en-US" dirty="0"/>
          </a:p>
        </p:txBody>
      </p:sp>
      <p:pic>
        <p:nvPicPr>
          <p:cNvPr id="4" name="Picture 11" descr="inf mi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l="4289" r="5565" b="4764"/>
          <a:stretch>
            <a:fillRect/>
          </a:stretch>
        </p:blipFill>
        <p:spPr bwMode="auto">
          <a:xfrm>
            <a:off x="762000" y="1600200"/>
            <a:ext cx="7619999"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2181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Most likely diagnosis?</a:t>
            </a:r>
            <a:br>
              <a:rPr lang="en-US" sz="1400" dirty="0" smtClean="0"/>
            </a:br>
            <a:r>
              <a:rPr lang="en-US" sz="1400" dirty="0" smtClean="0"/>
              <a:t>3 physical signs that might be present in this patient?</a:t>
            </a:r>
            <a:br>
              <a:rPr lang="en-US" sz="1400" dirty="0" smtClean="0"/>
            </a:br>
            <a:r>
              <a:rPr lang="en-US" sz="1400" dirty="0" smtClean="0"/>
              <a:t>2 </a:t>
            </a:r>
            <a:r>
              <a:rPr lang="en-US" sz="1400" dirty="0" err="1" smtClean="0"/>
              <a:t>investications</a:t>
            </a:r>
            <a:r>
              <a:rPr lang="en-US" sz="1400" dirty="0" smtClean="0"/>
              <a:t>?</a:t>
            </a:r>
            <a:endParaRPr lang="en-US" sz="1400" dirty="0"/>
          </a:p>
        </p:txBody>
      </p:sp>
      <p:pic>
        <p:nvPicPr>
          <p:cNvPr id="4" name="Picture 2" descr="http://upload.wikimedia.org/wikipedia/commons/8/8f/Proptosis_and_lid_retraction_from_Graves%27_Disease.jpg"/>
          <p:cNvPicPr>
            <a:picLocks noGrp="1" noChangeAspect="1" noChangeArrowheads="1"/>
          </p:cNvPicPr>
          <p:nvPr>
            <p:ph idx="1"/>
          </p:nvPr>
        </p:nvPicPr>
        <p:blipFill>
          <a:blip r:embed="rId2" cstate="print"/>
          <a:srcRect/>
          <a:stretch>
            <a:fillRect/>
          </a:stretch>
        </p:blipFill>
        <p:spPr bwMode="auto">
          <a:xfrm>
            <a:off x="533400" y="1371600"/>
            <a:ext cx="6934200" cy="5334000"/>
          </a:xfrm>
          <a:prstGeom prst="rect">
            <a:avLst/>
          </a:prstGeom>
          <a:noFill/>
        </p:spPr>
      </p:pic>
    </p:spTree>
    <p:extLst>
      <p:ext uri="{BB962C8B-B14F-4D97-AF65-F5344CB8AC3E}">
        <p14:creationId xmlns="" xmlns:p14="http://schemas.microsoft.com/office/powerpoint/2010/main" val="3060003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Describe the main pathology in this CXR</a:t>
            </a:r>
            <a:br>
              <a:rPr lang="en-US" sz="1400" dirty="0" smtClean="0"/>
            </a:br>
            <a:r>
              <a:rPr lang="en-US" sz="1400" dirty="0" smtClean="0"/>
              <a:t>3 possible causes?</a:t>
            </a:r>
            <a:endParaRPr lang="en-US" sz="1400" dirty="0"/>
          </a:p>
        </p:txBody>
      </p:sp>
      <p:pic>
        <p:nvPicPr>
          <p:cNvPr id="4" name="Content Placeholder 3" descr="13"/>
          <p:cNvPicPr>
            <a:picLocks noGrp="1" noChangeAspect="1" noChangeArrowheads="1"/>
          </p:cNvPicPr>
          <p:nvPr>
            <p:ph idx="1"/>
          </p:nvPr>
        </p:nvPicPr>
        <p:blipFill>
          <a:blip r:embed="rId2" cstate="print"/>
          <a:srcRect l="7480" t="3368" r="4330" b="2350"/>
          <a:stretch>
            <a:fillRect/>
          </a:stretch>
        </p:blipFill>
        <p:spPr>
          <a:xfrm>
            <a:off x="2309257" y="1600200"/>
            <a:ext cx="4525486" cy="4525963"/>
          </a:xfrm>
          <a:noFill/>
        </p:spPr>
      </p:pic>
    </p:spTree>
    <p:extLst>
      <p:ext uri="{BB962C8B-B14F-4D97-AF65-F5344CB8AC3E}">
        <p14:creationId xmlns="" xmlns:p14="http://schemas.microsoft.com/office/powerpoint/2010/main" val="1505157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Diagnosis?</a:t>
            </a:r>
            <a:br>
              <a:rPr lang="en-US" sz="1400" dirty="0" smtClean="0"/>
            </a:br>
            <a:r>
              <a:rPr lang="en-US" sz="1400" dirty="0" smtClean="0"/>
              <a:t>5 possible causes?</a:t>
            </a:r>
            <a:br>
              <a:rPr lang="en-US" sz="1400" dirty="0" smtClean="0"/>
            </a:br>
            <a:r>
              <a:rPr lang="en-US" sz="1400" dirty="0" smtClean="0"/>
              <a:t>one other investigation you will do</a:t>
            </a:r>
            <a:endParaRPr lang="en-US" sz="1400" dirty="0"/>
          </a:p>
        </p:txBody>
      </p:sp>
      <p:pic>
        <p:nvPicPr>
          <p:cNvPr id="4" name="Picture 8" descr="pleural effusion"/>
          <p:cNvPicPr>
            <a:picLocks noGrp="1" noChangeAspect="1" noChangeArrowheads="1"/>
          </p:cNvPicPr>
          <p:nvPr>
            <p:ph idx="1"/>
          </p:nvPr>
        </p:nvPicPr>
        <p:blipFill>
          <a:blip r:embed="rId2" cstate="print"/>
          <a:srcRect t="14545" b="16319"/>
          <a:stretch>
            <a:fillRect/>
          </a:stretch>
        </p:blipFill>
        <p:spPr>
          <a:xfrm>
            <a:off x="304800" y="1447800"/>
            <a:ext cx="7924800" cy="5410199"/>
          </a:xfrm>
          <a:noFill/>
          <a:ln/>
        </p:spPr>
      </p:pic>
    </p:spTree>
    <p:extLst>
      <p:ext uri="{BB962C8B-B14F-4D97-AF65-F5344CB8AC3E}">
        <p14:creationId xmlns="" xmlns:p14="http://schemas.microsoft.com/office/powerpoint/2010/main" val="980196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smtClean="0"/>
              <a:t>Muscle biopsy  in a patient with myalgia.</a:t>
            </a:r>
            <a:br>
              <a:rPr lang="en-US" sz="1200" dirty="0" smtClean="0"/>
            </a:br>
            <a:r>
              <a:rPr lang="en-US" sz="1200" dirty="0" smtClean="0"/>
              <a:t>Diagnosis?</a:t>
            </a:r>
            <a:br>
              <a:rPr lang="en-US" sz="1200" dirty="0" smtClean="0"/>
            </a:br>
            <a:r>
              <a:rPr lang="en-US" sz="1200" dirty="0" smtClean="0"/>
              <a:t>Specific treatment?</a:t>
            </a:r>
            <a:endParaRPr lang="en-US" sz="1200"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524000"/>
            <a:ext cx="6858000" cy="533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3904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Diagnosis?</a:t>
            </a:r>
            <a:endParaRPr lang="en-US" sz="1400" dirty="0"/>
          </a:p>
        </p:txBody>
      </p:sp>
      <p:sp>
        <p:nvSpPr>
          <p:cNvPr id="3" name="Content Placeholder 2"/>
          <p:cNvSpPr>
            <a:spLocks noGrp="1"/>
          </p:cNvSpPr>
          <p:nvPr>
            <p:ph idx="1"/>
          </p:nvPr>
        </p:nvSpPr>
        <p:spPr/>
        <p:txBody>
          <a:bodyPr/>
          <a:lstStyle/>
          <a:p>
            <a:endParaRPr lang="en-US"/>
          </a:p>
        </p:txBody>
      </p:sp>
      <p:pic>
        <p:nvPicPr>
          <p:cNvPr id="1026" name="Picture 2" descr="C:\Users\user\Desktop\images_40.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1600200"/>
            <a:ext cx="4240696" cy="45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user\Desktop\images_47.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000" y="1600200"/>
            <a:ext cx="4114800"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6533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3 major abnormalities on this CXR</a:t>
            </a:r>
            <a:endParaRPr lang="en-US" dirty="0"/>
          </a:p>
        </p:txBody>
      </p:sp>
      <p:pic>
        <p:nvPicPr>
          <p:cNvPr id="4" name="Content Placeholder 3" descr="DSC00736"/>
          <p:cNvPicPr>
            <a:picLocks noGrp="1" noChangeAspect="1" noChangeArrowheads="1"/>
          </p:cNvPicPr>
          <p:nvPr>
            <p:ph idx="1"/>
          </p:nvPr>
        </p:nvPicPr>
        <p:blipFill>
          <a:blip r:embed="rId3" cstate="print"/>
          <a:srcRect/>
          <a:stretch>
            <a:fillRect/>
          </a:stretch>
        </p:blipFill>
        <p:spPr>
          <a:xfrm>
            <a:off x="2178422" y="1600200"/>
            <a:ext cx="4787155" cy="4525963"/>
          </a:xfrm>
          <a:noFill/>
        </p:spPr>
      </p:pic>
    </p:spTree>
    <p:extLst>
      <p:ext uri="{BB962C8B-B14F-4D97-AF65-F5344CB8AC3E}">
        <p14:creationId xmlns="" xmlns:p14="http://schemas.microsoft.com/office/powerpoint/2010/main" val="2499905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12lead ECG of a 30 </a:t>
            </a:r>
            <a:r>
              <a:rPr lang="en-US" sz="1400" dirty="0" err="1" smtClean="0"/>
              <a:t>yr</a:t>
            </a:r>
            <a:r>
              <a:rPr lang="en-US" sz="1400" dirty="0" smtClean="0"/>
              <a:t> old who presents with fatigue.</a:t>
            </a:r>
            <a:br>
              <a:rPr lang="en-US" sz="1400" dirty="0" smtClean="0"/>
            </a:br>
            <a:r>
              <a:rPr lang="en-US" sz="1400" dirty="0" smtClean="0"/>
              <a:t>A) diagnosis</a:t>
            </a:r>
            <a:br>
              <a:rPr lang="en-US" sz="1400" dirty="0" smtClean="0"/>
            </a:br>
            <a:r>
              <a:rPr lang="en-US" sz="1400" dirty="0" smtClean="0"/>
              <a:t>B)list one specific treatment</a:t>
            </a:r>
            <a:endParaRPr lang="en-US" sz="1400" dirty="0"/>
          </a:p>
        </p:txBody>
      </p:sp>
      <p:pic>
        <p:nvPicPr>
          <p:cNvPr id="4" name="Content Placeholder 3" descr="DSC00812"/>
          <p:cNvPicPr>
            <a:picLocks noGrp="1" noChangeAspect="1" noChangeArrowheads="1"/>
          </p:cNvPicPr>
          <p:nvPr>
            <p:ph idx="1"/>
          </p:nvPr>
        </p:nvPicPr>
        <p:blipFill>
          <a:blip r:embed="rId2" cstate="print">
            <a:lum bright="-30000" contrast="30000"/>
          </a:blip>
          <a:srcRect/>
          <a:stretch>
            <a:fillRect/>
          </a:stretch>
        </p:blipFill>
        <p:spPr>
          <a:xfrm>
            <a:off x="457200" y="2006972"/>
            <a:ext cx="8229600" cy="3712419"/>
          </a:xfrm>
          <a:noFill/>
        </p:spPr>
      </p:pic>
    </p:spTree>
    <p:extLst>
      <p:ext uri="{BB962C8B-B14F-4D97-AF65-F5344CB8AC3E}">
        <p14:creationId xmlns="" xmlns:p14="http://schemas.microsoft.com/office/powerpoint/2010/main" val="2341834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A)Describe the </a:t>
            </a:r>
            <a:r>
              <a:rPr lang="en-US" sz="1400" dirty="0" smtClean="0"/>
              <a:t>lesion B)</a:t>
            </a:r>
            <a:r>
              <a:rPr lang="en-US" sz="1400" dirty="0" err="1" smtClean="0"/>
              <a:t>whats</a:t>
            </a:r>
            <a:r>
              <a:rPr lang="en-US" sz="1400" dirty="0" smtClean="0"/>
              <a:t> </a:t>
            </a:r>
            <a:r>
              <a:rPr lang="en-US" sz="1400" dirty="0" smtClean="0"/>
              <a:t>the </a:t>
            </a:r>
            <a:r>
              <a:rPr lang="en-US" sz="1400" dirty="0" smtClean="0"/>
              <a:t>diagnosis </a:t>
            </a:r>
            <a:r>
              <a:rPr lang="en-US" sz="1400" dirty="0" err="1" smtClean="0">
                <a:solidFill>
                  <a:srgbClr val="FF0000"/>
                </a:solidFill>
              </a:rPr>
              <a:t>Tinea</a:t>
            </a:r>
            <a:r>
              <a:rPr lang="en-US" sz="1400" dirty="0" smtClean="0">
                <a:solidFill>
                  <a:srgbClr val="FF0000"/>
                </a:solidFill>
              </a:rPr>
              <a:t> </a:t>
            </a:r>
            <a:r>
              <a:rPr lang="en-US" sz="1400" dirty="0" err="1" smtClean="0">
                <a:solidFill>
                  <a:srgbClr val="FF0000"/>
                </a:solidFill>
              </a:rPr>
              <a:t>faciei</a:t>
            </a:r>
            <a:r>
              <a:rPr lang="en-US" sz="1400" dirty="0" smtClean="0"/>
              <a:t/>
            </a:r>
            <a:br>
              <a:rPr lang="en-US" sz="1400" dirty="0" smtClean="0"/>
            </a:br>
            <a:r>
              <a:rPr lang="en-US" sz="1400" dirty="0" smtClean="0"/>
              <a:t>C)list the specific management</a:t>
            </a:r>
            <a:endParaRPr lang="en-US" sz="14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8229600"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32127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ECG of a patient who presents with syncope.</a:t>
            </a:r>
            <a:br>
              <a:rPr lang="en-US" sz="1400" dirty="0" smtClean="0"/>
            </a:br>
            <a:r>
              <a:rPr lang="en-US" sz="1400" dirty="0" smtClean="0"/>
              <a:t>A) diagnosis</a:t>
            </a:r>
            <a:br>
              <a:rPr lang="en-US" sz="1400" dirty="0" smtClean="0"/>
            </a:br>
            <a:r>
              <a:rPr lang="en-US" sz="1400" dirty="0" smtClean="0"/>
              <a:t>B)list 2 specific treatment</a:t>
            </a:r>
            <a:endParaRPr lang="en-US" sz="1400" dirty="0"/>
          </a:p>
        </p:txBody>
      </p:sp>
      <p:pic>
        <p:nvPicPr>
          <p:cNvPr id="4" name="Content Placeholder 3" descr="DSC00181"/>
          <p:cNvPicPr>
            <a:picLocks noGrp="1" noChangeAspect="1" noChangeArrowheads="1"/>
          </p:cNvPicPr>
          <p:nvPr>
            <p:ph idx="1"/>
          </p:nvPr>
        </p:nvPicPr>
        <p:blipFill>
          <a:blip r:embed="rId2" cstate="print"/>
          <a:srcRect/>
          <a:stretch>
            <a:fillRect/>
          </a:stretch>
        </p:blipFill>
        <p:spPr>
          <a:xfrm>
            <a:off x="1257300" y="1999052"/>
            <a:ext cx="6629400" cy="3728258"/>
          </a:xfrm>
          <a:noFill/>
        </p:spPr>
      </p:pic>
    </p:spTree>
    <p:extLst>
      <p:ext uri="{BB962C8B-B14F-4D97-AF65-F5344CB8AC3E}">
        <p14:creationId xmlns="" xmlns:p14="http://schemas.microsoft.com/office/powerpoint/2010/main" val="2331977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most  likely diagnosis</a:t>
            </a:r>
            <a:br>
              <a:rPr lang="en-US" dirty="0" smtClean="0"/>
            </a:br>
            <a:r>
              <a:rPr lang="en-US" dirty="0" smtClean="0"/>
              <a:t>list 2 specific treatments </a:t>
            </a:r>
            <a:endParaRPr lang="en-US" dirty="0"/>
          </a:p>
        </p:txBody>
      </p:sp>
      <p:pic>
        <p:nvPicPr>
          <p:cNvPr id="4" name="Picture 4" descr="DSC00240"/>
          <p:cNvPicPr>
            <a:picLocks noGrp="1" noChangeAspect="1" noChangeArrowheads="1"/>
          </p:cNvPicPr>
          <p:nvPr>
            <p:ph idx="1"/>
          </p:nvPr>
        </p:nvPicPr>
        <p:blipFill>
          <a:blip r:embed="rId2" cstate="print">
            <a:lum bright="12000"/>
          </a:blip>
          <a:srcRect/>
          <a:stretch>
            <a:fillRect/>
          </a:stretch>
        </p:blipFill>
        <p:spPr bwMode="auto">
          <a:xfrm>
            <a:off x="548922" y="1600200"/>
            <a:ext cx="8046156" cy="4525963"/>
          </a:xfrm>
          <a:prstGeom prst="rect">
            <a:avLst/>
          </a:prstGeom>
          <a:noFill/>
          <a:ln w="9525">
            <a:noFill/>
            <a:miter lim="800000"/>
            <a:headEnd/>
            <a:tailEnd/>
          </a:ln>
        </p:spPr>
      </p:pic>
    </p:spTree>
    <p:extLst>
      <p:ext uri="{BB962C8B-B14F-4D97-AF65-F5344CB8AC3E}">
        <p14:creationId xmlns="" xmlns:p14="http://schemas.microsoft.com/office/powerpoint/2010/main" val="584417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Describe the abnormality</a:t>
            </a:r>
            <a:br>
              <a:rPr lang="en-US" sz="1400" dirty="0" smtClean="0"/>
            </a:br>
            <a:r>
              <a:rPr lang="en-US" sz="1400" dirty="0" smtClean="0"/>
              <a:t>list 5 causes</a:t>
            </a:r>
            <a:endParaRPr lang="en-US" sz="1400" dirty="0"/>
          </a:p>
        </p:txBody>
      </p:sp>
      <p:pic>
        <p:nvPicPr>
          <p:cNvPr id="4" name="Picture 2"/>
          <p:cNvPicPr>
            <a:picLocks noGrp="1" noChangeAspect="1" noChangeArrowheads="1"/>
          </p:cNvPicPr>
          <p:nvPr>
            <p:ph idx="1"/>
          </p:nvPr>
        </p:nvPicPr>
        <p:blipFill>
          <a:blip r:embed="rId2" cstate="print"/>
          <a:srcRect/>
          <a:stretch>
            <a:fillRect/>
          </a:stretch>
        </p:blipFill>
        <p:spPr>
          <a:xfrm>
            <a:off x="1524000" y="1524000"/>
            <a:ext cx="6034617" cy="4525963"/>
          </a:xfrm>
          <a:noFill/>
        </p:spPr>
      </p:pic>
    </p:spTree>
    <p:extLst>
      <p:ext uri="{BB962C8B-B14F-4D97-AF65-F5344CB8AC3E}">
        <p14:creationId xmlns="" xmlns:p14="http://schemas.microsoft.com/office/powerpoint/2010/main" val="340641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a)Describe the  lesion</a:t>
            </a:r>
            <a:br>
              <a:rPr lang="en-US" sz="1400" dirty="0" smtClean="0"/>
            </a:br>
            <a:r>
              <a:rPr lang="en-US" sz="1400" dirty="0" smtClean="0"/>
              <a:t>B)</a:t>
            </a:r>
            <a:r>
              <a:rPr lang="en-US" sz="1400" dirty="0" err="1" smtClean="0"/>
              <a:t>whats</a:t>
            </a:r>
            <a:r>
              <a:rPr lang="en-US" sz="1400" dirty="0" smtClean="0"/>
              <a:t> the diagnosis</a:t>
            </a:r>
            <a:br>
              <a:rPr lang="en-US" sz="1400" dirty="0" smtClean="0"/>
            </a:br>
            <a:r>
              <a:rPr lang="en-US" sz="1400" dirty="0" smtClean="0"/>
              <a:t>C)list 2 specific treatment</a:t>
            </a:r>
            <a:endParaRPr lang="en-US" sz="14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905000"/>
            <a:ext cx="34290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1981200"/>
            <a:ext cx="4038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4814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40 </a:t>
            </a:r>
            <a:r>
              <a:rPr lang="en-US" sz="1400" dirty="0" err="1" smtClean="0"/>
              <a:t>yr</a:t>
            </a:r>
            <a:r>
              <a:rPr lang="en-US" sz="1400" dirty="0" smtClean="0"/>
              <a:t> old man presents with the lesion below that has been progressively increasing in the last 2yrs  and its painless</a:t>
            </a:r>
            <a:br>
              <a:rPr lang="en-US" sz="1400" dirty="0" smtClean="0"/>
            </a:br>
            <a:r>
              <a:rPr lang="en-US" sz="1400" dirty="0" smtClean="0"/>
              <a:t>A) what is the diagnosis</a:t>
            </a:r>
            <a:br>
              <a:rPr lang="en-US" sz="1400" dirty="0" smtClean="0"/>
            </a:br>
            <a:r>
              <a:rPr lang="en-US" sz="1400" dirty="0" smtClean="0"/>
              <a:t>B)list the treatment options</a:t>
            </a:r>
            <a:endParaRPr lang="en-US" sz="1400"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1600200"/>
            <a:ext cx="6476999"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176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6month old with lesion below</a:t>
            </a:r>
            <a:br>
              <a:rPr lang="en-US" sz="1400" dirty="0" smtClean="0"/>
            </a:br>
            <a:r>
              <a:rPr lang="en-US" sz="1400" dirty="0" smtClean="0"/>
              <a:t>A) describe the lesion</a:t>
            </a:r>
            <a:br>
              <a:rPr lang="en-US" sz="1400" dirty="0" smtClean="0"/>
            </a:br>
            <a:r>
              <a:rPr lang="en-US" sz="1400" dirty="0" smtClean="0"/>
              <a:t>B)diagnosis</a:t>
            </a:r>
            <a:br>
              <a:rPr lang="en-US" sz="1400" dirty="0" smtClean="0"/>
            </a:br>
            <a:r>
              <a:rPr lang="en-US" sz="1400" dirty="0" smtClean="0"/>
              <a:t>C) list the specific mx</a:t>
            </a:r>
            <a:endParaRPr lang="en-US" sz="1400"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1600200"/>
            <a:ext cx="5200650" cy="4495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530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err="1" smtClean="0"/>
              <a:t>Hiv</a:t>
            </a:r>
            <a:r>
              <a:rPr lang="en-US" sz="1400" dirty="0" smtClean="0"/>
              <a:t>  positive Patient presented with the lesions below and also gives a history of presence of genital ulcers</a:t>
            </a:r>
            <a:br>
              <a:rPr lang="en-US" sz="1400" dirty="0" smtClean="0"/>
            </a:br>
            <a:r>
              <a:rPr lang="en-US" sz="1400" dirty="0" smtClean="0"/>
              <a:t>A)describe the lesions</a:t>
            </a:r>
            <a:br>
              <a:rPr lang="en-US" sz="1400" dirty="0" smtClean="0"/>
            </a:br>
            <a:r>
              <a:rPr lang="en-US" sz="1400" dirty="0" smtClean="0"/>
              <a:t>B)diagnosis</a:t>
            </a:r>
            <a:br>
              <a:rPr lang="en-US" sz="1400" dirty="0" smtClean="0"/>
            </a:br>
            <a:r>
              <a:rPr lang="en-US" sz="1400" dirty="0" smtClean="0"/>
              <a:t>C)outline the specific treatment </a:t>
            </a:r>
            <a:endParaRPr lang="en-US" sz="14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1600200"/>
            <a:ext cx="3657600"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1600200"/>
            <a:ext cx="3429000"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081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a)Describe the lesions</a:t>
            </a:r>
            <a:br>
              <a:rPr lang="en-US" sz="1400" dirty="0" smtClean="0"/>
            </a:br>
            <a:r>
              <a:rPr lang="en-US" sz="1400" dirty="0" smtClean="0"/>
              <a:t>B)diagnosis?</a:t>
            </a:r>
            <a:br>
              <a:rPr lang="en-US" sz="1400" dirty="0" smtClean="0"/>
            </a:br>
            <a:r>
              <a:rPr lang="en-US" sz="1400" dirty="0" smtClean="0"/>
              <a:t>C) list the specific treatment</a:t>
            </a:r>
            <a:endParaRPr lang="en-US" sz="1400"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76400"/>
            <a:ext cx="75438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6543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390</Words>
  <Application>Microsoft Office PowerPoint</Application>
  <PresentationFormat>On-screen Show (4:3)</PresentationFormat>
  <Paragraphs>96</Paragraphs>
  <Slides>42</Slides>
  <Notes>22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Photo of an 8 yr old boy who presents to you in the dermatology clinic.. A)describe  the lesions b)what is the diagnosis C)list  3 specific therapies  </vt:lpstr>
      <vt:lpstr>The patient below known to have atopic eczema presents to you in the clinic with the lesions below. A) describe the lesions B)what is the diagnosis pytiriasis alba C) briefly outline the specific mx PUVA</vt:lpstr>
      <vt:lpstr>Hiv positive patient presents to you with the lesions below A)describe the lesions B)what is the diagnosis C)list 3 specific management</vt:lpstr>
      <vt:lpstr>A)Describe the lesion B)whats the diagnosis Tinea faciei C)list the specific management</vt:lpstr>
      <vt:lpstr>a)Describe the  lesion B)whats the diagnosis C)list 2 specific treatment</vt:lpstr>
      <vt:lpstr>40 yr old man presents with the lesion below that has been progressively increasing in the last 2yrs  and its painless A) what is the diagnosis B)list the treatment options</vt:lpstr>
      <vt:lpstr>6month old with lesion below A) describe the lesion B)diagnosis C) list the specific mx</vt:lpstr>
      <vt:lpstr>Hiv  positive Patient presented with the lesions below and also gives a history of presence of genital ulcers A)describe the lesions B)diagnosis C)outline the specific treatment </vt:lpstr>
      <vt:lpstr>a)Describe the lesions B)diagnosis? C) list the specific treatment</vt:lpstr>
      <vt:lpstr>A)What is the diagnosis B)causative organism C) list one specific therapy</vt:lpstr>
      <vt:lpstr>Hiv positive female with the lesions below A)describe the lesions B) what is the diagnosis C) list the specific treatment options available</vt:lpstr>
      <vt:lpstr>40yr old man from mombasa presents with the lower limb swelling below A)most likely diagnosis B)list the treatment options</vt:lpstr>
      <vt:lpstr>16yr old boy newly diagnosed hiv patient developed the lesions below after 3 days commencent of the standard hiv  treatment regimen in kenya A) what is the likely diagnosis? B) outline the treatment  </vt:lpstr>
      <vt:lpstr>What is the diagnosis list the treatment options</vt:lpstr>
      <vt:lpstr>diagnosis?</vt:lpstr>
      <vt:lpstr>Diagnosis?</vt:lpstr>
      <vt:lpstr>Diagnosis?</vt:lpstr>
      <vt:lpstr>Diagnosis?</vt:lpstr>
      <vt:lpstr>Diagnosis?</vt:lpstr>
      <vt:lpstr>Diagnosis?malaria Specific treatment?artemether/lumefantrine combination 4complications that can occur-coma,DIC, acute RF,anaemia,hypoglycemia </vt:lpstr>
      <vt:lpstr>Diagnosis? 4 causes? </vt:lpstr>
      <vt:lpstr>Patient presents with hx of diziness. Hb done is 9g/dl and pbf is shown below a) diagnosis b)5causes </vt:lpstr>
      <vt:lpstr>Diagnosis? List one cause?</vt:lpstr>
      <vt:lpstr>Diagnosis?howell-jolly bodies(bulls eye) 3 causes-splenectomy,SCD, IDA, chronic liver disease</vt:lpstr>
      <vt:lpstr>Diagnosis TEAR DROP n 3 causes of pbf below-SCD, marrow abnormalities,</vt:lpstr>
      <vt:lpstr>Describe the radiograph below likely diagnosis?</vt:lpstr>
      <vt:lpstr>Diagnosis? 5 Possible presentations?</vt:lpstr>
      <vt:lpstr>Diagnosis?</vt:lpstr>
      <vt:lpstr>Diagnosis? 3 possible causes?</vt:lpstr>
      <vt:lpstr>Describe the pbf below diagnosis? 3 causes?</vt:lpstr>
      <vt:lpstr>Slide 31</vt:lpstr>
      <vt:lpstr>A)What is the diagnosis B)list the specific management</vt:lpstr>
      <vt:lpstr>Most likely diagnosis? 3 physical signs that might be present in this patient? 2 investications?</vt:lpstr>
      <vt:lpstr>Describe the main pathology in this CXR 3 possible causes?</vt:lpstr>
      <vt:lpstr>Diagnosis? 5 possible causes? one other investigation you will do</vt:lpstr>
      <vt:lpstr>Muscle biopsy  in a patient with myalgia. Diagnosis? Specific treatment?</vt:lpstr>
      <vt:lpstr>Diagnosis?</vt:lpstr>
      <vt:lpstr>List 3 major abnormalities on this CXR</vt:lpstr>
      <vt:lpstr>12lead ECG of a 30 yr old who presents with fatigue. A) diagnosis B)list one specific treatment</vt:lpstr>
      <vt:lpstr>ECG of a patient who presents with syncope. A) diagnosis B)list 2 specific treatment</vt:lpstr>
      <vt:lpstr>What is the most  likely diagnosis list 2 specific treatments </vt:lpstr>
      <vt:lpstr>Describe the abnormality list 5 causes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of an 8 yr old boy who presents to you in the dermatology clinic.. A)describe  the lesions b)what is the diagnosis C)list  3 specific therapies</dc:title>
  <dc:creator>user</dc:creator>
  <cp:lastModifiedBy>AJWANG BRENDAH</cp:lastModifiedBy>
  <cp:revision>40</cp:revision>
  <dcterms:created xsi:type="dcterms:W3CDTF">2014-10-25T14:42:12Z</dcterms:created>
  <dcterms:modified xsi:type="dcterms:W3CDTF">2020-10-28T21:50:01Z</dcterms:modified>
</cp:coreProperties>
</file>