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0" r:id="rId4"/>
    <p:sldId id="271" r:id="rId5"/>
    <p:sldId id="258" r:id="rId6"/>
    <p:sldId id="272" r:id="rId7"/>
    <p:sldId id="274" r:id="rId8"/>
    <p:sldId id="259" r:id="rId9"/>
    <p:sldId id="260" r:id="rId10"/>
    <p:sldId id="261" r:id="rId11"/>
    <p:sldId id="262" r:id="rId12"/>
    <p:sldId id="263" r:id="rId13"/>
    <p:sldId id="264" r:id="rId14"/>
    <p:sldId id="276" r:id="rId15"/>
    <p:sldId id="275" r:id="rId16"/>
    <p:sldId id="277" r:id="rId17"/>
    <p:sldId id="265" r:id="rId18"/>
    <p:sldId id="278" r:id="rId19"/>
    <p:sldId id="279" r:id="rId20"/>
    <p:sldId id="280" r:id="rId21"/>
    <p:sldId id="282" r:id="rId22"/>
    <p:sldId id="283" r:id="rId23"/>
    <p:sldId id="281" r:id="rId24"/>
    <p:sldId id="266" r:id="rId25"/>
    <p:sldId id="267" r:id="rId26"/>
    <p:sldId id="268"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74323" autoAdjust="0"/>
  </p:normalViewPr>
  <p:slideViewPr>
    <p:cSldViewPr>
      <p:cViewPr>
        <p:scale>
          <a:sx n="75" d="100"/>
          <a:sy n="75" d="100"/>
        </p:scale>
        <p:origin x="21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D6432-AFD4-47BF-BB69-1A1E3D2D9F2A}"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DA398-FEC0-42B3-81B8-00F89C0C9E2F}" type="slidenum">
              <a:rPr lang="en-US" smtClean="0"/>
              <a:t>‹#›</a:t>
            </a:fld>
            <a:endParaRPr lang="en-US"/>
          </a:p>
        </p:txBody>
      </p:sp>
    </p:spTree>
    <p:extLst>
      <p:ext uri="{BB962C8B-B14F-4D97-AF65-F5344CB8AC3E}">
        <p14:creationId xmlns:p14="http://schemas.microsoft.com/office/powerpoint/2010/main" val="337753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feinthefastlane.com/ecg-library/st-seg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lifeinthefastlane.com/ecg-library/basics/t-wav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ntrinsicoid_deflec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lifeinthefastlane.com/ecg-library/basics/u-wave/" TargetMode="External"/><Relationship Id="rId5" Type="http://schemas.openxmlformats.org/officeDocument/2006/relationships/hyperlink" Target="http://lifeinthefastlane.com/ecg-library/basics/left-axis-deviation/" TargetMode="External"/><Relationship Id="rId4" Type="http://schemas.openxmlformats.org/officeDocument/2006/relationships/hyperlink" Target="http://lifeinthefastlane.com/ecg-library/basics/left-atrial-enlarge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diagnosis is </a:t>
            </a:r>
            <a:r>
              <a:rPr lang="en-US" dirty="0" err="1" smtClean="0"/>
              <a:t>Atrial</a:t>
            </a:r>
            <a:r>
              <a:rPr lang="en-US" dirty="0" smtClean="0"/>
              <a:t> fibrillation.  A) </a:t>
            </a:r>
            <a:r>
              <a:rPr lang="en-US" dirty="0" err="1" smtClean="0"/>
              <a:t>warfarin</a:t>
            </a:r>
            <a:r>
              <a:rPr lang="en-US" dirty="0" smtClean="0"/>
              <a:t> is indicated as prevention of intramural</a:t>
            </a:r>
            <a:r>
              <a:rPr lang="en-US" baseline="0" dirty="0" smtClean="0"/>
              <a:t> thrombi and </a:t>
            </a:r>
            <a:r>
              <a:rPr lang="en-US" baseline="0" dirty="0" err="1" smtClean="0"/>
              <a:t>cardioembolic</a:t>
            </a:r>
            <a:r>
              <a:rPr lang="en-US" baseline="0" dirty="0" smtClean="0"/>
              <a:t> stroke. A score of 2 or more on the CHA2DVASC necessitates use of </a:t>
            </a:r>
            <a:r>
              <a:rPr lang="en-US" baseline="0" dirty="0" err="1" smtClean="0"/>
              <a:t>warfarin</a:t>
            </a:r>
            <a:r>
              <a:rPr lang="en-US" baseline="0" dirty="0" smtClean="0"/>
              <a:t>. B). </a:t>
            </a:r>
            <a:r>
              <a:rPr lang="en-US" baseline="0" dirty="0" err="1" smtClean="0"/>
              <a:t>amiadorone</a:t>
            </a:r>
            <a:r>
              <a:rPr lang="en-US" baseline="0" dirty="0" smtClean="0"/>
              <a:t> may be used as form of chemical </a:t>
            </a:r>
            <a:r>
              <a:rPr lang="en-US" baseline="0" dirty="0" err="1" smtClean="0"/>
              <a:t>cardioversion</a:t>
            </a:r>
            <a:r>
              <a:rPr lang="en-US" baseline="0" dirty="0" smtClean="0"/>
              <a:t> in AF. C) </a:t>
            </a:r>
            <a:r>
              <a:rPr lang="en-US" baseline="0" dirty="0" err="1" smtClean="0"/>
              <a:t>Carvedilol</a:t>
            </a:r>
            <a:r>
              <a:rPr lang="en-US" baseline="0" dirty="0" smtClean="0"/>
              <a:t> or other beta blockers are useful as rate controllers and thus very useful in AF with rapid ventricular response, D) correct response. </a:t>
            </a:r>
            <a:r>
              <a:rPr lang="en-US" baseline="0" dirty="0" err="1" smtClean="0"/>
              <a:t>Enalapril</a:t>
            </a:r>
            <a:r>
              <a:rPr lang="en-US" baseline="0" dirty="0" smtClean="0"/>
              <a:t> has no role in AF.</a:t>
            </a:r>
          </a:p>
          <a:p>
            <a:r>
              <a:rPr lang="en-GB" sz="1200" b="0" kern="1200" dirty="0" smtClean="0">
                <a:solidFill>
                  <a:schemeClr val="tx1"/>
                </a:solidFill>
                <a:effectLst/>
                <a:latin typeface="+mn-lt"/>
                <a:ea typeface="+mn-ea"/>
                <a:cs typeface="+mn-cs"/>
              </a:rPr>
              <a:t>ECG Features of Atrial Fibrillation</a:t>
            </a:r>
          </a:p>
          <a:p>
            <a:r>
              <a:rPr lang="en-GB" sz="1200" b="1" i="0" kern="1200" dirty="0" smtClean="0">
                <a:solidFill>
                  <a:schemeClr val="tx1"/>
                </a:solidFill>
                <a:effectLst/>
                <a:latin typeface="+mn-lt"/>
                <a:ea typeface="+mn-ea"/>
                <a:cs typeface="+mn-cs"/>
              </a:rPr>
              <a:t>Key Features: </a:t>
            </a:r>
            <a:r>
              <a:rPr lang="en-GB" sz="1200" b="0" i="0" kern="1200" dirty="0" smtClean="0">
                <a:solidFill>
                  <a:schemeClr val="tx1"/>
                </a:solidFill>
                <a:effectLst/>
                <a:latin typeface="+mn-lt"/>
                <a:ea typeface="+mn-ea"/>
                <a:cs typeface="+mn-cs"/>
              </a:rPr>
              <a:t>Irregularly irregular rhythm. No P waves. Absence of an isoelectric baseline.  Variable ventricular rate.</a:t>
            </a:r>
          </a:p>
          <a:p>
            <a:endParaRPr lang="en-US" baseline="0" dirty="0" smtClean="0"/>
          </a:p>
          <a:p>
            <a:r>
              <a:rPr lang="en-US" baseline="0" dirty="0" smtClean="0"/>
              <a:t>Complications – a. embolic stroke b. cardiac failure</a:t>
            </a:r>
          </a:p>
          <a:p>
            <a:r>
              <a:rPr lang="en-US" baseline="0" dirty="0" smtClean="0"/>
              <a:t>Causes – a. IHD b. hypertension c. thyrotoxicosis d. </a:t>
            </a:r>
            <a:r>
              <a:rPr lang="en-US" baseline="0" dirty="0" err="1" smtClean="0"/>
              <a:t>valvular</a:t>
            </a:r>
            <a:r>
              <a:rPr lang="en-US" baseline="0" dirty="0" smtClean="0"/>
              <a:t> heart disease (</a:t>
            </a:r>
            <a:r>
              <a:rPr lang="en-US" baseline="0" dirty="0" err="1" smtClean="0"/>
              <a:t>e.g</a:t>
            </a:r>
            <a:r>
              <a:rPr lang="en-US" baseline="0" dirty="0" smtClean="0"/>
              <a:t> MR)</a:t>
            </a:r>
          </a:p>
          <a:p>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2</a:t>
            </a:fld>
            <a:endParaRPr lang="en-US"/>
          </a:p>
        </p:txBody>
      </p:sp>
    </p:spTree>
    <p:extLst>
      <p:ext uri="{BB962C8B-B14F-4D97-AF65-F5344CB8AC3E}">
        <p14:creationId xmlns:p14="http://schemas.microsoft.com/office/powerpoint/2010/main" val="138539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is A.</a:t>
            </a:r>
            <a:r>
              <a:rPr lang="en-US" baseline="0" dirty="0" smtClean="0"/>
              <a:t> </a:t>
            </a:r>
            <a:r>
              <a:rPr lang="en-US" baseline="0" dirty="0" err="1" smtClean="0"/>
              <a:t>Atrial</a:t>
            </a:r>
            <a:r>
              <a:rPr lang="en-US" baseline="0" dirty="0" smtClean="0"/>
              <a:t> flutter typically gas a saw tooth appearance best appreciated in lead V1 in this image. </a:t>
            </a:r>
            <a:r>
              <a:rPr lang="en-US" baseline="0" dirty="0" err="1" smtClean="0"/>
              <a:t>Atrial</a:t>
            </a:r>
            <a:r>
              <a:rPr lang="en-US" baseline="0" dirty="0" smtClean="0"/>
              <a:t> fibrillation has </a:t>
            </a:r>
            <a:r>
              <a:rPr lang="en-US" baseline="0" dirty="0" err="1" smtClean="0"/>
              <a:t>fibrillatory</a:t>
            </a:r>
            <a:r>
              <a:rPr lang="en-US" baseline="0" dirty="0" smtClean="0"/>
              <a:t> waves( multiple tiny p wave forms that are hardly discernible). Ventricular fibrillation appears as rapid wide complex QRS waves, absent p waves. </a:t>
            </a:r>
            <a:r>
              <a:rPr lang="en-US" baseline="0" dirty="0" err="1" smtClean="0"/>
              <a:t>Atrial</a:t>
            </a:r>
            <a:r>
              <a:rPr lang="en-US" baseline="0" dirty="0" smtClean="0"/>
              <a:t> rate in </a:t>
            </a:r>
            <a:r>
              <a:rPr lang="en-US" baseline="0" dirty="0" err="1" smtClean="0"/>
              <a:t>atrial</a:t>
            </a:r>
            <a:r>
              <a:rPr lang="en-US" baseline="0" dirty="0" smtClean="0"/>
              <a:t> flutter is between 240-350bpm while in </a:t>
            </a:r>
            <a:r>
              <a:rPr lang="en-US" baseline="0" dirty="0" err="1" smtClean="0"/>
              <a:t>Afib</a:t>
            </a:r>
            <a:r>
              <a:rPr lang="en-US" baseline="0" dirty="0" smtClean="0"/>
              <a:t> it is 300-600bm. Ventricular rate varies depending on degree of AV block.</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11</a:t>
            </a:fld>
            <a:endParaRPr lang="en-US"/>
          </a:p>
        </p:txBody>
      </p:sp>
    </p:spTree>
    <p:extLst>
      <p:ext uri="{BB962C8B-B14F-4D97-AF65-F5344CB8AC3E}">
        <p14:creationId xmlns:p14="http://schemas.microsoft.com/office/powerpoint/2010/main" val="101920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a:t>
            </a:r>
            <a:r>
              <a:rPr lang="en-US" baseline="0" dirty="0" smtClean="0"/>
              <a:t> response is C. ECG shows </a:t>
            </a:r>
            <a:r>
              <a:rPr lang="en-US" baseline="0" dirty="0" err="1" smtClean="0"/>
              <a:t>anteroseptal</a:t>
            </a:r>
            <a:r>
              <a:rPr lang="en-US" baseline="0" dirty="0" smtClean="0"/>
              <a:t>  STEMI. Coronary angiogram is likely to show the site and extent of coronary artery occlusion and guide any potential </a:t>
            </a:r>
            <a:r>
              <a:rPr lang="en-US" baseline="0" dirty="0" err="1" smtClean="0"/>
              <a:t>percutaneous</a:t>
            </a:r>
            <a:r>
              <a:rPr lang="en-US" baseline="0" dirty="0" smtClean="0"/>
              <a:t> coronary intervention. </a:t>
            </a:r>
            <a:r>
              <a:rPr lang="en-US" baseline="0" dirty="0" err="1" smtClean="0"/>
              <a:t>TpT</a:t>
            </a:r>
            <a:r>
              <a:rPr lang="en-US" baseline="0" dirty="0" smtClean="0"/>
              <a:t> is useful and will most likely be elevated, an echo is useful and is likely to show </a:t>
            </a:r>
            <a:r>
              <a:rPr lang="en-US" baseline="0" dirty="0" err="1" smtClean="0"/>
              <a:t>regiona</a:t>
            </a:r>
            <a:r>
              <a:rPr lang="en-US" baseline="0" dirty="0" smtClean="0"/>
              <a:t> wall motion abnormality. CTPA has a role in pulmonary embolism and none in STEMI, D </a:t>
            </a:r>
            <a:r>
              <a:rPr lang="en-US" baseline="0" dirty="0" err="1" smtClean="0"/>
              <a:t>dimer</a:t>
            </a:r>
            <a:r>
              <a:rPr lang="en-US" baseline="0" dirty="0" smtClean="0"/>
              <a:t> test is useful in </a:t>
            </a:r>
            <a:r>
              <a:rPr lang="en-US" baseline="0" dirty="0" err="1" smtClean="0"/>
              <a:t>thromboembolic</a:t>
            </a:r>
            <a:r>
              <a:rPr lang="en-US" baseline="0" dirty="0" smtClean="0"/>
              <a:t> states</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12</a:t>
            </a:fld>
            <a:endParaRPr lang="en-US"/>
          </a:p>
        </p:txBody>
      </p:sp>
    </p:spTree>
    <p:extLst>
      <p:ext uri="{BB962C8B-B14F-4D97-AF65-F5344CB8AC3E}">
        <p14:creationId xmlns:p14="http://schemas.microsoft.com/office/powerpoint/2010/main" val="382227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response is B. ECG shows</a:t>
            </a:r>
            <a:r>
              <a:rPr lang="en-US" baseline="0" dirty="0" smtClean="0"/>
              <a:t> T wave inversion or flattening in lateral and inferior leads. Coupled with the above </a:t>
            </a:r>
            <a:r>
              <a:rPr lang="en-US" baseline="0" dirty="0" err="1" smtClean="0"/>
              <a:t>symptomatology</a:t>
            </a:r>
            <a:r>
              <a:rPr lang="en-US" baseline="0" dirty="0" smtClean="0"/>
              <a:t> is suggestive of NSTEMI. A mild to moderate elevation of </a:t>
            </a:r>
            <a:r>
              <a:rPr lang="en-US" baseline="0" dirty="0" err="1" smtClean="0"/>
              <a:t>troponin</a:t>
            </a:r>
            <a:r>
              <a:rPr lang="en-US" baseline="0" dirty="0" smtClean="0"/>
              <a:t> confirms the </a:t>
            </a:r>
            <a:r>
              <a:rPr lang="en-US" baseline="0" dirty="0" err="1" smtClean="0"/>
              <a:t>dx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13</a:t>
            </a:fld>
            <a:endParaRPr lang="en-US"/>
          </a:p>
        </p:txBody>
      </p:sp>
    </p:spTree>
    <p:extLst>
      <p:ext uri="{BB962C8B-B14F-4D97-AF65-F5344CB8AC3E}">
        <p14:creationId xmlns:p14="http://schemas.microsoft.com/office/powerpoint/2010/main" val="367019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Various types of </a:t>
            </a:r>
            <a:r>
              <a:rPr lang="en-GB" dirty="0" err="1" smtClean="0"/>
              <a:t>st</a:t>
            </a:r>
            <a:r>
              <a:rPr lang="en-GB" dirty="0" smtClean="0"/>
              <a:t> depression</a:t>
            </a:r>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14</a:t>
            </a:fld>
            <a:endParaRPr lang="en-US"/>
          </a:p>
        </p:txBody>
      </p:sp>
    </p:spTree>
    <p:extLst>
      <p:ext uri="{BB962C8B-B14F-4D97-AF65-F5344CB8AC3E}">
        <p14:creationId xmlns:p14="http://schemas.microsoft.com/office/powerpoint/2010/main" val="361761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are two main ECG abnormalities seen with NSTEACS:</a:t>
            </a:r>
          </a:p>
          <a:p>
            <a:r>
              <a:rPr lang="en-GB" sz="1200" b="0" i="0" u="none" strike="noStrike" kern="1200" dirty="0" smtClean="0">
                <a:solidFill>
                  <a:schemeClr val="tx1"/>
                </a:solidFill>
                <a:effectLst/>
                <a:latin typeface="+mn-lt"/>
                <a:ea typeface="+mn-ea"/>
                <a:cs typeface="+mn-cs"/>
                <a:hlinkClick r:id="rId3"/>
              </a:rPr>
              <a:t>ST segment depression</a:t>
            </a:r>
            <a:r>
              <a:rPr lang="en-GB" sz="1200" b="0" i="0" u="none" strike="noStrike" kern="1200" dirty="0" smtClean="0">
                <a:solidFill>
                  <a:schemeClr val="tx1"/>
                </a:solidFill>
                <a:effectLst/>
                <a:latin typeface="+mn-lt"/>
                <a:ea typeface="+mn-ea"/>
                <a:cs typeface="+mn-cs"/>
              </a:rPr>
              <a:t> - </a:t>
            </a:r>
            <a:r>
              <a:rPr lang="en-GB" sz="1200" b="0" i="0" kern="1200" dirty="0" smtClean="0">
                <a:solidFill>
                  <a:schemeClr val="tx1"/>
                </a:solidFill>
                <a:effectLst/>
                <a:latin typeface="+mn-lt"/>
                <a:ea typeface="+mn-ea"/>
                <a:cs typeface="+mn-cs"/>
              </a:rPr>
              <a:t>ST depression due to </a:t>
            </a:r>
            <a:r>
              <a:rPr lang="en-GB" sz="1200" b="1" i="0" kern="1200" dirty="0" err="1" smtClean="0">
                <a:solidFill>
                  <a:schemeClr val="tx1"/>
                </a:solidFill>
                <a:effectLst/>
                <a:latin typeface="+mn-lt"/>
                <a:ea typeface="+mn-ea"/>
                <a:cs typeface="+mn-cs"/>
              </a:rPr>
              <a:t>subendocardial</a:t>
            </a:r>
            <a:r>
              <a:rPr lang="en-GB" sz="1200" b="1" i="0" kern="1200" dirty="0" smtClean="0">
                <a:solidFill>
                  <a:schemeClr val="tx1"/>
                </a:solidFill>
                <a:effectLst/>
                <a:latin typeface="+mn-lt"/>
                <a:ea typeface="+mn-ea"/>
                <a:cs typeface="+mn-cs"/>
              </a:rPr>
              <a:t> ischaemia</a:t>
            </a:r>
            <a:r>
              <a:rPr lang="en-GB" sz="1200" b="0" i="0" kern="1200" dirty="0" smtClean="0">
                <a:solidFill>
                  <a:schemeClr val="tx1"/>
                </a:solidFill>
                <a:effectLst/>
                <a:latin typeface="+mn-lt"/>
                <a:ea typeface="+mn-ea"/>
                <a:cs typeface="+mn-cs"/>
              </a:rPr>
              <a:t> is usually widespread — typically present in leads I, II, V4-6 and a variable number of additional leads</a:t>
            </a:r>
          </a:p>
          <a:p>
            <a:r>
              <a:rPr lang="en-GB" sz="1200" b="0" i="0" u="none" strike="noStrike" kern="1200" dirty="0" smtClean="0">
                <a:solidFill>
                  <a:schemeClr val="tx1"/>
                </a:solidFill>
                <a:effectLst/>
                <a:latin typeface="+mn-lt"/>
                <a:ea typeface="+mn-ea"/>
                <a:cs typeface="+mn-cs"/>
                <a:hlinkClick r:id="rId4"/>
              </a:rPr>
              <a:t>T wave flattening or inversion</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15</a:t>
            </a:fld>
            <a:endParaRPr lang="en-US"/>
          </a:p>
        </p:txBody>
      </p:sp>
    </p:spTree>
    <p:extLst>
      <p:ext uri="{BB962C8B-B14F-4D97-AF65-F5344CB8AC3E}">
        <p14:creationId xmlns:p14="http://schemas.microsoft.com/office/powerpoint/2010/main" val="102342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 wave inversion</a:t>
            </a:r>
          </a:p>
          <a:p>
            <a:r>
              <a:rPr lang="en-GB" sz="1200" b="0" i="0" kern="1200" dirty="0" smtClean="0">
                <a:solidFill>
                  <a:schemeClr val="tx1"/>
                </a:solidFill>
                <a:effectLst/>
                <a:latin typeface="+mn-lt"/>
                <a:ea typeface="+mn-ea"/>
                <a:cs typeface="+mn-cs"/>
              </a:rPr>
              <a:t>T wave inversion may be considered to be evidence of myocardial ischaemia if:</a:t>
            </a:r>
          </a:p>
          <a:p>
            <a:r>
              <a:rPr lang="en-GB" sz="1200" b="0" i="0" kern="1200" dirty="0" smtClean="0">
                <a:solidFill>
                  <a:schemeClr val="tx1"/>
                </a:solidFill>
                <a:effectLst/>
                <a:latin typeface="+mn-lt"/>
                <a:ea typeface="+mn-ea"/>
                <a:cs typeface="+mn-cs"/>
              </a:rPr>
              <a:t>At least 1 mm deep</a:t>
            </a:r>
          </a:p>
          <a:p>
            <a:r>
              <a:rPr lang="en-GB" sz="1200" b="0" i="0" kern="1200" dirty="0" smtClean="0">
                <a:solidFill>
                  <a:schemeClr val="tx1"/>
                </a:solidFill>
                <a:effectLst/>
                <a:latin typeface="+mn-lt"/>
                <a:ea typeface="+mn-ea"/>
                <a:cs typeface="+mn-cs"/>
              </a:rPr>
              <a:t>Present in ≥ 2 continuous leads that have dominant R waves (R/S ratio &gt; 1)</a:t>
            </a:r>
          </a:p>
          <a:p>
            <a:r>
              <a:rPr lang="en-GB" sz="1200" b="0" i="0" kern="1200" dirty="0" smtClean="0">
                <a:solidFill>
                  <a:schemeClr val="tx1"/>
                </a:solidFill>
                <a:effectLst/>
                <a:latin typeface="+mn-lt"/>
                <a:ea typeface="+mn-ea"/>
                <a:cs typeface="+mn-cs"/>
              </a:rPr>
              <a:t>Dynamic — not present on old ECG or changing over time</a:t>
            </a: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16</a:t>
            </a:fld>
            <a:endParaRPr lang="en-US"/>
          </a:p>
        </p:txBody>
      </p:sp>
    </p:spTree>
    <p:extLst>
      <p:ext uri="{BB962C8B-B14F-4D97-AF65-F5344CB8AC3E}">
        <p14:creationId xmlns:p14="http://schemas.microsoft.com/office/powerpoint/2010/main" val="40759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CAUSES</a:t>
            </a:r>
          </a:p>
          <a:p>
            <a:pPr marL="228600" indent="-228600">
              <a:buAutoNum type="arabicPeriod"/>
            </a:pPr>
            <a:r>
              <a:rPr lang="en-GB" dirty="0" smtClean="0"/>
              <a:t>Atheromatous plaque rupture and thrombus</a:t>
            </a:r>
            <a:r>
              <a:rPr lang="en-GB" baseline="0" dirty="0" smtClean="0"/>
              <a:t> formation and occlusion of vessel</a:t>
            </a:r>
          </a:p>
          <a:p>
            <a:pPr marL="228600" indent="-228600">
              <a:buAutoNum type="arabicPeriod"/>
            </a:pPr>
            <a:endParaRPr lang="en-GB" baseline="0" dirty="0" smtClean="0"/>
          </a:p>
          <a:p>
            <a:pPr marL="0" indent="0">
              <a:buNone/>
            </a:pPr>
            <a:r>
              <a:rPr lang="en-GB" baseline="0" dirty="0" smtClean="0"/>
              <a:t>CLINICAL FEATURES</a:t>
            </a:r>
          </a:p>
          <a:p>
            <a:pPr marL="228600" indent="-228600">
              <a:buAutoNum type="arabicPeriod"/>
            </a:pPr>
            <a:r>
              <a:rPr lang="en-GB" baseline="0" dirty="0" smtClean="0"/>
              <a:t>Prolonged excruciating chest pain unrelieved by rest, with radiation to arm </a:t>
            </a:r>
            <a:r>
              <a:rPr lang="en-GB" baseline="0" dirty="0" err="1" smtClean="0"/>
              <a:t>etc</a:t>
            </a:r>
            <a:endParaRPr lang="en-GB" baseline="0" dirty="0" smtClean="0"/>
          </a:p>
          <a:p>
            <a:pPr marL="228600" indent="-228600">
              <a:buAutoNum type="arabicPeriod"/>
            </a:pPr>
            <a:r>
              <a:rPr lang="en-GB" baseline="0" dirty="0" smtClean="0"/>
              <a:t>Fever </a:t>
            </a:r>
          </a:p>
          <a:p>
            <a:pPr marL="228600" indent="-228600">
              <a:buAutoNum type="arabicPeriod"/>
            </a:pPr>
            <a:r>
              <a:rPr lang="en-GB" baseline="0" dirty="0" smtClean="0"/>
              <a:t>Syncope, sweating, tachycardia, bradycardia</a:t>
            </a:r>
          </a:p>
          <a:p>
            <a:pPr marL="228600" indent="-228600">
              <a:buAutoNum type="arabicPeriod"/>
            </a:pPr>
            <a:endParaRPr lang="en-GB" baseline="0" dirty="0" smtClean="0"/>
          </a:p>
          <a:p>
            <a:pPr marL="0" indent="0">
              <a:buNone/>
            </a:pPr>
            <a:r>
              <a:rPr lang="en-GB" baseline="0" dirty="0" smtClean="0"/>
              <a:t>OTHER INVESTIGATIONS</a:t>
            </a:r>
          </a:p>
          <a:p>
            <a:pPr marL="228600" indent="-228600">
              <a:buAutoNum type="arabicPeriod"/>
            </a:pPr>
            <a:r>
              <a:rPr lang="en-GB" baseline="0" dirty="0" smtClean="0"/>
              <a:t>Troponins and </a:t>
            </a:r>
            <a:r>
              <a:rPr lang="en-GB" baseline="0" dirty="0" err="1" smtClean="0"/>
              <a:t>ckmb</a:t>
            </a:r>
            <a:endParaRPr lang="en-GB" baseline="0" dirty="0" smtClean="0"/>
          </a:p>
          <a:p>
            <a:pPr marL="0" indent="0">
              <a:buNone/>
            </a:pPr>
            <a:endParaRPr lang="en-GB" baseline="0" dirty="0" smtClean="0"/>
          </a:p>
          <a:p>
            <a:pPr marL="0" indent="0">
              <a:buNone/>
            </a:pPr>
            <a:r>
              <a:rPr lang="en-GB" baseline="0" dirty="0" smtClean="0"/>
              <a:t>MANAGEMENT</a:t>
            </a:r>
          </a:p>
          <a:p>
            <a:pPr marL="0" indent="0">
              <a:buNone/>
            </a:pPr>
            <a:r>
              <a:rPr lang="en-GB" baseline="0" dirty="0" smtClean="0"/>
              <a:t>1. Aspirin </a:t>
            </a:r>
          </a:p>
          <a:p>
            <a:pPr marL="0" indent="0">
              <a:buNone/>
            </a:pPr>
            <a:r>
              <a:rPr lang="en-GB" baseline="0" dirty="0" smtClean="0"/>
              <a:t>2. MAIN – primary percutaneous coronary intervention</a:t>
            </a:r>
          </a:p>
          <a:p>
            <a:pPr marL="228600" indent="-228600">
              <a:buAutoNum type="arabicPeriod"/>
            </a:pPr>
            <a:endParaRPr lang="en-GB" baseline="0" dirty="0" smtClean="0"/>
          </a:p>
          <a:p>
            <a:pPr marL="0" indent="0">
              <a:buNone/>
            </a:pPr>
            <a:r>
              <a:rPr lang="en-GB" baseline="0" dirty="0" smtClean="0"/>
              <a:t>COMPLICATIONS</a:t>
            </a:r>
          </a:p>
          <a:p>
            <a:pPr marL="228600" indent="-228600">
              <a:buAutoNum type="arabicPeriod"/>
            </a:pPr>
            <a:r>
              <a:rPr lang="en-GB" baseline="0" dirty="0" err="1" smtClean="0"/>
              <a:t>Arrythmias</a:t>
            </a:r>
            <a:endParaRPr lang="en-GB" baseline="0" dirty="0" smtClean="0"/>
          </a:p>
          <a:p>
            <a:pPr marL="228600" indent="-228600">
              <a:buAutoNum type="arabicPeriod"/>
            </a:pPr>
            <a:r>
              <a:rPr lang="en-GB" baseline="0" dirty="0" smtClean="0"/>
              <a:t>Heart failure</a:t>
            </a:r>
          </a:p>
          <a:p>
            <a:pPr marL="228600" indent="-228600">
              <a:buAutoNum type="arabicPeriod"/>
            </a:pPr>
            <a:r>
              <a:rPr lang="en-GB" baseline="0" dirty="0" smtClean="0"/>
              <a:t>Acute ventricular rupture – cardiac tamponade</a:t>
            </a:r>
          </a:p>
          <a:p>
            <a:pPr marL="0" indent="0">
              <a:buNone/>
            </a:pPr>
            <a:r>
              <a:rPr lang="en-GB" dirty="0" smtClean="0"/>
              <a:t>4. </a:t>
            </a:r>
            <a:r>
              <a:rPr lang="en-GB" baseline="0" dirty="0" smtClean="0"/>
              <a:t> </a:t>
            </a:r>
            <a:r>
              <a:rPr lang="en-GB" baseline="0" dirty="0" err="1" smtClean="0"/>
              <a:t>Papilaary</a:t>
            </a:r>
            <a:r>
              <a:rPr lang="en-GB" baseline="0" dirty="0" smtClean="0"/>
              <a:t> rupture – acute MR</a:t>
            </a:r>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18</a:t>
            </a:fld>
            <a:endParaRPr lang="en-US"/>
          </a:p>
        </p:txBody>
      </p:sp>
    </p:spTree>
    <p:extLst>
      <p:ext uri="{BB962C8B-B14F-4D97-AF65-F5344CB8AC3E}">
        <p14:creationId xmlns:p14="http://schemas.microsoft.com/office/powerpoint/2010/main" val="147284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smtClean="0">
                <a:solidFill>
                  <a:schemeClr val="tx1"/>
                </a:solidFill>
                <a:effectLst/>
                <a:latin typeface="+mn-lt"/>
                <a:ea typeface="+mn-ea"/>
                <a:cs typeface="+mn-cs"/>
              </a:rPr>
              <a:t>ST elevation is maximal in the </a:t>
            </a:r>
            <a:r>
              <a:rPr lang="en-GB" sz="1200" b="1" i="0" u="sng" kern="1200" dirty="0" err="1" smtClean="0">
                <a:solidFill>
                  <a:schemeClr val="tx1"/>
                </a:solidFill>
                <a:effectLst/>
                <a:latin typeface="+mn-lt"/>
                <a:ea typeface="+mn-ea"/>
                <a:cs typeface="+mn-cs"/>
              </a:rPr>
              <a:t>anteroseptal</a:t>
            </a:r>
            <a:r>
              <a:rPr lang="en-GB" sz="1200" b="1" i="0" u="sng" kern="1200" dirty="0" smtClean="0">
                <a:solidFill>
                  <a:schemeClr val="tx1"/>
                </a:solidFill>
                <a:effectLst/>
                <a:latin typeface="+mn-lt"/>
                <a:ea typeface="+mn-ea"/>
                <a:cs typeface="+mn-cs"/>
              </a:rPr>
              <a:t> leads (V1-4).</a:t>
            </a:r>
          </a:p>
          <a:p>
            <a:r>
              <a:rPr lang="en-GB" sz="1200" b="1" i="0" u="sng" kern="1200" dirty="0" smtClean="0">
                <a:solidFill>
                  <a:schemeClr val="tx1"/>
                </a:solidFill>
                <a:effectLst/>
                <a:latin typeface="+mn-lt"/>
                <a:ea typeface="+mn-ea"/>
                <a:cs typeface="+mn-cs"/>
              </a:rPr>
              <a:t>Q waves are present in the septal leads (V1-2).</a:t>
            </a:r>
          </a:p>
          <a:p>
            <a:r>
              <a:rPr lang="en-GB" sz="1200" b="0" i="0" kern="1200" dirty="0" smtClean="0">
                <a:solidFill>
                  <a:schemeClr val="tx1"/>
                </a:solidFill>
                <a:effectLst/>
                <a:latin typeface="+mn-lt"/>
                <a:ea typeface="+mn-ea"/>
                <a:cs typeface="+mn-cs"/>
              </a:rPr>
              <a:t>There is also some subtle STE in I, </a:t>
            </a:r>
            <a:r>
              <a:rPr lang="en-GB" sz="1200" b="0" i="0" kern="1200" dirty="0" err="1" smtClean="0">
                <a:solidFill>
                  <a:schemeClr val="tx1"/>
                </a:solidFill>
                <a:effectLst/>
                <a:latin typeface="+mn-lt"/>
                <a:ea typeface="+mn-ea"/>
                <a:cs typeface="+mn-cs"/>
              </a:rPr>
              <a:t>aVL</a:t>
            </a:r>
            <a:r>
              <a:rPr lang="en-GB" sz="1200" b="0" i="0" kern="1200" dirty="0" smtClean="0">
                <a:solidFill>
                  <a:schemeClr val="tx1"/>
                </a:solidFill>
                <a:effectLst/>
                <a:latin typeface="+mn-lt"/>
                <a:ea typeface="+mn-ea"/>
                <a:cs typeface="+mn-cs"/>
              </a:rPr>
              <a:t> and V5, with reciprocal ST depression in lead III.</a:t>
            </a:r>
          </a:p>
          <a:p>
            <a:r>
              <a:rPr lang="en-GB" sz="1200" b="0" i="0" kern="1200" dirty="0" smtClean="0">
                <a:solidFill>
                  <a:schemeClr val="tx1"/>
                </a:solidFill>
                <a:effectLst/>
                <a:latin typeface="+mn-lt"/>
                <a:ea typeface="+mn-ea"/>
                <a:cs typeface="+mn-cs"/>
              </a:rPr>
              <a:t>There are </a:t>
            </a:r>
            <a:r>
              <a:rPr lang="en-GB" sz="1200" b="0" i="0" kern="1200" dirty="0" err="1" smtClean="0">
                <a:solidFill>
                  <a:schemeClr val="tx1"/>
                </a:solidFill>
                <a:effectLst/>
                <a:latin typeface="+mn-lt"/>
                <a:ea typeface="+mn-ea"/>
                <a:cs typeface="+mn-cs"/>
              </a:rPr>
              <a:t>hyperacute</a:t>
            </a:r>
            <a:r>
              <a:rPr lang="en-GB" sz="1200" b="0" i="0" kern="1200" dirty="0" smtClean="0">
                <a:solidFill>
                  <a:schemeClr val="tx1"/>
                </a:solidFill>
                <a:effectLst/>
                <a:latin typeface="+mn-lt"/>
                <a:ea typeface="+mn-ea"/>
                <a:cs typeface="+mn-cs"/>
              </a:rPr>
              <a:t> (peaked ) T waves in V2-4.</a:t>
            </a:r>
          </a:p>
          <a:p>
            <a:r>
              <a:rPr lang="en-GB" sz="1200" b="0" i="0" kern="1200" dirty="0" smtClean="0">
                <a:solidFill>
                  <a:schemeClr val="tx1"/>
                </a:solidFill>
                <a:effectLst/>
                <a:latin typeface="+mn-lt"/>
                <a:ea typeface="+mn-ea"/>
                <a:cs typeface="+mn-cs"/>
              </a:rPr>
              <a:t>These features indicate a </a:t>
            </a:r>
            <a:r>
              <a:rPr lang="en-GB" sz="1200" b="0" i="0" kern="1200" dirty="0" err="1" smtClean="0">
                <a:solidFill>
                  <a:schemeClr val="tx1"/>
                </a:solidFill>
                <a:effectLst/>
                <a:latin typeface="+mn-lt"/>
                <a:ea typeface="+mn-ea"/>
                <a:cs typeface="+mn-cs"/>
              </a:rPr>
              <a:t>hyperacute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anteroseptal</a:t>
            </a:r>
            <a:r>
              <a:rPr lang="en-GB" sz="1200" b="0" i="0" kern="1200" dirty="0" smtClean="0">
                <a:solidFill>
                  <a:schemeClr val="tx1"/>
                </a:solidFill>
                <a:effectLst/>
                <a:latin typeface="+mn-lt"/>
                <a:ea typeface="+mn-ea"/>
                <a:cs typeface="+mn-cs"/>
              </a:rPr>
              <a:t> STEMI</a:t>
            </a: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19</a:t>
            </a:fld>
            <a:endParaRPr lang="en-US"/>
          </a:p>
        </p:txBody>
      </p:sp>
    </p:spTree>
    <p:extLst>
      <p:ext uri="{BB962C8B-B14F-4D97-AF65-F5344CB8AC3E}">
        <p14:creationId xmlns:p14="http://schemas.microsoft.com/office/powerpoint/2010/main" val="424986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smtClean="0">
                <a:solidFill>
                  <a:schemeClr val="tx1"/>
                </a:solidFill>
                <a:effectLst/>
                <a:latin typeface="+mn-lt"/>
                <a:ea typeface="+mn-ea"/>
                <a:cs typeface="+mn-cs"/>
              </a:rPr>
              <a:t>There is progressive ST elevation and Q wave formation in V2-5</a:t>
            </a:r>
          </a:p>
          <a:p>
            <a:r>
              <a:rPr lang="en-GB" sz="1200" b="1" i="0" u="sng" kern="1200" dirty="0" smtClean="0">
                <a:solidFill>
                  <a:schemeClr val="tx1"/>
                </a:solidFill>
                <a:effectLst/>
                <a:latin typeface="+mn-lt"/>
                <a:ea typeface="+mn-ea"/>
                <a:cs typeface="+mn-cs"/>
              </a:rPr>
              <a:t>ST elevation is now also present in I and </a:t>
            </a:r>
            <a:r>
              <a:rPr lang="en-GB" sz="1200" b="1" i="0" u="sng" kern="1200" dirty="0" err="1" smtClean="0">
                <a:solidFill>
                  <a:schemeClr val="tx1"/>
                </a:solidFill>
                <a:effectLst/>
                <a:latin typeface="+mn-lt"/>
                <a:ea typeface="+mn-ea"/>
                <a:cs typeface="+mn-cs"/>
              </a:rPr>
              <a:t>aVL</a:t>
            </a:r>
            <a:r>
              <a:rPr lang="en-GB" sz="1200" b="1" i="0" u="sng"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There is some reciprocal ST depression in lead III.</a:t>
            </a:r>
          </a:p>
          <a:p>
            <a:r>
              <a:rPr lang="en-GB" sz="1200" b="0" i="0" kern="1200" dirty="0" smtClean="0">
                <a:solidFill>
                  <a:schemeClr val="tx1"/>
                </a:solidFill>
                <a:effectLst/>
                <a:latin typeface="+mn-lt"/>
                <a:ea typeface="+mn-ea"/>
                <a:cs typeface="+mn-cs"/>
              </a:rPr>
              <a:t>This is an acute anterior STEMI – this patient needs urgent reperfusion!</a:t>
            </a: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20</a:t>
            </a:fld>
            <a:endParaRPr lang="en-US"/>
          </a:p>
        </p:txBody>
      </p:sp>
    </p:spTree>
    <p:extLst>
      <p:ext uri="{BB962C8B-B14F-4D97-AF65-F5344CB8AC3E}">
        <p14:creationId xmlns:p14="http://schemas.microsoft.com/office/powerpoint/2010/main" val="1812391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ECG changes</a:t>
            </a:r>
          </a:p>
          <a:p>
            <a:r>
              <a:rPr lang="en-GB" b="1" dirty="0" smtClean="0">
                <a:effectLst/>
              </a:rPr>
              <a:t>Serum Potassium (</a:t>
            </a:r>
            <a:r>
              <a:rPr lang="en-GB" b="1" dirty="0" err="1" smtClean="0">
                <a:effectLst/>
              </a:rPr>
              <a:t>mmol</a:t>
            </a:r>
            <a:r>
              <a:rPr lang="en-GB" b="1" dirty="0" smtClean="0">
                <a:effectLst/>
              </a:rPr>
              <a:t>/L)Predicted ECG status - </a:t>
            </a:r>
            <a:r>
              <a:rPr lang="en-GB" b="1" i="1" u="sng" dirty="0" smtClean="0">
                <a:effectLst/>
              </a:rPr>
              <a:t>5.5-6.5Tall tented T waves</a:t>
            </a:r>
            <a:r>
              <a:rPr lang="en-GB" dirty="0" smtClean="0">
                <a:effectLst/>
              </a:rPr>
              <a:t>, 6.5-7.5Loss of P wave, 7.5-8.5Widening QRS,  - &gt;8.5QRS continues to widen, approaching to sine wave</a:t>
            </a:r>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22</a:t>
            </a:fld>
            <a:endParaRPr lang="en-US"/>
          </a:p>
        </p:txBody>
      </p:sp>
    </p:spTree>
    <p:extLst>
      <p:ext uri="{BB962C8B-B14F-4D97-AF65-F5344CB8AC3E}">
        <p14:creationId xmlns:p14="http://schemas.microsoft.com/office/powerpoint/2010/main" val="368835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u="sng" kern="1200" dirty="0" smtClean="0">
                <a:solidFill>
                  <a:schemeClr val="tx1"/>
                </a:solidFill>
                <a:effectLst/>
                <a:latin typeface="+mn-lt"/>
                <a:ea typeface="+mn-ea"/>
                <a:cs typeface="+mn-cs"/>
              </a:rPr>
              <a:t>Atrial fibrillation:</a:t>
            </a:r>
            <a:endParaRPr lang="en-GB" sz="1200" b="0" i="1" u="sng"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Irregular ventricular response</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Irregularly irregular rhythm)</a:t>
            </a:r>
          </a:p>
          <a:p>
            <a:r>
              <a:rPr lang="en-GB" sz="1200" b="1" i="1" u="sng" kern="1200" dirty="0" smtClean="0">
                <a:solidFill>
                  <a:schemeClr val="tx1"/>
                </a:solidFill>
                <a:effectLst/>
                <a:latin typeface="+mn-lt"/>
                <a:ea typeface="+mn-ea"/>
                <a:cs typeface="+mn-cs"/>
              </a:rPr>
              <a:t>Coarse </a:t>
            </a:r>
            <a:r>
              <a:rPr lang="en-GB" sz="1200" b="1" i="1" u="sng" kern="1200" dirty="0" err="1" smtClean="0">
                <a:solidFill>
                  <a:schemeClr val="tx1"/>
                </a:solidFill>
                <a:effectLst/>
                <a:latin typeface="+mn-lt"/>
                <a:ea typeface="+mn-ea"/>
                <a:cs typeface="+mn-cs"/>
              </a:rPr>
              <a:t>fibrillatory</a:t>
            </a:r>
            <a:r>
              <a:rPr lang="en-GB" sz="1200" b="1" i="1" u="sng" kern="1200" dirty="0" smtClean="0">
                <a:solidFill>
                  <a:schemeClr val="tx1"/>
                </a:solidFill>
                <a:effectLst/>
                <a:latin typeface="+mn-lt"/>
                <a:ea typeface="+mn-ea"/>
                <a:cs typeface="+mn-cs"/>
              </a:rPr>
              <a:t> waves are visible in V1</a:t>
            </a: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3</a:t>
            </a:fld>
            <a:endParaRPr lang="en-US"/>
          </a:p>
        </p:txBody>
      </p:sp>
    </p:spTree>
    <p:extLst>
      <p:ext uri="{BB962C8B-B14F-4D97-AF65-F5344CB8AC3E}">
        <p14:creationId xmlns:p14="http://schemas.microsoft.com/office/powerpoint/2010/main" val="356720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 for picking the correct response! </a:t>
            </a:r>
            <a:r>
              <a:rPr lang="en-US" dirty="0" err="1" smtClean="0"/>
              <a:t>Distiction</a:t>
            </a:r>
            <a:r>
              <a:rPr lang="en-US" dirty="0" smtClean="0"/>
              <a:t> if you can explain the mechanism. No stress if you cannot crack it, there are many of us!!</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27</a:t>
            </a:fld>
            <a:endParaRPr lang="en-US"/>
          </a:p>
        </p:txBody>
      </p:sp>
    </p:spTree>
    <p:extLst>
      <p:ext uri="{BB962C8B-B14F-4D97-AF65-F5344CB8AC3E}">
        <p14:creationId xmlns:p14="http://schemas.microsoft.com/office/powerpoint/2010/main" val="292133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sng" kern="1200" dirty="0" smtClean="0">
                <a:solidFill>
                  <a:schemeClr val="tx1"/>
                </a:solidFill>
                <a:effectLst/>
                <a:latin typeface="+mn-lt"/>
                <a:ea typeface="+mn-ea"/>
                <a:cs typeface="+mn-cs"/>
              </a:rPr>
              <a:t>AF with rapid ventricular response</a:t>
            </a:r>
          </a:p>
          <a:p>
            <a:r>
              <a:rPr lang="en-GB" sz="1200" b="1" i="0" kern="1200" dirty="0" smtClean="0">
                <a:solidFill>
                  <a:schemeClr val="tx1"/>
                </a:solidFill>
                <a:effectLst/>
                <a:latin typeface="+mn-lt"/>
                <a:ea typeface="+mn-ea"/>
                <a:cs typeface="+mn-cs"/>
              </a:rPr>
              <a:t>Irregular narrow-complex tachycardia at ~135 bpm. (: </a:t>
            </a:r>
            <a:r>
              <a:rPr lang="en-GB" sz="1200" b="0" i="0" kern="1200" dirty="0" smtClean="0">
                <a:solidFill>
                  <a:schemeClr val="tx1"/>
                </a:solidFill>
                <a:effectLst/>
                <a:latin typeface="+mn-lt"/>
                <a:ea typeface="+mn-ea"/>
                <a:cs typeface="+mn-cs"/>
              </a:rPr>
              <a:t>Irregularly irregular rhythm)</a:t>
            </a:r>
            <a:endParaRPr lang="en-GB" sz="1200" b="1" i="0" kern="1200" dirty="0" smtClean="0">
              <a:solidFill>
                <a:schemeClr val="tx1"/>
              </a:solidFill>
              <a:effectLst/>
              <a:latin typeface="+mn-lt"/>
              <a:ea typeface="+mn-ea"/>
              <a:cs typeface="+mn-cs"/>
            </a:endParaRPr>
          </a:p>
          <a:p>
            <a:r>
              <a:rPr lang="en-GB" sz="1200" b="1" i="1" u="sng" kern="1200" dirty="0" smtClean="0">
                <a:solidFill>
                  <a:schemeClr val="tx1"/>
                </a:solidFill>
                <a:effectLst/>
                <a:latin typeface="+mn-lt"/>
                <a:ea typeface="+mn-ea"/>
                <a:cs typeface="+mn-cs"/>
              </a:rPr>
              <a:t>Coarse </a:t>
            </a:r>
            <a:r>
              <a:rPr lang="en-GB" sz="1200" b="1" i="1" u="sng" kern="1200" dirty="0" err="1" smtClean="0">
                <a:solidFill>
                  <a:schemeClr val="tx1"/>
                </a:solidFill>
                <a:effectLst/>
                <a:latin typeface="+mn-lt"/>
                <a:ea typeface="+mn-ea"/>
                <a:cs typeface="+mn-cs"/>
              </a:rPr>
              <a:t>fibrillatory</a:t>
            </a:r>
            <a:r>
              <a:rPr lang="en-GB" sz="1200" b="1" i="1" u="sng" kern="1200" dirty="0" smtClean="0">
                <a:solidFill>
                  <a:schemeClr val="tx1"/>
                </a:solidFill>
                <a:effectLst/>
                <a:latin typeface="+mn-lt"/>
                <a:ea typeface="+mn-ea"/>
                <a:cs typeface="+mn-cs"/>
              </a:rPr>
              <a:t> waves in V1</a:t>
            </a:r>
          </a:p>
          <a:p>
            <a:endParaRPr lang="en-GB" sz="1200" b="1" i="1"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4</a:t>
            </a:fld>
            <a:endParaRPr lang="en-US"/>
          </a:p>
        </p:txBody>
      </p:sp>
    </p:spTree>
    <p:extLst>
      <p:ext uri="{BB962C8B-B14F-4D97-AF65-F5344CB8AC3E}">
        <p14:creationId xmlns:p14="http://schemas.microsoft.com/office/powerpoint/2010/main" val="298958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ECG shows features </a:t>
            </a:r>
            <a:r>
              <a:rPr lang="en-US" b="1" dirty="0" smtClean="0"/>
              <a:t>of left ventricular hypertrophy </a:t>
            </a:r>
            <a:r>
              <a:rPr lang="en-US" dirty="0" smtClean="0"/>
              <a:t>(notice the tall RV5 + SV2 &gt;35mm with a strain pattern (inverted T waves). A,B,C</a:t>
            </a:r>
            <a:r>
              <a:rPr lang="en-US" baseline="0" dirty="0" smtClean="0"/>
              <a:t> and E are conditions that cause either pressure or volume overload of the LV  hence hypertrophy. D) correct response. Tricuspid stenosis would cause pressure overload on the RA not LV. Other causes - hypertension</a:t>
            </a:r>
          </a:p>
          <a:p>
            <a:r>
              <a:rPr lang="en-US" baseline="0" dirty="0" smtClean="0"/>
              <a:t>Complications – atrial </a:t>
            </a:r>
            <a:r>
              <a:rPr lang="en-US" baseline="0" smtClean="0"/>
              <a:t>fibrillation, systolic </a:t>
            </a:r>
            <a:r>
              <a:rPr lang="en-US" baseline="0" dirty="0" smtClean="0"/>
              <a:t>failure, diastolic failure</a:t>
            </a:r>
          </a:p>
          <a:p>
            <a:r>
              <a:rPr lang="en-US" baseline="0" dirty="0" smtClean="0"/>
              <a:t>Diagnosis criteria –</a:t>
            </a:r>
          </a:p>
          <a:p>
            <a:r>
              <a:rPr lang="en-US" baseline="0" dirty="0" smtClean="0"/>
              <a:t>a. Voltage criteria</a:t>
            </a:r>
          </a:p>
          <a:p>
            <a:r>
              <a:rPr lang="en-US" baseline="0" dirty="0" smtClean="0"/>
              <a:t> - </a:t>
            </a:r>
            <a:r>
              <a:rPr lang="en-GB" sz="1200" b="0" i="0" kern="1200" dirty="0" smtClean="0">
                <a:solidFill>
                  <a:schemeClr val="tx1"/>
                </a:solidFill>
                <a:effectLst/>
                <a:latin typeface="+mn-lt"/>
                <a:ea typeface="+mn-ea"/>
                <a:cs typeface="+mn-cs"/>
              </a:rPr>
              <a:t>The most commonly used are the </a:t>
            </a:r>
            <a:r>
              <a:rPr lang="en-GB" sz="1200" b="0" i="1" kern="1200" dirty="0" err="1" smtClean="0">
                <a:solidFill>
                  <a:schemeClr val="tx1"/>
                </a:solidFill>
                <a:effectLst/>
                <a:latin typeface="+mn-lt"/>
                <a:ea typeface="+mn-ea"/>
                <a:cs typeface="+mn-cs"/>
              </a:rPr>
              <a:t>Sokolov</a:t>
            </a:r>
            <a:r>
              <a:rPr lang="en-GB" sz="1200" b="0" i="1" kern="1200" dirty="0" smtClean="0">
                <a:solidFill>
                  <a:schemeClr val="tx1"/>
                </a:solidFill>
                <a:effectLst/>
                <a:latin typeface="+mn-lt"/>
                <a:ea typeface="+mn-ea"/>
                <a:cs typeface="+mn-cs"/>
              </a:rPr>
              <a:t>-Lyon criteria</a:t>
            </a:r>
            <a:r>
              <a:rPr lang="en-GB" sz="1200" b="0" i="0" kern="1200" dirty="0" smtClean="0">
                <a:solidFill>
                  <a:schemeClr val="tx1"/>
                </a:solidFill>
                <a:effectLst/>
                <a:latin typeface="+mn-lt"/>
                <a:ea typeface="+mn-ea"/>
                <a:cs typeface="+mn-cs"/>
              </a:rPr>
              <a:t> (</a:t>
            </a:r>
            <a:r>
              <a:rPr lang="en-GB" sz="1200" b="1" i="1" u="sng" kern="1200" dirty="0" smtClean="0">
                <a:solidFill>
                  <a:schemeClr val="tx1"/>
                </a:solidFill>
                <a:effectLst/>
                <a:latin typeface="+mn-lt"/>
                <a:ea typeface="+mn-ea"/>
                <a:cs typeface="+mn-cs"/>
              </a:rPr>
              <a:t>S wave depth in V1 + tallest R wave height in V5-V6 &gt; 35 mm </a:t>
            </a:r>
            <a:r>
              <a:rPr lang="en-GB" sz="1200" b="1" i="1" u="sng" kern="1200" dirty="0" err="1" smtClean="0">
                <a:solidFill>
                  <a:schemeClr val="tx1"/>
                </a:solidFill>
                <a:effectLst/>
                <a:latin typeface="+mn-lt"/>
                <a:ea typeface="+mn-ea"/>
                <a:cs typeface="+mn-cs"/>
              </a:rPr>
              <a:t>i.e</a:t>
            </a:r>
            <a:r>
              <a:rPr lang="en-GB" sz="1200" b="1" i="1" u="sng" kern="1200" baseline="0" dirty="0" smtClean="0">
                <a:solidFill>
                  <a:schemeClr val="tx1"/>
                </a:solidFill>
                <a:effectLst/>
                <a:latin typeface="+mn-lt"/>
                <a:ea typeface="+mn-ea"/>
                <a:cs typeface="+mn-cs"/>
              </a:rPr>
              <a:t> &gt;3.5mv</a:t>
            </a:r>
            <a:r>
              <a:rPr lang="en-GB" sz="1200" b="1" i="1" u="sng" kern="1200" dirty="0" smtClean="0">
                <a:solidFill>
                  <a:schemeClr val="tx1"/>
                </a:solidFill>
                <a:effectLst/>
                <a:latin typeface="+mn-lt"/>
                <a:ea typeface="+mn-ea"/>
                <a:cs typeface="+mn-cs"/>
              </a:rPr>
              <a:t>)</a:t>
            </a:r>
          </a:p>
          <a:p>
            <a:r>
              <a:rPr lang="en-GB" sz="1200" b="1" i="0" kern="1200" dirty="0" smtClean="0">
                <a:solidFill>
                  <a:schemeClr val="tx1"/>
                </a:solidFill>
                <a:effectLst/>
                <a:latin typeface="+mn-lt"/>
                <a:ea typeface="+mn-ea"/>
                <a:cs typeface="+mn-cs"/>
              </a:rPr>
              <a:t>b. Non Voltage Criteria</a:t>
            </a:r>
            <a:endParaRPr lang="en-GB" sz="1200" b="0" i="0" kern="1200" dirty="0" smtClean="0">
              <a:solidFill>
                <a:schemeClr val="tx1"/>
              </a:solidFill>
              <a:effectLst/>
              <a:latin typeface="+mn-lt"/>
              <a:ea typeface="+mn-ea"/>
              <a:cs typeface="+mn-cs"/>
            </a:endParaRPr>
          </a:p>
          <a:p>
            <a:r>
              <a:rPr lang="en-GB" sz="1200" b="0" u="none" strike="noStrike" kern="1200" dirty="0" smtClean="0">
                <a:solidFill>
                  <a:schemeClr val="tx1"/>
                </a:solidFill>
                <a:effectLst/>
                <a:latin typeface="+mn-lt"/>
                <a:ea typeface="+mn-ea"/>
                <a:cs typeface="+mn-cs"/>
                <a:hlinkClick r:id="rId3"/>
              </a:rPr>
              <a:t>Increased R wave peak time</a:t>
            </a:r>
            <a:r>
              <a:rPr lang="en-GB" dirty="0" smtClean="0">
                <a:effectLst/>
              </a:rPr>
              <a:t> &gt; 50 </a:t>
            </a:r>
            <a:r>
              <a:rPr lang="en-GB" dirty="0" err="1" smtClean="0">
                <a:effectLst/>
              </a:rPr>
              <a:t>ms</a:t>
            </a:r>
            <a:r>
              <a:rPr lang="en-GB" dirty="0" smtClean="0">
                <a:effectLst/>
              </a:rPr>
              <a:t> in leads V5 or V6</a:t>
            </a:r>
          </a:p>
          <a:p>
            <a:r>
              <a:rPr lang="en-GB" dirty="0" smtClean="0">
                <a:effectLst/>
              </a:rPr>
              <a:t>ST segment depression and T wave inversion in the left-sided leads </a:t>
            </a:r>
            <a:r>
              <a:rPr lang="en-GB" dirty="0" err="1" smtClean="0">
                <a:effectLst/>
              </a:rPr>
              <a:t>i.e</a:t>
            </a:r>
            <a:r>
              <a:rPr lang="en-GB" dirty="0" smtClean="0">
                <a:effectLst/>
              </a:rPr>
              <a:t> v5/v6: </a:t>
            </a:r>
            <a:r>
              <a:rPr lang="en-GB" i="1" dirty="0" smtClean="0">
                <a:effectLst/>
              </a:rPr>
              <a:t>AKA</a:t>
            </a:r>
            <a:r>
              <a:rPr lang="en-GB" dirty="0" smtClean="0">
                <a:effectLst/>
              </a:rPr>
              <a:t> </a:t>
            </a:r>
            <a:r>
              <a:rPr lang="en-GB" i="1" dirty="0" smtClean="0">
                <a:effectLst/>
              </a:rPr>
              <a:t>the left ventricular ‘strain’ pattern</a:t>
            </a:r>
          </a:p>
          <a:p>
            <a:endParaRPr lang="en-GB" i="1" dirty="0" smtClean="0">
              <a:effectLst/>
            </a:endParaRPr>
          </a:p>
          <a:p>
            <a:r>
              <a:rPr lang="en-GB" sz="1200" b="1" i="0" kern="1200" dirty="0" smtClean="0">
                <a:solidFill>
                  <a:schemeClr val="tx1"/>
                </a:solidFill>
                <a:effectLst/>
                <a:latin typeface="+mn-lt"/>
                <a:ea typeface="+mn-ea"/>
                <a:cs typeface="+mn-cs"/>
              </a:rPr>
              <a:t>Additional ECG changes seen in LVH</a:t>
            </a:r>
            <a:endParaRPr lang="en-GB" sz="1200" b="0" i="0" kern="1200" dirty="0" smtClean="0">
              <a:solidFill>
                <a:schemeClr val="tx1"/>
              </a:solidFill>
              <a:effectLst/>
              <a:latin typeface="+mn-lt"/>
              <a:ea typeface="+mn-ea"/>
              <a:cs typeface="+mn-cs"/>
            </a:endParaRPr>
          </a:p>
          <a:p>
            <a:r>
              <a:rPr lang="en-GB" sz="1200" b="0" u="none" strike="noStrike" kern="1200" dirty="0" smtClean="0">
                <a:solidFill>
                  <a:schemeClr val="tx1"/>
                </a:solidFill>
                <a:effectLst/>
                <a:latin typeface="+mn-lt"/>
                <a:ea typeface="+mn-ea"/>
                <a:cs typeface="+mn-cs"/>
                <a:hlinkClick r:id="rId4"/>
              </a:rPr>
              <a:t>Left atrial enlargement</a:t>
            </a:r>
            <a:r>
              <a:rPr lang="en-GB" dirty="0" smtClean="0">
                <a:effectLst/>
              </a:rPr>
              <a:t>.</a:t>
            </a:r>
          </a:p>
          <a:p>
            <a:r>
              <a:rPr lang="en-GB" sz="1200" b="1" i="1" u="sng" strike="noStrike" kern="1200" dirty="0" smtClean="0">
                <a:solidFill>
                  <a:schemeClr val="tx1"/>
                </a:solidFill>
                <a:effectLst/>
                <a:latin typeface="+mn-lt"/>
                <a:ea typeface="+mn-ea"/>
                <a:cs typeface="+mn-cs"/>
                <a:hlinkClick r:id="rId5"/>
              </a:rPr>
              <a:t>Left axis deviation</a:t>
            </a:r>
            <a:r>
              <a:rPr lang="en-GB" dirty="0" smtClean="0">
                <a:effectLst/>
              </a:rPr>
              <a:t>.</a:t>
            </a:r>
          </a:p>
          <a:p>
            <a:r>
              <a:rPr lang="en-GB" dirty="0" smtClean="0">
                <a:effectLst/>
              </a:rPr>
              <a:t>ST elevation in the right precordial leads V1-3 (“discordant” to the deep S waves).</a:t>
            </a:r>
          </a:p>
          <a:p>
            <a:r>
              <a:rPr lang="en-GB" dirty="0" smtClean="0">
                <a:effectLst/>
              </a:rPr>
              <a:t>Prominent </a:t>
            </a:r>
            <a:r>
              <a:rPr lang="en-GB" sz="1200" b="0" u="none" strike="noStrike" kern="1200" dirty="0" smtClean="0">
                <a:solidFill>
                  <a:schemeClr val="tx1"/>
                </a:solidFill>
                <a:effectLst/>
                <a:latin typeface="+mn-lt"/>
                <a:ea typeface="+mn-ea"/>
                <a:cs typeface="+mn-cs"/>
                <a:hlinkClick r:id="rId6"/>
              </a:rPr>
              <a:t>U waves</a:t>
            </a:r>
            <a:r>
              <a:rPr lang="en-GB" dirty="0" smtClean="0">
                <a:effectLst/>
              </a:rPr>
              <a:t> (proportional to increased QRS amplitude)</a:t>
            </a:r>
          </a:p>
          <a:p>
            <a:endParaRPr lang="en-GB" dirty="0" smtClean="0">
              <a:effectLst/>
            </a:endParaRPr>
          </a:p>
          <a:p>
            <a:endParaRPr lang="en-GB" sz="1200" b="1" i="1" u="sng" kern="1200" dirty="0" smtClean="0">
              <a:solidFill>
                <a:schemeClr val="tx1"/>
              </a:solidFill>
              <a:effectLst/>
              <a:latin typeface="+mn-lt"/>
              <a:ea typeface="+mn-ea"/>
              <a:cs typeface="+mn-cs"/>
            </a:endParaRPr>
          </a:p>
          <a:p>
            <a:endParaRPr lang="en-US" b="1" i="1" u="sng" dirty="0"/>
          </a:p>
        </p:txBody>
      </p:sp>
      <p:sp>
        <p:nvSpPr>
          <p:cNvPr id="4" name="Slide Number Placeholder 3"/>
          <p:cNvSpPr>
            <a:spLocks noGrp="1"/>
          </p:cNvSpPr>
          <p:nvPr>
            <p:ph type="sldNum" sz="quarter" idx="10"/>
          </p:nvPr>
        </p:nvSpPr>
        <p:spPr/>
        <p:txBody>
          <a:bodyPr/>
          <a:lstStyle/>
          <a:p>
            <a:fld id="{836DA398-FEC0-42B3-81B8-00F89C0C9E2F}" type="slidenum">
              <a:rPr lang="en-US" smtClean="0"/>
              <a:t>5</a:t>
            </a:fld>
            <a:endParaRPr lang="en-US"/>
          </a:p>
        </p:txBody>
      </p:sp>
    </p:spTree>
    <p:extLst>
      <p:ext uri="{BB962C8B-B14F-4D97-AF65-F5344CB8AC3E}">
        <p14:creationId xmlns:p14="http://schemas.microsoft.com/office/powerpoint/2010/main" val="364071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Left</a:t>
            </a:r>
            <a:r>
              <a:rPr lang="en-GB" baseline="0" dirty="0" smtClean="0"/>
              <a:t> – </a:t>
            </a:r>
            <a:r>
              <a:rPr lang="en-GB" sz="1200" b="1" i="0" kern="1200" dirty="0" smtClean="0">
                <a:solidFill>
                  <a:schemeClr val="tx1"/>
                </a:solidFill>
                <a:effectLst/>
                <a:latin typeface="+mn-lt"/>
                <a:ea typeface="+mn-ea"/>
                <a:cs typeface="+mn-cs"/>
              </a:rPr>
              <a:t>LVH by voltage criteria: S wave in V2 + R wave in V5 &gt; 35 mm</a:t>
            </a:r>
            <a:endParaRPr lang="en-GB" baseline="0" dirty="0" smtClean="0"/>
          </a:p>
          <a:p>
            <a:r>
              <a:rPr lang="en-GB" baseline="0" dirty="0" smtClean="0"/>
              <a:t>Right - </a:t>
            </a:r>
            <a:r>
              <a:rPr lang="en-GB" sz="1200" b="1" i="0" kern="1200" dirty="0" smtClean="0">
                <a:solidFill>
                  <a:schemeClr val="tx1"/>
                </a:solidFill>
                <a:effectLst/>
                <a:latin typeface="+mn-lt"/>
                <a:ea typeface="+mn-ea"/>
                <a:cs typeface="+mn-cs"/>
              </a:rPr>
              <a:t>LV strain pattern: ST depression and T wave inversion in the lateral leads</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6</a:t>
            </a:fld>
            <a:endParaRPr lang="en-US"/>
          </a:p>
        </p:txBody>
      </p:sp>
    </p:spTree>
    <p:extLst>
      <p:ext uri="{BB962C8B-B14F-4D97-AF65-F5344CB8AC3E}">
        <p14:creationId xmlns:p14="http://schemas.microsoft.com/office/powerpoint/2010/main" val="289675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Markedly increased LV voltages: huge precordial R and S waves that overlap with the adjacent leads (SV2 + RV6 &gt;&gt; 35 mm).</a:t>
            </a:r>
          </a:p>
          <a:p>
            <a:r>
              <a:rPr lang="en-GB" sz="1200" b="0" i="0" kern="1200" dirty="0" smtClean="0">
                <a:solidFill>
                  <a:schemeClr val="tx1"/>
                </a:solidFill>
                <a:effectLst/>
                <a:latin typeface="+mn-lt"/>
                <a:ea typeface="+mn-ea"/>
                <a:cs typeface="+mn-cs"/>
              </a:rPr>
              <a:t>R-wave peak time &gt; 50 </a:t>
            </a:r>
            <a:r>
              <a:rPr lang="en-GB" sz="1200" b="0" i="0" kern="1200" dirty="0" err="1" smtClean="0">
                <a:solidFill>
                  <a:schemeClr val="tx1"/>
                </a:solidFill>
                <a:effectLst/>
                <a:latin typeface="+mn-lt"/>
                <a:ea typeface="+mn-ea"/>
                <a:cs typeface="+mn-cs"/>
              </a:rPr>
              <a:t>ms</a:t>
            </a:r>
            <a:r>
              <a:rPr lang="en-GB" sz="1200" b="0" i="0" kern="1200" dirty="0" smtClean="0">
                <a:solidFill>
                  <a:schemeClr val="tx1"/>
                </a:solidFill>
                <a:effectLst/>
                <a:latin typeface="+mn-lt"/>
                <a:ea typeface="+mn-ea"/>
                <a:cs typeface="+mn-cs"/>
              </a:rPr>
              <a:t> in V5-6 with associated QRS broadening.</a:t>
            </a:r>
          </a:p>
          <a:p>
            <a:r>
              <a:rPr lang="en-GB" sz="1200" b="0" i="0" kern="1200" dirty="0" smtClean="0">
                <a:solidFill>
                  <a:schemeClr val="tx1"/>
                </a:solidFill>
                <a:effectLst/>
                <a:latin typeface="+mn-lt"/>
                <a:ea typeface="+mn-ea"/>
                <a:cs typeface="+mn-cs"/>
              </a:rPr>
              <a:t>LV strain pattern with ST depression and T-wave inversions in I, </a:t>
            </a:r>
            <a:r>
              <a:rPr lang="en-GB" sz="1200" b="0" i="0" kern="1200" dirty="0" err="1" smtClean="0">
                <a:solidFill>
                  <a:schemeClr val="tx1"/>
                </a:solidFill>
                <a:effectLst/>
                <a:latin typeface="+mn-lt"/>
                <a:ea typeface="+mn-ea"/>
                <a:cs typeface="+mn-cs"/>
              </a:rPr>
              <a:t>aVL</a:t>
            </a:r>
            <a:r>
              <a:rPr lang="en-GB" sz="1200" b="0" i="0" kern="1200" dirty="0" smtClean="0">
                <a:solidFill>
                  <a:schemeClr val="tx1"/>
                </a:solidFill>
                <a:effectLst/>
                <a:latin typeface="+mn-lt"/>
                <a:ea typeface="+mn-ea"/>
                <a:cs typeface="+mn-cs"/>
              </a:rPr>
              <a:t> and V5-6.</a:t>
            </a:r>
          </a:p>
          <a:p>
            <a:r>
              <a:rPr lang="en-GB" sz="1200" b="0" i="0" kern="1200" dirty="0" smtClean="0">
                <a:solidFill>
                  <a:schemeClr val="tx1"/>
                </a:solidFill>
                <a:effectLst/>
                <a:latin typeface="+mn-lt"/>
                <a:ea typeface="+mn-ea"/>
                <a:cs typeface="+mn-cs"/>
              </a:rPr>
              <a:t>ST elevation in V1-3.</a:t>
            </a:r>
          </a:p>
          <a:p>
            <a:r>
              <a:rPr lang="en-GB" sz="1200" b="0" i="0" kern="1200" dirty="0" smtClean="0">
                <a:solidFill>
                  <a:schemeClr val="tx1"/>
                </a:solidFill>
                <a:effectLst/>
                <a:latin typeface="+mn-lt"/>
                <a:ea typeface="+mn-ea"/>
                <a:cs typeface="+mn-cs"/>
              </a:rPr>
              <a:t>Prominent U waves in V1-3.</a:t>
            </a:r>
          </a:p>
          <a:p>
            <a:r>
              <a:rPr lang="en-GB" sz="1200" b="0" i="0" kern="1200" smtClean="0">
                <a:solidFill>
                  <a:schemeClr val="tx1"/>
                </a:solidFill>
                <a:effectLst/>
                <a:latin typeface="+mn-lt"/>
                <a:ea typeface="+mn-ea"/>
                <a:cs typeface="+mn-cs"/>
              </a:rPr>
              <a:t>Left axis deviation</a:t>
            </a:r>
          </a:p>
          <a:p>
            <a:endParaRPr lang="en-GB" dirty="0"/>
          </a:p>
        </p:txBody>
      </p:sp>
      <p:sp>
        <p:nvSpPr>
          <p:cNvPr id="4" name="Slide Number Placeholder 3"/>
          <p:cNvSpPr>
            <a:spLocks noGrp="1"/>
          </p:cNvSpPr>
          <p:nvPr>
            <p:ph type="sldNum" sz="quarter" idx="10"/>
          </p:nvPr>
        </p:nvSpPr>
        <p:spPr/>
        <p:txBody>
          <a:bodyPr/>
          <a:lstStyle/>
          <a:p>
            <a:fld id="{836DA398-FEC0-42B3-81B8-00F89C0C9E2F}" type="slidenum">
              <a:rPr lang="en-US" smtClean="0"/>
              <a:t>7</a:t>
            </a:fld>
            <a:endParaRPr lang="en-US"/>
          </a:p>
        </p:txBody>
      </p:sp>
    </p:spTree>
    <p:extLst>
      <p:ext uri="{BB962C8B-B14F-4D97-AF65-F5344CB8AC3E}">
        <p14:creationId xmlns:p14="http://schemas.microsoft.com/office/powerpoint/2010/main" val="207971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3</a:t>
            </a:r>
            <a:r>
              <a:rPr lang="en-US" baseline="30000" dirty="0" smtClean="0"/>
              <a:t>rd</a:t>
            </a:r>
            <a:r>
              <a:rPr lang="en-US" dirty="0" smtClean="0"/>
              <a:t> degree heart block. Notice the complete AV dissociation </a:t>
            </a:r>
            <a:r>
              <a:rPr lang="en-US" baseline="0" dirty="0" smtClean="0"/>
              <a:t>: the p waves and the QRS waves have no association with each other but are independently regular. Patients with 3</a:t>
            </a:r>
            <a:r>
              <a:rPr lang="en-US" baseline="30000" dirty="0" smtClean="0"/>
              <a:t>rd</a:t>
            </a:r>
            <a:r>
              <a:rPr lang="en-US" baseline="0" dirty="0" smtClean="0"/>
              <a:t> degree AV block characteristically present with Shortness of breath on exertion. They are unable to raise their cardiac output with exertion because their heart rate does not increase much due to the AV dissociation. </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8</a:t>
            </a:fld>
            <a:endParaRPr lang="en-US"/>
          </a:p>
        </p:txBody>
      </p:sp>
    </p:spTree>
    <p:extLst>
      <p:ext uri="{BB962C8B-B14F-4D97-AF65-F5344CB8AC3E}">
        <p14:creationId xmlns:p14="http://schemas.microsoft.com/office/powerpoint/2010/main" val="34195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answer is B. ECG</a:t>
            </a:r>
            <a:r>
              <a:rPr lang="en-US" baseline="0" dirty="0" smtClean="0"/>
              <a:t> shows features of 3</a:t>
            </a:r>
            <a:r>
              <a:rPr lang="en-US" baseline="30000" dirty="0" smtClean="0"/>
              <a:t>rd</a:t>
            </a:r>
            <a:r>
              <a:rPr lang="en-US" baseline="0" dirty="0" smtClean="0"/>
              <a:t> degree heart block. Definitive treatment is by pacing the heart to a pre set minimum heart rate. </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9</a:t>
            </a:fld>
            <a:endParaRPr lang="en-US"/>
          </a:p>
        </p:txBody>
      </p:sp>
    </p:spTree>
    <p:extLst>
      <p:ext uri="{BB962C8B-B14F-4D97-AF65-F5344CB8AC3E}">
        <p14:creationId xmlns:p14="http://schemas.microsoft.com/office/powerpoint/2010/main" val="252763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ECG shows</a:t>
            </a:r>
            <a:r>
              <a:rPr lang="en-US" baseline="0" dirty="0" smtClean="0"/>
              <a:t> </a:t>
            </a:r>
            <a:r>
              <a:rPr lang="en-US" baseline="0" dirty="0" err="1" smtClean="0"/>
              <a:t>anteroseptal</a:t>
            </a:r>
            <a:r>
              <a:rPr lang="en-US" baseline="0" dirty="0" smtClean="0"/>
              <a:t> STEMI(note the ST elevation in V1-v3. Correct answer is D. </a:t>
            </a:r>
            <a:r>
              <a:rPr lang="en-US" baseline="0" dirty="0" err="1" smtClean="0"/>
              <a:t>warfarin</a:t>
            </a:r>
            <a:r>
              <a:rPr lang="en-US" baseline="0" dirty="0" smtClean="0"/>
              <a:t> has no role in acute STEMI. Dual </a:t>
            </a:r>
            <a:r>
              <a:rPr lang="en-US" baseline="0" dirty="0" err="1" smtClean="0"/>
              <a:t>antiplatelets</a:t>
            </a:r>
            <a:r>
              <a:rPr lang="en-US" baseline="0" dirty="0" smtClean="0"/>
              <a:t> of aspirin plus either </a:t>
            </a:r>
            <a:r>
              <a:rPr lang="en-US" baseline="0" dirty="0" err="1" smtClean="0"/>
              <a:t>clopidogrel</a:t>
            </a:r>
            <a:r>
              <a:rPr lang="en-US" baseline="0" dirty="0" smtClean="0"/>
              <a:t> or </a:t>
            </a:r>
            <a:r>
              <a:rPr lang="en-US" baseline="0" dirty="0" err="1" smtClean="0"/>
              <a:t>ticagrelor</a:t>
            </a:r>
            <a:r>
              <a:rPr lang="en-US" baseline="0" dirty="0" smtClean="0"/>
              <a:t> is indicated. High dose </a:t>
            </a:r>
            <a:r>
              <a:rPr lang="en-US" baseline="0" dirty="0" err="1" smtClean="0"/>
              <a:t>atorvastatin</a:t>
            </a:r>
            <a:r>
              <a:rPr lang="en-US" baseline="0" dirty="0" smtClean="0"/>
              <a:t> is indicated and generally functions to stabilize atherosclerotic plaque. Other </a:t>
            </a:r>
            <a:r>
              <a:rPr lang="en-US" baseline="0" dirty="0" err="1" smtClean="0"/>
              <a:t>pleiotropic</a:t>
            </a:r>
            <a:r>
              <a:rPr lang="en-US" baseline="0" dirty="0" smtClean="0"/>
              <a:t> effects of </a:t>
            </a:r>
            <a:r>
              <a:rPr lang="en-US" baseline="0" dirty="0" err="1" smtClean="0"/>
              <a:t>statins</a:t>
            </a:r>
            <a:r>
              <a:rPr lang="en-US" baseline="0" dirty="0" smtClean="0"/>
              <a:t> are </a:t>
            </a:r>
            <a:r>
              <a:rPr lang="en-US" baseline="0" dirty="0" err="1" smtClean="0"/>
              <a:t>antiinflammatory</a:t>
            </a:r>
            <a:r>
              <a:rPr lang="en-US" baseline="0" dirty="0" smtClean="0"/>
              <a:t> and anti clotting.</a:t>
            </a:r>
            <a:endParaRPr lang="en-US" dirty="0"/>
          </a:p>
        </p:txBody>
      </p:sp>
      <p:sp>
        <p:nvSpPr>
          <p:cNvPr id="4" name="Slide Number Placeholder 3"/>
          <p:cNvSpPr>
            <a:spLocks noGrp="1"/>
          </p:cNvSpPr>
          <p:nvPr>
            <p:ph type="sldNum" sz="quarter" idx="10"/>
          </p:nvPr>
        </p:nvSpPr>
        <p:spPr/>
        <p:txBody>
          <a:bodyPr/>
          <a:lstStyle/>
          <a:p>
            <a:fld id="{836DA398-FEC0-42B3-81B8-00F89C0C9E2F}" type="slidenum">
              <a:rPr lang="en-US" smtClean="0"/>
              <a:t>10</a:t>
            </a:fld>
            <a:endParaRPr lang="en-US"/>
          </a:p>
        </p:txBody>
      </p:sp>
    </p:spTree>
    <p:extLst>
      <p:ext uri="{BB962C8B-B14F-4D97-AF65-F5344CB8AC3E}">
        <p14:creationId xmlns:p14="http://schemas.microsoft.com/office/powerpoint/2010/main" val="402173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A3603-B1A0-41F3-9213-6F1805ECD294}"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A3603-B1A0-41F3-9213-6F1805ECD294}"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A3603-B1A0-41F3-9213-6F1805ECD294}"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A3603-B1A0-41F3-9213-6F1805ECD294}"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A3603-B1A0-41F3-9213-6F1805ECD294}"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A3603-B1A0-41F3-9213-6F1805ECD294}"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8A3603-B1A0-41F3-9213-6F1805ECD294}"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A3603-B1A0-41F3-9213-6F1805ECD294}"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A3603-B1A0-41F3-9213-6F1805ECD294}"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A3603-B1A0-41F3-9213-6F1805ECD294}"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A3603-B1A0-41F3-9213-6F1805ECD294}"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B01B9-D783-41F4-9495-456889FEE5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A3603-B1A0-41F3-9213-6F1805ECD294}" type="datetimeFigureOut">
              <a:rPr lang="en-US" smtClean="0"/>
              <a:pPr/>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B01B9-D783-41F4-9495-456889FEE5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i1.wp.com/lifeinthefastlane.com/wp-content/uploads/2012/01/std5.png" TargetMode="External"/><Relationship Id="rId3" Type="http://schemas.openxmlformats.org/officeDocument/2006/relationships/hyperlink" Target="http://i0.wp.com/lifeinthefastlane.com/wp-content/uploads/2012/01/ST-segment-paediatric.jpg" TargetMode="External"/><Relationship Id="rId7" Type="http://schemas.openxmlformats.org/officeDocument/2006/relationships/hyperlink" Target="http://i1.wp.com/lifeinthefastlane.com/wp-content/uploads/2012/01/horizontal-std2.png" TargetMode="External"/><Relationship Id="rId12" Type="http://schemas.openxmlformats.org/officeDocument/2006/relationships/image" Target="../media/image16.png"/><Relationship Id="rId2" Type="http://schemas.openxmlformats.org/officeDocument/2006/relationships/notesSlide" Target="../notesSlides/notesSlide13.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i0.wp.com/lifeinthefastlane.com/wp-content/uploads/2012/01/std4.png" TargetMode="External"/><Relationship Id="rId5" Type="http://schemas.openxmlformats.org/officeDocument/2006/relationships/hyperlink" Target="http://i1.wp.com/lifeinthefastlane.com/wp-content/uploads/2012/01/horizontal-STD.png" TargetMode="External"/><Relationship Id="rId15" Type="http://schemas.openxmlformats.org/officeDocument/2006/relationships/hyperlink" Target="http://i1.wp.com/lifeinthefastlane.com/wp-content/uploads/2012/01/STD3.jp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2.wp.com/lifeinthefastlane.com/wp-content/uploads/2012/01/std6.jpg" TargetMode="External"/><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ECG REVISION</a:t>
            </a:r>
            <a:endParaRPr lang="en-US" dirty="0"/>
          </a:p>
        </p:txBody>
      </p:sp>
      <p:sp>
        <p:nvSpPr>
          <p:cNvPr id="3" name="Subtitle 2"/>
          <p:cNvSpPr>
            <a:spLocks noGrp="1"/>
          </p:cNvSpPr>
          <p:nvPr>
            <p:ph type="subTitle" idx="1"/>
          </p:nvPr>
        </p:nvSpPr>
        <p:spPr/>
        <p:txBody>
          <a:bodyPr/>
          <a:lstStyle/>
          <a:p>
            <a:r>
              <a:rPr lang="en-US" dirty="0" smtClean="0"/>
              <a:t>Dr. Kevin </a:t>
            </a:r>
            <a:r>
              <a:rPr lang="en-US" dirty="0" err="1" smtClean="0"/>
              <a:t>Ndede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the incorrect statement concerning the </a:t>
            </a:r>
            <a:r>
              <a:rPr lang="en-US" dirty="0" err="1" smtClean="0"/>
              <a:t>ecg</a:t>
            </a:r>
            <a:r>
              <a:rPr lang="en-US" dirty="0" smtClean="0"/>
              <a:t> provided</a:t>
            </a:r>
            <a:endParaRPr lang="en-US" dirty="0"/>
          </a:p>
        </p:txBody>
      </p:sp>
      <p:sp>
        <p:nvSpPr>
          <p:cNvPr id="4" name="Content Placeholder 3"/>
          <p:cNvSpPr>
            <a:spLocks noGrp="1"/>
          </p:cNvSpPr>
          <p:nvPr>
            <p:ph sz="half" idx="2"/>
          </p:nvPr>
        </p:nvSpPr>
        <p:spPr>
          <a:xfrm>
            <a:off x="4648200" y="1828800"/>
            <a:ext cx="4038600" cy="4525963"/>
          </a:xfrm>
        </p:spPr>
        <p:txBody>
          <a:bodyPr/>
          <a:lstStyle/>
          <a:p>
            <a:pPr marL="514350" indent="-514350">
              <a:buAutoNum type="alphaUcParenR"/>
            </a:pPr>
            <a:r>
              <a:rPr lang="en-US" dirty="0" smtClean="0"/>
              <a:t>Dual platelet blockade is indicated</a:t>
            </a:r>
          </a:p>
          <a:p>
            <a:pPr marL="514350" indent="-514350">
              <a:buAutoNum type="alphaUcParenR"/>
            </a:pPr>
            <a:r>
              <a:rPr lang="en-US" dirty="0"/>
              <a:t> </a:t>
            </a:r>
            <a:r>
              <a:rPr lang="en-US" dirty="0" smtClean="0"/>
              <a:t>UFH is indicated </a:t>
            </a:r>
          </a:p>
          <a:p>
            <a:pPr marL="514350" indent="-514350">
              <a:buAutoNum type="alphaUcParenR"/>
            </a:pPr>
            <a:r>
              <a:rPr lang="en-US" dirty="0" smtClean="0"/>
              <a:t>LMWH may be used </a:t>
            </a:r>
          </a:p>
          <a:p>
            <a:pPr marL="514350" indent="-514350">
              <a:buAutoNum type="alphaUcParenR"/>
            </a:pPr>
            <a:r>
              <a:rPr lang="en-US" dirty="0" err="1" smtClean="0"/>
              <a:t>Warfarin</a:t>
            </a:r>
            <a:r>
              <a:rPr lang="en-US" dirty="0" smtClean="0"/>
              <a:t> is indicated</a:t>
            </a:r>
          </a:p>
          <a:p>
            <a:pPr marL="514350" indent="-514350">
              <a:buAutoNum type="alphaUcParenR"/>
            </a:pPr>
            <a:r>
              <a:rPr lang="en-US" dirty="0" err="1" smtClean="0"/>
              <a:t>Atorvastatin</a:t>
            </a:r>
            <a:r>
              <a:rPr lang="en-US" dirty="0" smtClean="0"/>
              <a:t> is recommended at high doses</a:t>
            </a:r>
            <a:endParaRPr lang="en-US" dirty="0"/>
          </a:p>
        </p:txBody>
      </p:sp>
      <p:pic>
        <p:nvPicPr>
          <p:cNvPr id="5122" name="Picture 2" descr="C:\Users\KevinPrince\Documents\MMED 2014 ECGs\2.jpg"/>
          <p:cNvPicPr>
            <a:picLocks noGrp="1" noChangeAspect="1" noChangeArrowheads="1"/>
          </p:cNvPicPr>
          <p:nvPr>
            <p:ph sz="half" idx="1"/>
          </p:nvPr>
        </p:nvPicPr>
        <p:blipFill>
          <a:blip r:embed="rId3" cstate="print"/>
          <a:srcRect/>
          <a:stretch>
            <a:fillRect/>
          </a:stretch>
        </p:blipFill>
        <p:spPr bwMode="auto">
          <a:xfrm>
            <a:off x="0" y="1905000"/>
            <a:ext cx="4648200" cy="251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Concerning the </a:t>
            </a:r>
            <a:r>
              <a:rPr lang="en-US" dirty="0" err="1" smtClean="0"/>
              <a:t>ecg</a:t>
            </a:r>
            <a:r>
              <a:rPr lang="en-US" dirty="0" smtClean="0"/>
              <a:t> provided</a:t>
            </a:r>
            <a:endParaRPr lang="en-US" dirty="0"/>
          </a:p>
        </p:txBody>
      </p:sp>
      <p:sp>
        <p:nvSpPr>
          <p:cNvPr id="4" name="Content Placeholder 3"/>
          <p:cNvSpPr>
            <a:spLocks noGrp="1"/>
          </p:cNvSpPr>
          <p:nvPr>
            <p:ph sz="half" idx="2"/>
          </p:nvPr>
        </p:nvSpPr>
        <p:spPr>
          <a:xfrm>
            <a:off x="4572000" y="1905000"/>
            <a:ext cx="4572000" cy="4602163"/>
          </a:xfrm>
        </p:spPr>
        <p:txBody>
          <a:bodyPr/>
          <a:lstStyle/>
          <a:p>
            <a:pPr marL="514350" indent="-514350">
              <a:buAutoNum type="alphaUcParenR"/>
            </a:pPr>
            <a:r>
              <a:rPr lang="en-US" dirty="0" smtClean="0"/>
              <a:t>This is </a:t>
            </a:r>
            <a:r>
              <a:rPr lang="en-US" dirty="0" err="1" smtClean="0"/>
              <a:t>atrial</a:t>
            </a:r>
            <a:r>
              <a:rPr lang="en-US" dirty="0" smtClean="0"/>
              <a:t> flutter</a:t>
            </a:r>
          </a:p>
          <a:p>
            <a:pPr marL="514350" indent="-514350">
              <a:buAutoNum type="alphaUcParenR"/>
            </a:pPr>
            <a:r>
              <a:rPr lang="en-US" dirty="0" smtClean="0"/>
              <a:t>This is </a:t>
            </a:r>
            <a:r>
              <a:rPr lang="en-US" dirty="0" err="1" smtClean="0"/>
              <a:t>atrial</a:t>
            </a:r>
            <a:r>
              <a:rPr lang="en-US" dirty="0" smtClean="0"/>
              <a:t> fibrillation</a:t>
            </a:r>
          </a:p>
          <a:p>
            <a:pPr marL="514350" indent="-514350">
              <a:buAutoNum type="alphaUcParenR"/>
            </a:pPr>
            <a:r>
              <a:rPr lang="en-US" dirty="0" smtClean="0"/>
              <a:t>This is ventricular fibrillation</a:t>
            </a:r>
          </a:p>
          <a:p>
            <a:pPr marL="514350" indent="-514350">
              <a:buAutoNum type="alphaUcParenR"/>
            </a:pPr>
            <a:r>
              <a:rPr lang="en-US" dirty="0"/>
              <a:t> </a:t>
            </a:r>
            <a:r>
              <a:rPr lang="en-US" dirty="0" smtClean="0"/>
              <a:t>the </a:t>
            </a:r>
            <a:r>
              <a:rPr lang="en-US" dirty="0" err="1" smtClean="0"/>
              <a:t>atrial</a:t>
            </a:r>
            <a:r>
              <a:rPr lang="en-US" dirty="0" smtClean="0"/>
              <a:t> rate is often between 300 -600bpm</a:t>
            </a:r>
            <a:endParaRPr lang="en-US" dirty="0"/>
          </a:p>
        </p:txBody>
      </p:sp>
      <p:pic>
        <p:nvPicPr>
          <p:cNvPr id="6146" name="Picture 2" descr="C:\Users\KevinPrince\Documents\MMED 2014 ECGs\6.jpg"/>
          <p:cNvPicPr>
            <a:picLocks noGrp="1" noChangeAspect="1" noChangeArrowheads="1"/>
          </p:cNvPicPr>
          <p:nvPr>
            <p:ph sz="half" idx="1"/>
          </p:nvPr>
        </p:nvPicPr>
        <p:blipFill>
          <a:blip r:embed="rId3" cstate="print"/>
          <a:srcRect/>
          <a:stretch>
            <a:fillRect/>
          </a:stretch>
        </p:blipFill>
        <p:spPr bwMode="auto">
          <a:xfrm>
            <a:off x="152400" y="1735826"/>
            <a:ext cx="4267200" cy="37505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next most useful test in a patient presenting at A &amp; E with this </a:t>
            </a:r>
            <a:r>
              <a:rPr lang="en-US" dirty="0" err="1" smtClean="0"/>
              <a:t>ecg</a:t>
            </a:r>
            <a:r>
              <a:rPr lang="en-US" dirty="0" smtClean="0"/>
              <a:t> is</a:t>
            </a:r>
            <a:endParaRPr lang="en-US" dirty="0"/>
          </a:p>
        </p:txBody>
      </p:sp>
      <p:sp>
        <p:nvSpPr>
          <p:cNvPr id="4" name="Content Placeholder 3"/>
          <p:cNvSpPr>
            <a:spLocks noGrp="1"/>
          </p:cNvSpPr>
          <p:nvPr>
            <p:ph sz="half" idx="2"/>
          </p:nvPr>
        </p:nvSpPr>
        <p:spPr>
          <a:xfrm>
            <a:off x="4953000" y="1600200"/>
            <a:ext cx="4038600" cy="4525963"/>
          </a:xfrm>
        </p:spPr>
        <p:txBody>
          <a:bodyPr/>
          <a:lstStyle/>
          <a:p>
            <a:pPr marL="514350" indent="-514350">
              <a:buAutoNum type="alphaUcParenR"/>
            </a:pPr>
            <a:r>
              <a:rPr lang="en-US" dirty="0" err="1" smtClean="0"/>
              <a:t>Troponin</a:t>
            </a:r>
            <a:r>
              <a:rPr lang="en-US" dirty="0" smtClean="0"/>
              <a:t>  T</a:t>
            </a:r>
          </a:p>
          <a:p>
            <a:pPr marL="514350" indent="-514350">
              <a:buAutoNum type="alphaUcParenR"/>
            </a:pPr>
            <a:r>
              <a:rPr lang="en-US" dirty="0" smtClean="0"/>
              <a:t>Echocardiogram   </a:t>
            </a:r>
          </a:p>
          <a:p>
            <a:pPr marL="514350" indent="-514350">
              <a:buAutoNum type="alphaUcParenR"/>
            </a:pPr>
            <a:r>
              <a:rPr lang="en-US" dirty="0" smtClean="0"/>
              <a:t>Coronary angiogram</a:t>
            </a:r>
          </a:p>
          <a:p>
            <a:pPr marL="514350" indent="-514350">
              <a:buAutoNum type="alphaUcParenR"/>
            </a:pPr>
            <a:r>
              <a:rPr lang="en-US" dirty="0" smtClean="0"/>
              <a:t>CT pulmonary angiogram</a:t>
            </a:r>
          </a:p>
          <a:p>
            <a:pPr marL="514350" indent="-514350">
              <a:buAutoNum type="alphaUcParenR"/>
            </a:pPr>
            <a:r>
              <a:rPr lang="en-US" dirty="0" smtClean="0"/>
              <a:t>Sensitive D – </a:t>
            </a:r>
            <a:r>
              <a:rPr lang="en-US" dirty="0" err="1" smtClean="0"/>
              <a:t>dimer</a:t>
            </a:r>
            <a:r>
              <a:rPr lang="en-US" dirty="0" smtClean="0"/>
              <a:t> test</a:t>
            </a:r>
          </a:p>
        </p:txBody>
      </p:sp>
      <p:pic>
        <p:nvPicPr>
          <p:cNvPr id="7170" name="Picture 2" descr="C:\Users\KevinPrince\Documents\MMED 2014 ECGs\2.jpg"/>
          <p:cNvPicPr>
            <a:picLocks noGrp="1" noChangeAspect="1" noChangeArrowheads="1"/>
          </p:cNvPicPr>
          <p:nvPr>
            <p:ph sz="half" idx="1"/>
          </p:nvPr>
        </p:nvPicPr>
        <p:blipFill>
          <a:blip r:embed="rId3" cstate="print"/>
          <a:srcRect/>
          <a:stretch>
            <a:fillRect/>
          </a:stretch>
        </p:blipFill>
        <p:spPr bwMode="auto">
          <a:xfrm>
            <a:off x="-157370" y="1752600"/>
            <a:ext cx="4957970" cy="3124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The patient whose ECG is shown presented with chest pain that worsened on exertion. The most likely diagnosis is </a:t>
            </a:r>
            <a:endParaRPr lang="en-US" sz="2400" dirty="0"/>
          </a:p>
        </p:txBody>
      </p:sp>
      <p:sp>
        <p:nvSpPr>
          <p:cNvPr id="4" name="Content Placeholder 3"/>
          <p:cNvSpPr>
            <a:spLocks noGrp="1"/>
          </p:cNvSpPr>
          <p:nvPr>
            <p:ph sz="half" idx="2"/>
          </p:nvPr>
        </p:nvSpPr>
        <p:spPr>
          <a:xfrm>
            <a:off x="2590800" y="4343400"/>
            <a:ext cx="4038600" cy="2362200"/>
          </a:xfrm>
        </p:spPr>
        <p:txBody>
          <a:bodyPr/>
          <a:lstStyle/>
          <a:p>
            <a:pPr marL="514350" indent="-514350">
              <a:buAutoNum type="alphaUcParenR"/>
            </a:pPr>
            <a:r>
              <a:rPr lang="en-US" dirty="0" smtClean="0"/>
              <a:t>STEMI</a:t>
            </a:r>
          </a:p>
          <a:p>
            <a:pPr marL="514350" indent="-514350">
              <a:buAutoNum type="alphaUcParenR"/>
            </a:pPr>
            <a:r>
              <a:rPr lang="en-US" dirty="0" smtClean="0"/>
              <a:t>NSTEMI</a:t>
            </a:r>
          </a:p>
          <a:p>
            <a:pPr marL="514350" indent="-514350">
              <a:buAutoNum type="alphaUcParenR"/>
            </a:pPr>
            <a:r>
              <a:rPr lang="en-US" dirty="0" smtClean="0"/>
              <a:t>Pulmonary embolism</a:t>
            </a:r>
          </a:p>
          <a:p>
            <a:pPr marL="514350" indent="-514350">
              <a:buAutoNum type="alphaUcParenR"/>
            </a:pPr>
            <a:r>
              <a:rPr lang="en-US" dirty="0" smtClean="0"/>
              <a:t>Heart failure</a:t>
            </a:r>
          </a:p>
          <a:p>
            <a:pPr marL="514350" indent="-514350">
              <a:buAutoNum type="alphaUcParenR"/>
            </a:pPr>
            <a:endParaRPr lang="en-US" dirty="0" smtClean="0"/>
          </a:p>
          <a:p>
            <a:endParaRPr lang="en-US" dirty="0"/>
          </a:p>
        </p:txBody>
      </p:sp>
      <p:pic>
        <p:nvPicPr>
          <p:cNvPr id="1026" name="Picture 2" descr="C:\Users\KevinPrince\Pictures\IMG-20151014-WA0003.jpg"/>
          <p:cNvPicPr>
            <a:picLocks noGrp="1" noChangeAspect="1" noChangeArrowheads="1"/>
          </p:cNvPicPr>
          <p:nvPr>
            <p:ph sz="half" idx="1"/>
          </p:nvPr>
        </p:nvPicPr>
        <p:blipFill>
          <a:blip r:embed="rId3">
            <a:lum bright="20000"/>
          </a:blip>
          <a:srcRect/>
          <a:stretch>
            <a:fillRect/>
          </a:stretch>
        </p:blipFill>
        <p:spPr bwMode="auto">
          <a:xfrm>
            <a:off x="838200" y="971294"/>
            <a:ext cx="6473972" cy="30673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Aft>
                <a:spcPct val="0"/>
              </a:spcAft>
            </a:pPr>
            <a:r>
              <a:rPr lang="en-US" altLang="en-US" b="1" dirty="0">
                <a:solidFill>
                  <a:srgbClr val="222222"/>
                </a:solidFill>
                <a:latin typeface="Roboto"/>
              </a:rPr>
              <a:t>ST depression: upsloping (A), </a:t>
            </a:r>
            <a:r>
              <a:rPr lang="en-US" altLang="en-US" b="1" dirty="0" err="1">
                <a:solidFill>
                  <a:srgbClr val="222222"/>
                </a:solidFill>
                <a:latin typeface="Roboto"/>
              </a:rPr>
              <a:t>downsloping</a:t>
            </a:r>
            <a:r>
              <a:rPr lang="en-US" altLang="en-US" b="1" dirty="0">
                <a:solidFill>
                  <a:srgbClr val="222222"/>
                </a:solidFill>
                <a:latin typeface="Roboto"/>
              </a:rPr>
              <a:t> (B), horizontal (C)</a:t>
            </a:r>
            <a:r>
              <a:rPr lang="en-US" altLang="en-US" sz="800" dirty="0"/>
              <a:t/>
            </a:r>
            <a:br>
              <a:rPr lang="en-US" altLang="en-US" sz="800" dirty="0"/>
            </a:br>
            <a:r>
              <a:rPr lang="en-US" altLang="en-US" b="1" dirty="0">
                <a:solidFill>
                  <a:srgbClr val="222222"/>
                </a:solidFill>
                <a:latin typeface="Roboto"/>
              </a:rPr>
              <a:t>ST segment morphology in myocardial </a:t>
            </a:r>
            <a:r>
              <a:rPr lang="en-US" altLang="en-US" b="1" dirty="0" err="1">
                <a:solidFill>
                  <a:srgbClr val="222222"/>
                </a:solidFill>
                <a:latin typeface="Roboto"/>
              </a:rPr>
              <a:t>ischaemia</a:t>
            </a:r>
            <a:r>
              <a:rPr lang="en-US" altLang="en-US" b="1" dirty="0">
                <a:solidFill>
                  <a:srgbClr val="222222"/>
                </a:solidFill>
                <a:latin typeface="Roboto"/>
              </a:rPr>
              <a:t> </a:t>
            </a:r>
            <a:endParaRPr lang="en-GB" dirty="0"/>
          </a:p>
        </p:txBody>
      </p:sp>
      <p:sp>
        <p:nvSpPr>
          <p:cNvPr id="3" name="Content Placeholder 2"/>
          <p:cNvSpPr>
            <a:spLocks noGrp="1"/>
          </p:cNvSpPr>
          <p:nvPr>
            <p:ph idx="1"/>
          </p:nvPr>
        </p:nvSpPr>
        <p:spPr>
          <a:xfrm>
            <a:off x="696912" y="4373563"/>
            <a:ext cx="8229600" cy="4525963"/>
          </a:xfrm>
        </p:spPr>
        <p:txBody>
          <a:bodyPr/>
          <a:lstStyle/>
          <a:p>
            <a:endParaRPr lang="en-GB" dirty="0"/>
          </a:p>
        </p:txBody>
      </p:sp>
      <p:sp>
        <p:nvSpPr>
          <p:cNvPr id="4" name="Rectangle 1"/>
          <p:cNvSpPr>
            <a:spLocks noChangeArrowheads="1"/>
          </p:cNvSpPr>
          <p:nvPr/>
        </p:nvSpPr>
        <p:spPr bwMode="auto">
          <a:xfrm>
            <a:off x="239712" y="-1050761"/>
            <a:ext cx="3268663" cy="764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69BD1"/>
                </a:solidFill>
                <a:effectLst/>
                <a:latin typeface="Roboto"/>
                <a:hlinkClick r:id="rId3"/>
              </a:rPr>
              <a:t>  </a:t>
            </a:r>
            <a:r>
              <a:rPr kumimoji="0" lang="en-US" altLang="en-US" sz="11400" b="0" i="0" u="none" strike="noStrike" cap="none" normalizeH="0" baseline="0" dirty="0" smtClean="0">
                <a:ln>
                  <a:noFill/>
                </a:ln>
                <a:solidFill>
                  <a:srgbClr val="469BD1"/>
                </a:solidFill>
                <a:effectLst/>
                <a:latin typeface="Roboto"/>
              </a:rPr>
              <a:t> </a:t>
            </a:r>
            <a:r>
              <a:rPr kumimoji="0" lang="en-US" altLang="en-US" sz="1200" b="0" i="0" u="none" strike="noStrike" cap="none" normalizeH="0" baseline="0" dirty="0" smtClean="0">
                <a:ln>
                  <a:noFill/>
                </a:ln>
                <a:solidFill>
                  <a:srgbClr val="469BD1"/>
                </a:solidFill>
                <a:effectLst/>
                <a:latin typeface="Roboto"/>
              </a:rPr>
              <a:t>                                                                                                                           </a:t>
            </a:r>
            <a:endParaRPr kumimoji="0" lang="en-US" altLang="en-US" sz="1200" b="0" i="0" u="none" strike="noStrike" cap="none" normalizeH="0" baseline="0" dirty="0" smtClean="0">
              <a:ln>
                <a:noFill/>
              </a:ln>
              <a:solidFill>
                <a:srgbClr val="222222"/>
              </a:solidFill>
              <a:effectLst/>
              <a:latin typeface="Roboto"/>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8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r>
              <a:rPr kumimoji="0" lang="en-US" altLang="en-US" sz="113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r>
              <a:rPr kumimoji="0" lang="en-US" altLang="en-US" sz="110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r>
              <a:rPr kumimoji="0" lang="en-US" altLang="en-US" sz="109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r>
              <a:rPr kumimoji="0" lang="en-US" altLang="en-US" sz="112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r>
              <a:rPr kumimoji="0" lang="en-US" altLang="en-US" sz="11600" b="1" i="0" u="none" strike="noStrike" cap="none" normalizeH="0" baseline="0" dirty="0" smtClean="0">
                <a:ln>
                  <a:noFill/>
                </a:ln>
                <a:solidFill>
                  <a:srgbClr val="222222"/>
                </a:solidFill>
                <a:effectLst/>
                <a:latin typeface="Roboto"/>
              </a:rPr>
              <a:t> </a:t>
            </a:r>
            <a:r>
              <a:rPr kumimoji="0" lang="en-US" altLang="en-US" sz="1200" b="1" i="0" u="none" strike="noStrike" cap="none" normalizeH="0" baseline="0" dirty="0" smtClean="0">
                <a:ln>
                  <a:noFill/>
                </a:ln>
                <a:solidFill>
                  <a:srgbClr val="222222"/>
                </a:solidFill>
                <a:effectLst/>
                <a:latin typeface="Roboto"/>
              </a:rPr>
              <a:t>                          </a:t>
            </a:r>
            <a:endParaRPr kumimoji="0" lang="en-US"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69BD1"/>
                </a:solidFill>
                <a:effectLst/>
                <a:latin typeface="Roboto"/>
              </a:rPr>
              <a:t/>
            </a:r>
            <a:br>
              <a:rPr kumimoji="0" lang="en-US" altLang="en-US" sz="1200" b="0" i="0" u="none" strike="noStrike" cap="none" normalizeH="0" baseline="0" dirty="0" smtClean="0">
                <a:ln>
                  <a:noFill/>
                </a:ln>
                <a:solidFill>
                  <a:srgbClr val="469BD1"/>
                </a:solidFill>
                <a:effectLst/>
                <a:latin typeface="Roboto"/>
              </a:rPr>
            </a:br>
            <a:endParaRPr kumimoji="0" lang="en-US" altLang="en-US" sz="1200" b="0" i="0" u="none" strike="noStrike" cap="none" normalizeH="0" baseline="0" dirty="0" smtClean="0">
              <a:ln>
                <a:noFill/>
              </a:ln>
              <a:solidFill>
                <a:srgbClr val="469BD1"/>
              </a:solidFill>
              <a:effectLst/>
              <a:latin typeface="Roboto"/>
            </a:endParaRPr>
          </a:p>
        </p:txBody>
      </p:sp>
      <p:pic>
        <p:nvPicPr>
          <p:cNvPr id="2050" name="Picture 2" descr="http://i0.wp.com/lifeinthefastlane.com/wp-content/uploads/2012/01/ST-segment-paediatric.jpg?resize=562%2C19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2" y="2108199"/>
            <a:ext cx="535305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i1.wp.com/lifeinthefastlane.com/wp-content/uploads/2012/01/horizontal-STD.png?zoom=1.5&amp;resize=86%2C17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143499"/>
            <a:ext cx="847725" cy="1714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1.wp.com/lifeinthefastlane.com/wp-content/uploads/2012/01/horizontal-std2.png?zoom=1.5&amp;resize=104%2C17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876007"/>
            <a:ext cx="1047750" cy="18002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i2.wp.com/lifeinthefastlane.com/wp-content/uploads/2012/01/std6.jpg?zoom=1.5&amp;resize=117%2C183">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0756" y="4822032"/>
            <a:ext cx="112395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0.wp.com/lifeinthefastlane.com/wp-content/uploads/2012/01/std4.png?zoom=1.5&amp;resize=91%2C18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9512" y="5143499"/>
            <a:ext cx="8572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i1.wp.com/lifeinthefastlane.com/wp-content/uploads/2012/01/std5.png?zoom=1.5&amp;resize=142%2C18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75" y="4514851"/>
            <a:ext cx="136207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1.wp.com/lifeinthefastlane.com/wp-content/uploads/2012/01/STD3.jpg?zoom=1.5&amp;resize=123%2C19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8424" y="4373563"/>
            <a:ext cx="119062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5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lgn="l"/>
            <a:r>
              <a:rPr lang="en-GB" dirty="0" smtClean="0"/>
              <a:t>Note – </a:t>
            </a:r>
            <a:r>
              <a:rPr lang="en-GB" dirty="0" err="1" smtClean="0"/>
              <a:t>st</a:t>
            </a:r>
            <a:r>
              <a:rPr lang="en-GB" dirty="0" smtClean="0"/>
              <a:t> segment depression in lateral leads v4-v6</a:t>
            </a:r>
            <a:endParaRPr lang="en-GB" dirty="0"/>
          </a:p>
        </p:txBody>
      </p:sp>
      <p:pic>
        <p:nvPicPr>
          <p:cNvPr id="1028" name="Picture 4" descr="http://i1.wp.com/lifeinthefastlane.com/wp-content/uploads/2011/10/LMCA.jpg?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9900" y="2438400"/>
            <a:ext cx="8229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0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Widespread T wave inversion due to myocardial ischaemia (most prominent in the lateral </a:t>
            </a:r>
            <a:r>
              <a:rPr lang="en-GB" b="1" dirty="0" smtClean="0"/>
              <a:t>leads)</a:t>
            </a:r>
            <a:endParaRPr lang="en-GB" dirty="0"/>
          </a:p>
        </p:txBody>
      </p:sp>
      <p:pic>
        <p:nvPicPr>
          <p:cNvPr id="3074" name="Picture 2" descr="http://i1.wp.com/lifeinthefastlane.com/wp-content/uploads/2012/01/Lateral-TWI.jpg?w=8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143" y="1981200"/>
            <a:ext cx="78557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9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vinPrince\Documents\MMED 2014 ECGs\7.jpg"/>
          <p:cNvPicPr>
            <a:picLocks noChangeAspect="1" noChangeArrowheads="1"/>
          </p:cNvPicPr>
          <p:nvPr/>
        </p:nvPicPr>
        <p:blipFill>
          <a:blip r:embed="rId2" cstate="print"/>
          <a:srcRect/>
          <a:stretch>
            <a:fillRect/>
          </a:stretch>
        </p:blipFill>
        <p:spPr bwMode="auto">
          <a:xfrm>
            <a:off x="1676400" y="2093334"/>
            <a:ext cx="5181600" cy="2643984"/>
          </a:xfrm>
          <a:prstGeom prst="rect">
            <a:avLst/>
          </a:prstGeom>
          <a:noFill/>
        </p:spPr>
      </p:pic>
      <p:sp>
        <p:nvSpPr>
          <p:cNvPr id="4" name="Rectangle 3"/>
          <p:cNvSpPr/>
          <p:nvPr/>
        </p:nvSpPr>
        <p:spPr>
          <a:xfrm>
            <a:off x="2057400" y="381000"/>
            <a:ext cx="4572000" cy="523220"/>
          </a:xfrm>
          <a:prstGeom prst="rect">
            <a:avLst/>
          </a:prstGeom>
        </p:spPr>
        <p:txBody>
          <a:bodyPr>
            <a:spAutoFit/>
          </a:bodyPr>
          <a:lstStyle/>
          <a:p>
            <a:pPr lvl="0" algn="ctr">
              <a:spcBef>
                <a:spcPct val="0"/>
              </a:spcBef>
              <a:defRPr/>
            </a:pPr>
            <a:r>
              <a:rPr lang="en-US" sz="2800" dirty="0" smtClean="0"/>
              <a:t>Choose the correct diagnosis</a:t>
            </a:r>
            <a:endParaRPr lang="en-US" sz="2800" dirty="0"/>
          </a:p>
        </p:txBody>
      </p:sp>
      <p:sp>
        <p:nvSpPr>
          <p:cNvPr id="5" name="Rectangle 4"/>
          <p:cNvSpPr/>
          <p:nvPr/>
        </p:nvSpPr>
        <p:spPr>
          <a:xfrm>
            <a:off x="838200" y="4737318"/>
            <a:ext cx="6553200" cy="1815882"/>
          </a:xfrm>
          <a:prstGeom prst="rect">
            <a:avLst/>
          </a:prstGeom>
        </p:spPr>
        <p:txBody>
          <a:bodyPr wrap="square">
            <a:spAutoFit/>
          </a:bodyPr>
          <a:lstStyle/>
          <a:p>
            <a:pPr marL="514350" lvl="0" indent="-514350">
              <a:spcBef>
                <a:spcPct val="0"/>
              </a:spcBef>
              <a:buAutoNum type="alphaUcPeriod"/>
              <a:defRPr/>
            </a:pPr>
            <a:r>
              <a:rPr lang="en-US" sz="2800" dirty="0" err="1" smtClean="0"/>
              <a:t>Anterolateral</a:t>
            </a:r>
            <a:r>
              <a:rPr lang="en-US" sz="2800" dirty="0" smtClean="0"/>
              <a:t> myocardial ischemia</a:t>
            </a:r>
          </a:p>
          <a:p>
            <a:pPr marL="514350" lvl="0" indent="-514350">
              <a:spcBef>
                <a:spcPct val="0"/>
              </a:spcBef>
              <a:buAutoNum type="alphaUcPeriod"/>
              <a:defRPr/>
            </a:pPr>
            <a:r>
              <a:rPr lang="en-US" sz="2800" dirty="0" smtClean="0"/>
              <a:t>Left bundle branch block</a:t>
            </a:r>
          </a:p>
          <a:p>
            <a:pPr marL="514350" lvl="0" indent="-514350">
              <a:spcBef>
                <a:spcPct val="0"/>
              </a:spcBef>
              <a:buAutoNum type="alphaUcPeriod"/>
              <a:defRPr/>
            </a:pPr>
            <a:r>
              <a:rPr lang="en-US" sz="2800" dirty="0" smtClean="0"/>
              <a:t>Right bundle branch block</a:t>
            </a:r>
          </a:p>
          <a:p>
            <a:pPr marL="514350" lvl="0" indent="-514350">
              <a:spcBef>
                <a:spcPct val="0"/>
              </a:spcBef>
              <a:buAutoNum type="alphaUcPeriod"/>
              <a:defRPr/>
            </a:pPr>
            <a:r>
              <a:rPr lang="en-US" sz="2800" dirty="0" err="1" smtClean="0"/>
              <a:t>Bifasicular</a:t>
            </a:r>
            <a:r>
              <a:rPr lang="en-US" sz="2800" dirty="0" smtClean="0"/>
              <a:t> block</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STEMI</a:t>
            </a:r>
            <a:endParaRPr lang="en-GB" dirty="0"/>
          </a:p>
        </p:txBody>
      </p:sp>
      <p:sp>
        <p:nvSpPr>
          <p:cNvPr id="3" name="Content Placeholder 2"/>
          <p:cNvSpPr>
            <a:spLocks noGrp="1"/>
          </p:cNvSpPr>
          <p:nvPr>
            <p:ph sz="half" idx="1"/>
          </p:nvPr>
        </p:nvSpPr>
        <p:spPr/>
        <p:txBody>
          <a:bodyPr>
            <a:normAutofit fontScale="85000" lnSpcReduction="10000"/>
          </a:bodyPr>
          <a:lstStyle/>
          <a:p>
            <a:pPr marL="0" lvl="0" indent="0">
              <a:spcBef>
                <a:spcPts val="0"/>
              </a:spcBef>
              <a:buNone/>
              <a:defRPr/>
            </a:pPr>
            <a:r>
              <a:rPr lang="en-GB" dirty="0"/>
              <a:t>Patterns of Anterior Infarction</a:t>
            </a:r>
          </a:p>
          <a:p>
            <a:r>
              <a:rPr lang="en-GB" dirty="0"/>
              <a:t>The </a:t>
            </a:r>
            <a:r>
              <a:rPr lang="en-GB" b="1" dirty="0"/>
              <a:t>precordial leads</a:t>
            </a:r>
            <a:r>
              <a:rPr lang="en-GB" dirty="0"/>
              <a:t> can be classified as follows:</a:t>
            </a:r>
          </a:p>
          <a:p>
            <a:r>
              <a:rPr lang="en-GB" dirty="0"/>
              <a:t>Septal leads = V1-2</a:t>
            </a:r>
          </a:p>
          <a:p>
            <a:r>
              <a:rPr lang="en-GB" dirty="0"/>
              <a:t>Anterior leads = V3-4</a:t>
            </a:r>
          </a:p>
          <a:p>
            <a:r>
              <a:rPr lang="en-GB" dirty="0"/>
              <a:t>Lateral leads = V5-6</a:t>
            </a:r>
          </a:p>
          <a:p>
            <a:endParaRPr lang="en-GB" dirty="0"/>
          </a:p>
        </p:txBody>
      </p:sp>
      <p:sp>
        <p:nvSpPr>
          <p:cNvPr id="4" name="Content Placeholder 3"/>
          <p:cNvSpPr>
            <a:spLocks noGrp="1"/>
          </p:cNvSpPr>
          <p:nvPr>
            <p:ph sz="half" idx="2"/>
          </p:nvPr>
        </p:nvSpPr>
        <p:spPr/>
        <p:txBody>
          <a:bodyPr>
            <a:normAutofit fontScale="85000" lnSpcReduction="10000"/>
          </a:bodyPr>
          <a:lstStyle/>
          <a:p>
            <a:r>
              <a:rPr lang="en-GB" dirty="0"/>
              <a:t>The different </a:t>
            </a:r>
            <a:r>
              <a:rPr lang="en-GB" b="1" dirty="0"/>
              <a:t>infarct patterns</a:t>
            </a:r>
            <a:r>
              <a:rPr lang="en-GB" dirty="0"/>
              <a:t> are named according to the leads with maximal ST elevation:</a:t>
            </a:r>
          </a:p>
          <a:p>
            <a:r>
              <a:rPr lang="en-GB" dirty="0"/>
              <a:t>Septal = V1-2</a:t>
            </a:r>
          </a:p>
          <a:p>
            <a:r>
              <a:rPr lang="en-GB" dirty="0"/>
              <a:t>Anterior = V2-5</a:t>
            </a:r>
          </a:p>
          <a:p>
            <a:r>
              <a:rPr lang="en-GB" dirty="0" err="1"/>
              <a:t>Anteroseptal</a:t>
            </a:r>
            <a:r>
              <a:rPr lang="en-GB" dirty="0"/>
              <a:t> = V1-4</a:t>
            </a:r>
          </a:p>
          <a:p>
            <a:r>
              <a:rPr lang="en-GB" dirty="0"/>
              <a:t>Anterolateral = V3-6, I + </a:t>
            </a:r>
            <a:r>
              <a:rPr lang="en-GB" dirty="0" err="1"/>
              <a:t>aVL</a:t>
            </a:r>
            <a:endParaRPr lang="en-GB" dirty="0"/>
          </a:p>
          <a:p>
            <a:r>
              <a:rPr lang="en-GB" dirty="0"/>
              <a:t>Extensive anterior  / anterolateral = V1-6, I + </a:t>
            </a:r>
            <a:r>
              <a:rPr lang="en-GB" dirty="0" err="1"/>
              <a:t>aVL</a:t>
            </a:r>
            <a:endParaRPr lang="en-GB" dirty="0"/>
          </a:p>
          <a:p>
            <a:endParaRPr lang="en-GB" dirty="0"/>
          </a:p>
        </p:txBody>
      </p:sp>
    </p:spTree>
    <p:extLst>
      <p:ext uri="{BB962C8B-B14F-4D97-AF65-F5344CB8AC3E}">
        <p14:creationId xmlns:p14="http://schemas.microsoft.com/office/powerpoint/2010/main" val="163878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Example 1 – </a:t>
            </a:r>
            <a:r>
              <a:rPr lang="en-GB" b="1" dirty="0" err="1"/>
              <a:t>Hyperacute</a:t>
            </a:r>
            <a:r>
              <a:rPr lang="en-GB" b="1" dirty="0"/>
              <a:t> </a:t>
            </a:r>
            <a:r>
              <a:rPr lang="en-GB" b="1" dirty="0" err="1"/>
              <a:t>Anteroseptal</a:t>
            </a:r>
            <a:r>
              <a:rPr lang="en-GB" b="1" dirty="0"/>
              <a:t> STEMI</a:t>
            </a:r>
            <a:endParaRPr lang="en-GB" dirty="0"/>
          </a:p>
        </p:txBody>
      </p:sp>
      <p:pic>
        <p:nvPicPr>
          <p:cNvPr id="4098" name="Picture 2" descr="http://i1.wp.com/lifeinthefastlane.com/wp-content/uploads/2011/10/anteroseptal-mi.jpg?zoom=1.5&amp;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58765"/>
            <a:ext cx="8229600" cy="360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5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533400"/>
            <a:ext cx="8229600" cy="1143000"/>
          </a:xfrm>
        </p:spPr>
        <p:txBody>
          <a:bodyPr>
            <a:normAutofit fontScale="90000"/>
          </a:bodyPr>
          <a:lstStyle/>
          <a:p>
            <a:r>
              <a:rPr lang="en-US" sz="2700" dirty="0" smtClean="0"/>
              <a:t>The following drugs are indicated in treatment of the condition shown on the </a:t>
            </a:r>
            <a:r>
              <a:rPr lang="en-US" sz="2700" dirty="0" err="1" smtClean="0"/>
              <a:t>ecg</a:t>
            </a:r>
            <a:r>
              <a:rPr lang="en-US" sz="2700" dirty="0" smtClean="0"/>
              <a:t> EXCEPT</a:t>
            </a:r>
            <a:r>
              <a:rPr lang="en-US" dirty="0" smtClean="0"/>
              <a:t/>
            </a:r>
            <a:br>
              <a:rPr lang="en-US" dirty="0" smtClean="0"/>
            </a:br>
            <a:endParaRPr lang="en-US" dirty="0"/>
          </a:p>
        </p:txBody>
      </p:sp>
      <p:pic>
        <p:nvPicPr>
          <p:cNvPr id="1026" name="Picture 2" descr="C:\Users\KevinPrince\Documents\MMED 2014 ECGs\8.jpg"/>
          <p:cNvPicPr>
            <a:picLocks noGrp="1" noChangeAspect="1" noChangeArrowheads="1"/>
          </p:cNvPicPr>
          <p:nvPr>
            <p:ph sz="half" idx="1"/>
          </p:nvPr>
        </p:nvPicPr>
        <p:blipFill>
          <a:blip r:embed="rId3" cstate="print"/>
          <a:stretch>
            <a:fillRect/>
          </a:stretch>
        </p:blipFill>
        <p:spPr bwMode="auto">
          <a:xfrm>
            <a:off x="1295400" y="3810000"/>
            <a:ext cx="5410200" cy="2587832"/>
          </a:xfrm>
          <a:prstGeom prst="rect">
            <a:avLst/>
          </a:prstGeom>
          <a:noFill/>
        </p:spPr>
      </p:pic>
      <p:sp>
        <p:nvSpPr>
          <p:cNvPr id="6" name="Content Placeholder 5"/>
          <p:cNvSpPr>
            <a:spLocks noGrp="1"/>
          </p:cNvSpPr>
          <p:nvPr>
            <p:ph sz="half" idx="2"/>
          </p:nvPr>
        </p:nvSpPr>
        <p:spPr>
          <a:xfrm>
            <a:off x="4648200" y="1676400"/>
            <a:ext cx="4038600" cy="4525963"/>
          </a:xfrm>
        </p:spPr>
        <p:txBody>
          <a:bodyPr/>
          <a:lstStyle/>
          <a:p>
            <a:r>
              <a:rPr lang="en-US" dirty="0" smtClean="0"/>
              <a:t>A) </a:t>
            </a:r>
            <a:r>
              <a:rPr lang="en-US" dirty="0" err="1" smtClean="0"/>
              <a:t>warfarin</a:t>
            </a:r>
            <a:endParaRPr lang="en-US" dirty="0" smtClean="0"/>
          </a:p>
          <a:p>
            <a:r>
              <a:rPr lang="en-US" dirty="0" smtClean="0"/>
              <a:t>B) </a:t>
            </a:r>
            <a:r>
              <a:rPr lang="en-US" dirty="0" err="1" smtClean="0"/>
              <a:t>amiadorone</a:t>
            </a:r>
            <a:endParaRPr lang="en-US" dirty="0" smtClean="0"/>
          </a:p>
          <a:p>
            <a:r>
              <a:rPr lang="en-US" dirty="0" smtClean="0"/>
              <a:t>C) </a:t>
            </a:r>
            <a:r>
              <a:rPr lang="en-US" dirty="0" err="1" smtClean="0"/>
              <a:t>carvedilol</a:t>
            </a:r>
            <a:r>
              <a:rPr lang="en-US" dirty="0" smtClean="0"/>
              <a:t> </a:t>
            </a:r>
          </a:p>
          <a:p>
            <a:r>
              <a:rPr lang="en-US" dirty="0" smtClean="0"/>
              <a:t>D) </a:t>
            </a:r>
            <a:r>
              <a:rPr lang="en-US" dirty="0" err="1" smtClean="0"/>
              <a:t>enalapril</a:t>
            </a:r>
            <a:r>
              <a:rPr lang="en-US" dirty="0" smtClean="0"/>
              <a: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Evolving Anterior STEMI</a:t>
            </a:r>
            <a:endParaRPr lang="en-GB" dirty="0"/>
          </a:p>
        </p:txBody>
      </p:sp>
      <p:pic>
        <p:nvPicPr>
          <p:cNvPr id="5124" name="Picture 4" descr="http://i1.wp.com/lifeinthefastlane.com/wp-content/uploads/2011/12/anterior-STEMI-evolving.jpg?zoom=1.5&amp;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97221"/>
            <a:ext cx="822960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7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HYPERKALEMIA</a:t>
            </a:r>
            <a:endParaRPr lang="en-GB" dirty="0"/>
          </a:p>
        </p:txBody>
      </p:sp>
      <p:sp>
        <p:nvSpPr>
          <p:cNvPr id="3" name="Content Placeholder 2"/>
          <p:cNvSpPr>
            <a:spLocks noGrp="1"/>
          </p:cNvSpPr>
          <p:nvPr>
            <p:ph sz="half" idx="1"/>
          </p:nvPr>
        </p:nvSpPr>
        <p:spPr/>
        <p:txBody>
          <a:bodyPr>
            <a:normAutofit fontScale="92500" lnSpcReduction="10000"/>
          </a:bodyPr>
          <a:lstStyle/>
          <a:p>
            <a:r>
              <a:rPr lang="en-GB" sz="1600" b="1" i="1" u="sng" dirty="0" smtClean="0"/>
              <a:t>Causes </a:t>
            </a:r>
          </a:p>
          <a:p>
            <a:pPr marL="514350" indent="-514350">
              <a:buAutoNum type="arabicPeriod"/>
            </a:pPr>
            <a:r>
              <a:rPr lang="en-GB" sz="1600" dirty="0" smtClean="0"/>
              <a:t>Increased intake – </a:t>
            </a:r>
          </a:p>
          <a:p>
            <a:pPr marL="0" indent="0">
              <a:buNone/>
            </a:pPr>
            <a:r>
              <a:rPr lang="en-GB" sz="1600" dirty="0" smtClean="0"/>
              <a:t>a. diet</a:t>
            </a:r>
          </a:p>
          <a:p>
            <a:pPr marL="0" indent="0">
              <a:buNone/>
            </a:pPr>
            <a:r>
              <a:rPr lang="en-GB" sz="1600" dirty="0" smtClean="0"/>
              <a:t>2. Decreased excretion</a:t>
            </a:r>
          </a:p>
          <a:p>
            <a:pPr marL="514350" indent="-514350">
              <a:buAutoNum type="alphaLcPeriod"/>
            </a:pPr>
            <a:r>
              <a:rPr lang="en-GB" sz="1600" dirty="0" smtClean="0"/>
              <a:t>Decreased GFR – acute or chronic renal failure</a:t>
            </a:r>
          </a:p>
          <a:p>
            <a:pPr marL="514350" indent="-514350">
              <a:buAutoNum type="alphaLcPeriod"/>
            </a:pPr>
            <a:r>
              <a:rPr lang="en-GB" sz="1600" dirty="0" smtClean="0"/>
              <a:t>Decreased excretion – RTA 2/4</a:t>
            </a:r>
          </a:p>
          <a:p>
            <a:pPr marL="0" indent="0">
              <a:buNone/>
            </a:pPr>
            <a:r>
              <a:rPr lang="en-GB" sz="1600" dirty="0" smtClean="0"/>
              <a:t>3. intra- to extracellular shift</a:t>
            </a:r>
          </a:p>
          <a:p>
            <a:pPr>
              <a:buAutoNum type="alphaLcPeriod"/>
            </a:pPr>
            <a:r>
              <a:rPr lang="en-GB" sz="1600" dirty="0" smtClean="0"/>
              <a:t>Metabolic acidosis</a:t>
            </a:r>
          </a:p>
          <a:p>
            <a:pPr>
              <a:buAutoNum type="alphaLcPeriod"/>
            </a:pPr>
            <a:r>
              <a:rPr lang="en-GB" sz="1600" dirty="0" smtClean="0"/>
              <a:t>Drugs – beta blockers</a:t>
            </a:r>
          </a:p>
          <a:p>
            <a:pPr marL="0" indent="0">
              <a:buNone/>
            </a:pPr>
            <a:r>
              <a:rPr lang="en-GB" sz="1600" dirty="0" smtClean="0"/>
              <a:t>4. Increased endogenous production</a:t>
            </a:r>
            <a:endParaRPr lang="en-GB" sz="1600" dirty="0"/>
          </a:p>
          <a:p>
            <a:r>
              <a:rPr lang="en-GB" sz="1600" dirty="0" smtClean="0"/>
              <a:t>a. </a:t>
            </a:r>
            <a:r>
              <a:rPr lang="en-GB" sz="1600" dirty="0" err="1" smtClean="0"/>
              <a:t>hemolysis</a:t>
            </a:r>
            <a:endParaRPr lang="en-GB" sz="1600" dirty="0" smtClean="0"/>
          </a:p>
          <a:p>
            <a:r>
              <a:rPr lang="en-GB" sz="1600" b="1" i="1" u="sng" dirty="0" smtClean="0"/>
              <a:t>Signs </a:t>
            </a:r>
            <a:r>
              <a:rPr lang="en-GB" sz="1600" b="1" i="1" u="sng" dirty="0"/>
              <a:t>and symptoms</a:t>
            </a:r>
          </a:p>
          <a:p>
            <a:r>
              <a:rPr lang="en-GB" sz="1600" dirty="0"/>
              <a:t>Generalised muscle weakness</a:t>
            </a:r>
          </a:p>
          <a:p>
            <a:r>
              <a:rPr lang="en-GB" sz="1600" dirty="0"/>
              <a:t>Flaccid paralysis and </a:t>
            </a:r>
            <a:r>
              <a:rPr lang="en-GB" sz="1600" dirty="0" err="1"/>
              <a:t>parathesia</a:t>
            </a:r>
            <a:r>
              <a:rPr lang="en-GB" sz="1600" dirty="0"/>
              <a:t> of the hands and feet </a:t>
            </a:r>
          </a:p>
          <a:p>
            <a:r>
              <a:rPr lang="en-GB" sz="1600" dirty="0"/>
              <a:t>Lethargy, Confusion, Weakness and Palpitations</a:t>
            </a:r>
          </a:p>
          <a:p>
            <a:pPr marL="0" indent="0">
              <a:buNone/>
            </a:pPr>
            <a:endParaRPr lang="en-GB" sz="1600" dirty="0" smtClean="0"/>
          </a:p>
        </p:txBody>
      </p:sp>
      <p:sp>
        <p:nvSpPr>
          <p:cNvPr id="4" name="Content Placeholder 3"/>
          <p:cNvSpPr>
            <a:spLocks noGrp="1"/>
          </p:cNvSpPr>
          <p:nvPr>
            <p:ph sz="half" idx="2"/>
          </p:nvPr>
        </p:nvSpPr>
        <p:spPr/>
        <p:txBody>
          <a:bodyPr>
            <a:normAutofit fontScale="92500" lnSpcReduction="10000"/>
          </a:bodyPr>
          <a:lstStyle/>
          <a:p>
            <a:pPr marL="0" indent="0">
              <a:buNone/>
            </a:pPr>
            <a:r>
              <a:rPr lang="en-GB" sz="1800" dirty="0" smtClean="0"/>
              <a:t>Management </a:t>
            </a:r>
            <a:endParaRPr lang="en-GB" sz="1800" dirty="0"/>
          </a:p>
          <a:p>
            <a:r>
              <a:rPr lang="en-GB" dirty="0" smtClean="0"/>
              <a:t>1. myocardial stabilization – calcium gluconate</a:t>
            </a:r>
          </a:p>
          <a:p>
            <a:r>
              <a:rPr lang="en-GB" dirty="0" smtClean="0"/>
              <a:t>2. increased excretion </a:t>
            </a:r>
          </a:p>
          <a:p>
            <a:r>
              <a:rPr lang="en-GB" dirty="0" smtClean="0"/>
              <a:t>- calcium </a:t>
            </a:r>
            <a:r>
              <a:rPr lang="en-GB" dirty="0" err="1" smtClean="0"/>
              <a:t>resonium</a:t>
            </a:r>
            <a:endParaRPr lang="en-GB" dirty="0" smtClean="0"/>
          </a:p>
          <a:p>
            <a:r>
              <a:rPr lang="en-GB" dirty="0" smtClean="0"/>
              <a:t>3. drive back into cells</a:t>
            </a:r>
          </a:p>
          <a:p>
            <a:r>
              <a:rPr lang="en-GB" dirty="0" smtClean="0"/>
              <a:t>- IV fast acting insulin plus glucose</a:t>
            </a:r>
            <a:endParaRPr lang="en-GB" dirty="0"/>
          </a:p>
        </p:txBody>
      </p:sp>
    </p:spTree>
    <p:extLst>
      <p:ext uri="{BB962C8B-B14F-4D97-AF65-F5344CB8AC3E}">
        <p14:creationId xmlns:p14="http://schemas.microsoft.com/office/powerpoint/2010/main" val="21802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hyperkalaemi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609601"/>
            <a:ext cx="807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0.wp.com/lifeinthefastlane.com/wp-content/uploads/2010/01/ECG_Hyperkalaemia_7.1_s.jpg?resize=570%2C30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28600" y="3962400"/>
            <a:ext cx="8077200" cy="261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HYPERKALEMIA</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4148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vinPrince\Documents\MMED 2014 ECGs\20150825_153204.jpg"/>
          <p:cNvPicPr>
            <a:picLocks noChangeAspect="1" noChangeArrowheads="1"/>
          </p:cNvPicPr>
          <p:nvPr/>
        </p:nvPicPr>
        <p:blipFill>
          <a:blip r:embed="rId2" cstate="print"/>
          <a:srcRect/>
          <a:stretch>
            <a:fillRect/>
          </a:stretch>
        </p:blipFill>
        <p:spPr bwMode="auto">
          <a:xfrm>
            <a:off x="1219200" y="2133600"/>
            <a:ext cx="6248400" cy="2209800"/>
          </a:xfrm>
          <a:prstGeom prst="rect">
            <a:avLst/>
          </a:prstGeom>
          <a:noFill/>
        </p:spPr>
      </p:pic>
      <p:sp>
        <p:nvSpPr>
          <p:cNvPr id="4" name="Rectangle 3"/>
          <p:cNvSpPr/>
          <p:nvPr/>
        </p:nvSpPr>
        <p:spPr>
          <a:xfrm>
            <a:off x="914400" y="381000"/>
            <a:ext cx="7162800" cy="1384995"/>
          </a:xfrm>
          <a:prstGeom prst="rect">
            <a:avLst/>
          </a:prstGeom>
        </p:spPr>
        <p:txBody>
          <a:bodyPr wrap="square">
            <a:spAutoFit/>
          </a:bodyPr>
          <a:lstStyle/>
          <a:p>
            <a:pPr lvl="0" algn="ctr">
              <a:spcBef>
                <a:spcPct val="0"/>
              </a:spcBef>
              <a:defRPr/>
            </a:pPr>
            <a:r>
              <a:rPr lang="en-US" sz="2800" dirty="0" smtClean="0"/>
              <a:t>A patient who has the above ECG recording commonly presents with which of the following symptoms/signs?</a:t>
            </a:r>
            <a:endParaRPr lang="en-US" sz="2800" dirty="0"/>
          </a:p>
        </p:txBody>
      </p:sp>
      <p:sp>
        <p:nvSpPr>
          <p:cNvPr id="5" name="Rectangle 4"/>
          <p:cNvSpPr/>
          <p:nvPr/>
        </p:nvSpPr>
        <p:spPr>
          <a:xfrm>
            <a:off x="1905000" y="4194989"/>
            <a:ext cx="5257800" cy="2739211"/>
          </a:xfrm>
          <a:prstGeom prst="rect">
            <a:avLst/>
          </a:prstGeom>
        </p:spPr>
        <p:txBody>
          <a:bodyPr wrap="square">
            <a:spAutoFit/>
          </a:bodyPr>
          <a:lstStyle/>
          <a:p>
            <a:pPr marL="514350" lvl="0" indent="-514350">
              <a:spcBef>
                <a:spcPct val="0"/>
              </a:spcBef>
              <a:buAutoNum type="alphaUcPeriod"/>
              <a:defRPr/>
            </a:pPr>
            <a:r>
              <a:rPr lang="en-US" sz="2400" dirty="0" smtClean="0"/>
              <a:t>Nausea and vomiting</a:t>
            </a:r>
          </a:p>
          <a:p>
            <a:pPr marL="514350" lvl="0" indent="-514350">
              <a:spcBef>
                <a:spcPct val="0"/>
              </a:spcBef>
              <a:buAutoNum type="alphaUcPeriod"/>
              <a:defRPr/>
            </a:pPr>
            <a:r>
              <a:rPr lang="en-US" sz="2400" dirty="0" smtClean="0"/>
              <a:t>Dizziness </a:t>
            </a:r>
          </a:p>
          <a:p>
            <a:pPr marL="514350" lvl="0" indent="-514350">
              <a:spcBef>
                <a:spcPct val="0"/>
              </a:spcBef>
              <a:buAutoNum type="alphaUcPeriod"/>
              <a:defRPr/>
            </a:pPr>
            <a:r>
              <a:rPr lang="en-US" sz="2400" dirty="0" smtClean="0"/>
              <a:t>Palpitations</a:t>
            </a:r>
          </a:p>
          <a:p>
            <a:pPr marL="514350" lvl="0" indent="-514350">
              <a:spcBef>
                <a:spcPct val="0"/>
              </a:spcBef>
              <a:buAutoNum type="alphaUcPeriod"/>
              <a:defRPr/>
            </a:pPr>
            <a:r>
              <a:rPr lang="en-US" sz="2400" dirty="0" smtClean="0"/>
              <a:t>Irregular heart beat</a:t>
            </a:r>
          </a:p>
          <a:p>
            <a:pPr marL="514350" lvl="0" indent="-514350">
              <a:spcBef>
                <a:spcPct val="0"/>
              </a:spcBef>
              <a:buAutoNum type="alphaUcPeriod"/>
              <a:defRPr/>
            </a:pPr>
            <a:r>
              <a:rPr lang="en-US" sz="2400" dirty="0" smtClean="0"/>
              <a:t>B and C</a:t>
            </a:r>
          </a:p>
          <a:p>
            <a:pPr marL="514350" lvl="0" indent="-514350">
              <a:spcBef>
                <a:spcPct val="0"/>
              </a:spcBef>
              <a:buAutoNum type="alphaUcPeriod"/>
              <a:defRPr/>
            </a:pPr>
            <a:r>
              <a:rPr lang="en-US" sz="2400" dirty="0" smtClean="0"/>
              <a:t>C and D </a:t>
            </a:r>
          </a:p>
          <a:p>
            <a:pPr marL="514350" lvl="0" indent="-514350" algn="ctr">
              <a:spcBef>
                <a:spcPct val="0"/>
              </a:spcBef>
              <a:buAutoNum type="alphaUcPeriod"/>
              <a:defRPr/>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vinPrince\Documents\MMED 2014 ECGs\20150921_105735.jpg"/>
          <p:cNvPicPr>
            <a:picLocks noChangeAspect="1" noChangeArrowheads="1"/>
          </p:cNvPicPr>
          <p:nvPr/>
        </p:nvPicPr>
        <p:blipFill>
          <a:blip r:embed="rId2" cstate="print"/>
          <a:srcRect t="5153" b="12399"/>
          <a:stretch>
            <a:fillRect/>
          </a:stretch>
        </p:blipFill>
        <p:spPr bwMode="auto">
          <a:xfrm>
            <a:off x="1752600" y="1371600"/>
            <a:ext cx="5257800" cy="2438400"/>
          </a:xfrm>
          <a:prstGeom prst="rect">
            <a:avLst/>
          </a:prstGeom>
          <a:noFill/>
        </p:spPr>
      </p:pic>
      <p:sp>
        <p:nvSpPr>
          <p:cNvPr id="4" name="Rectangle 3"/>
          <p:cNvSpPr/>
          <p:nvPr/>
        </p:nvSpPr>
        <p:spPr>
          <a:xfrm>
            <a:off x="1752600" y="381000"/>
            <a:ext cx="4572000" cy="523220"/>
          </a:xfrm>
          <a:prstGeom prst="rect">
            <a:avLst/>
          </a:prstGeom>
        </p:spPr>
        <p:txBody>
          <a:bodyPr>
            <a:spAutoFit/>
          </a:bodyPr>
          <a:lstStyle/>
          <a:p>
            <a:pPr lvl="0" algn="ctr">
              <a:spcBef>
                <a:spcPct val="0"/>
              </a:spcBef>
              <a:defRPr/>
            </a:pPr>
            <a:r>
              <a:rPr lang="en-US" sz="2800" dirty="0" smtClean="0"/>
              <a:t>Choose the correct diagnosis</a:t>
            </a:r>
            <a:endParaRPr lang="en-US" sz="2800" dirty="0"/>
          </a:p>
        </p:txBody>
      </p:sp>
      <p:sp>
        <p:nvSpPr>
          <p:cNvPr id="5" name="Rectangle 4"/>
          <p:cNvSpPr/>
          <p:nvPr/>
        </p:nvSpPr>
        <p:spPr>
          <a:xfrm>
            <a:off x="1828800" y="4267200"/>
            <a:ext cx="4572000" cy="2000548"/>
          </a:xfrm>
          <a:prstGeom prst="rect">
            <a:avLst/>
          </a:prstGeom>
        </p:spPr>
        <p:txBody>
          <a:bodyPr>
            <a:spAutoFit/>
          </a:bodyPr>
          <a:lstStyle/>
          <a:p>
            <a:pPr marL="514350" lvl="0" indent="-514350">
              <a:spcBef>
                <a:spcPct val="0"/>
              </a:spcBef>
              <a:buAutoNum type="alphaUcPeriod"/>
              <a:defRPr/>
            </a:pPr>
            <a:r>
              <a:rPr lang="en-US" sz="2400" dirty="0" smtClean="0"/>
              <a:t>Right bundle branch block</a:t>
            </a:r>
          </a:p>
          <a:p>
            <a:pPr marL="514350" lvl="0" indent="-514350">
              <a:spcBef>
                <a:spcPct val="0"/>
              </a:spcBef>
              <a:buAutoNum type="alphaUcPeriod"/>
              <a:defRPr/>
            </a:pPr>
            <a:r>
              <a:rPr lang="en-US" sz="2400" dirty="0" smtClean="0"/>
              <a:t>Left bundle branch block</a:t>
            </a:r>
          </a:p>
          <a:p>
            <a:pPr marL="514350" lvl="0" indent="-514350">
              <a:spcBef>
                <a:spcPct val="0"/>
              </a:spcBef>
              <a:buAutoNum type="alphaUcPeriod"/>
              <a:defRPr/>
            </a:pPr>
            <a:r>
              <a:rPr lang="en-US" sz="2400" dirty="0" smtClean="0"/>
              <a:t>1</a:t>
            </a:r>
            <a:r>
              <a:rPr lang="en-US" sz="2400" baseline="30000" dirty="0" smtClean="0"/>
              <a:t>st</a:t>
            </a:r>
            <a:r>
              <a:rPr lang="en-US" sz="2400" dirty="0" smtClean="0"/>
              <a:t> degree heart block</a:t>
            </a:r>
          </a:p>
          <a:p>
            <a:pPr marL="514350" lvl="0" indent="-514350">
              <a:spcBef>
                <a:spcPct val="0"/>
              </a:spcBef>
              <a:buAutoNum type="alphaUcPeriod"/>
              <a:defRPr/>
            </a:pPr>
            <a:r>
              <a:rPr lang="en-US" sz="2400" dirty="0" smtClean="0"/>
              <a:t>2</a:t>
            </a:r>
            <a:r>
              <a:rPr lang="en-US" sz="2400" baseline="30000" dirty="0" smtClean="0"/>
              <a:t>nd</a:t>
            </a:r>
            <a:r>
              <a:rPr lang="en-US" sz="2400" dirty="0" smtClean="0"/>
              <a:t> degree heart block</a:t>
            </a:r>
          </a:p>
          <a:p>
            <a:pPr marL="514350" lvl="0" indent="-514350" algn="ctr">
              <a:spcBef>
                <a:spcPct val="0"/>
              </a:spcBef>
              <a:buAutoNum type="alphaUcPeriod"/>
              <a:defRPr/>
            </a:pP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vinPrince\Documents\MMED 2014 ECGs\IMG_20160510_074257.jpg"/>
          <p:cNvPicPr>
            <a:picLocks noChangeAspect="1" noChangeArrowheads="1"/>
          </p:cNvPicPr>
          <p:nvPr/>
        </p:nvPicPr>
        <p:blipFill>
          <a:blip r:embed="rId2" cstate="print"/>
          <a:srcRect b="11852"/>
          <a:stretch>
            <a:fillRect/>
          </a:stretch>
        </p:blipFill>
        <p:spPr bwMode="auto">
          <a:xfrm>
            <a:off x="381000" y="2031153"/>
            <a:ext cx="4419600" cy="2921847"/>
          </a:xfrm>
          <a:prstGeom prst="rect">
            <a:avLst/>
          </a:prstGeom>
          <a:noFill/>
        </p:spPr>
      </p:pic>
      <p:sp>
        <p:nvSpPr>
          <p:cNvPr id="3" name="Title 1"/>
          <p:cNvSpPr txBox="1">
            <a:spLocks/>
          </p:cNvSpPr>
          <p:nvPr/>
        </p:nvSpPr>
        <p:spPr>
          <a:xfrm>
            <a:off x="304800" y="304800"/>
            <a:ext cx="8229600" cy="114300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The patient whose ECG is shown presented with new onset crushing chest pain </a:t>
            </a:r>
            <a:r>
              <a:rPr lang="en-US" sz="2400" dirty="0" smtClean="0">
                <a:latin typeface="+mj-lt"/>
                <a:ea typeface="+mj-ea"/>
                <a:cs typeface="+mj-cs"/>
              </a:rPr>
              <a:t>at rest. He previously only experienced chest pain</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on exertion. Cardiac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troponin</a:t>
            </a:r>
            <a:r>
              <a:rPr kumimoji="0" lang="en-US" sz="2400" b="0" i="0" u="none" strike="noStrike" kern="1200" cap="none" spc="0" normalizeH="0" noProof="0" dirty="0" smtClean="0">
                <a:ln>
                  <a:noFill/>
                </a:ln>
                <a:solidFill>
                  <a:schemeClr val="tx1"/>
                </a:solidFill>
                <a:effectLst/>
                <a:uLnTx/>
                <a:uFillTx/>
                <a:latin typeface="+mj-lt"/>
                <a:ea typeface="+mj-ea"/>
                <a:cs typeface="+mj-cs"/>
              </a:rPr>
              <a:t> levels were normal.</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The most likely diagnosis is </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5257800" y="2286000"/>
            <a:ext cx="2514600" cy="2246769"/>
          </a:xfrm>
          <a:prstGeom prst="rect">
            <a:avLst/>
          </a:prstGeom>
          <a:noFill/>
        </p:spPr>
        <p:txBody>
          <a:bodyPr wrap="square" rtlCol="0">
            <a:spAutoFit/>
          </a:bodyPr>
          <a:lstStyle/>
          <a:p>
            <a:pPr marL="342900" indent="-342900">
              <a:buAutoNum type="alphaLcPeriod"/>
            </a:pPr>
            <a:r>
              <a:rPr lang="en-US" sz="2800" dirty="0" smtClean="0"/>
              <a:t>Stable angina</a:t>
            </a:r>
          </a:p>
          <a:p>
            <a:pPr marL="342900" indent="-342900">
              <a:buAutoNum type="alphaLcPeriod"/>
            </a:pPr>
            <a:r>
              <a:rPr lang="en-US" sz="2800" dirty="0" smtClean="0"/>
              <a:t>STEMI</a:t>
            </a:r>
          </a:p>
          <a:p>
            <a:pPr marL="342900" indent="-342900">
              <a:buAutoNum type="alphaLcPeriod"/>
            </a:pPr>
            <a:r>
              <a:rPr lang="en-US" sz="2800" dirty="0" smtClean="0"/>
              <a:t>NSTEMI</a:t>
            </a:r>
          </a:p>
          <a:p>
            <a:pPr marL="342900" indent="-342900">
              <a:buAutoNum type="alphaLcPeriod"/>
            </a:pPr>
            <a:r>
              <a:rPr lang="en-US" sz="2800" dirty="0" smtClean="0"/>
              <a:t>Unstable Angina</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evinPrince\Documents\MMED 2014 ECGs\IMG_20160520_144223.jpg"/>
          <p:cNvPicPr>
            <a:picLocks noChangeAspect="1" noChangeArrowheads="1"/>
          </p:cNvPicPr>
          <p:nvPr/>
        </p:nvPicPr>
        <p:blipFill>
          <a:blip r:embed="rId3" cstate="print"/>
          <a:srcRect t="17778" b="8889"/>
          <a:stretch>
            <a:fillRect/>
          </a:stretch>
        </p:blipFill>
        <p:spPr bwMode="auto">
          <a:xfrm>
            <a:off x="228600" y="1981200"/>
            <a:ext cx="4419600" cy="2430780"/>
          </a:xfrm>
          <a:prstGeom prst="rect">
            <a:avLst/>
          </a:prstGeom>
          <a:noFill/>
        </p:spPr>
      </p:pic>
      <p:sp>
        <p:nvSpPr>
          <p:cNvPr id="4" name="Title 1"/>
          <p:cNvSpPr txBox="1">
            <a:spLocks/>
          </p:cNvSpPr>
          <p:nvPr/>
        </p:nvSpPr>
        <p:spPr>
          <a:xfrm>
            <a:off x="304800" y="304800"/>
            <a:ext cx="8229600" cy="11430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The patient whose ECG is shown presented to</a:t>
            </a:r>
            <a:r>
              <a:rPr kumimoji="0" lang="en-US" sz="2400" b="0" i="0" u="none" strike="noStrike" kern="1200" cap="none" spc="0" normalizeH="0" noProof="0" dirty="0" smtClean="0">
                <a:ln>
                  <a:noFill/>
                </a:ln>
                <a:solidFill>
                  <a:schemeClr val="tx1"/>
                </a:solidFill>
                <a:effectLst/>
                <a:uLnTx/>
                <a:uFillTx/>
                <a:latin typeface="+mj-lt"/>
                <a:ea typeface="+mj-ea"/>
                <a:cs typeface="+mj-cs"/>
              </a:rPr>
              <a:t> ER with c/o intractable palpitations.</a:t>
            </a:r>
            <a:r>
              <a:rPr lang="en-US" sz="2400" dirty="0" smtClean="0">
                <a:latin typeface="+mj-lt"/>
                <a:ea typeface="+mj-ea"/>
                <a:cs typeface="+mj-cs"/>
              </a:rPr>
              <a:t> You diagnose an arrhythmia. Which of the following physical measures is likely to terminate the </a:t>
            </a:r>
            <a:r>
              <a:rPr lang="en-US" sz="2400" dirty="0" err="1" smtClean="0">
                <a:latin typeface="+mj-lt"/>
                <a:ea typeface="+mj-ea"/>
                <a:cs typeface="+mj-cs"/>
              </a:rPr>
              <a:t>arrythmia</a:t>
            </a:r>
            <a:r>
              <a:rPr lang="en-US" sz="2400" dirty="0" smtClean="0">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867400" y="2286000"/>
            <a:ext cx="2209800" cy="2246769"/>
          </a:xfrm>
          <a:prstGeom prst="rect">
            <a:avLst/>
          </a:prstGeom>
          <a:noFill/>
        </p:spPr>
        <p:txBody>
          <a:bodyPr wrap="square" rtlCol="0">
            <a:spAutoFit/>
          </a:bodyPr>
          <a:lstStyle/>
          <a:p>
            <a:pPr marL="342900" indent="-342900">
              <a:buAutoNum type="alphaUcParenR"/>
            </a:pPr>
            <a:r>
              <a:rPr lang="en-US" sz="2000" dirty="0" smtClean="0"/>
              <a:t>Jog on the spot</a:t>
            </a:r>
          </a:p>
          <a:p>
            <a:pPr marL="342900" indent="-342900">
              <a:buAutoNum type="alphaUcParenR"/>
            </a:pPr>
            <a:r>
              <a:rPr lang="en-US" sz="2000" dirty="0" smtClean="0"/>
              <a:t>Clench their fist</a:t>
            </a:r>
          </a:p>
          <a:p>
            <a:pPr marL="342900" indent="-342900">
              <a:buAutoNum type="alphaUcParenR"/>
            </a:pPr>
            <a:r>
              <a:rPr lang="en-US" sz="2000" dirty="0" smtClean="0"/>
              <a:t>Lie supine and elevate their lower limbs</a:t>
            </a:r>
          </a:p>
          <a:p>
            <a:pPr marL="342900" indent="-342900">
              <a:buAutoNum type="alphaUcParenR"/>
            </a:pPr>
            <a:r>
              <a:rPr lang="en-US" sz="2000" dirty="0" smtClean="0"/>
              <a:t>Carotid massage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i0.wp.com/lifeinthefastlane.com/wp-content/uploads/2012/01/AF-2.jpg?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96053"/>
            <a:ext cx="8229600" cy="433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http://i0.wp.com/lifeinthefastlane.com/wp-content/uploads/2012/01/AF-rapid-ventricular-response.jpg?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22901"/>
            <a:ext cx="822960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6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is the least likely condition to cause the features shown on the </a:t>
            </a:r>
            <a:r>
              <a:rPr lang="en-US" dirty="0" err="1" smtClean="0"/>
              <a:t>ecg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A) aortic </a:t>
            </a:r>
            <a:r>
              <a:rPr lang="en-US" dirty="0" err="1" smtClean="0"/>
              <a:t>stenosis</a:t>
            </a:r>
            <a:endParaRPr lang="en-US" dirty="0" smtClean="0"/>
          </a:p>
          <a:p>
            <a:endParaRPr lang="en-US" dirty="0"/>
          </a:p>
          <a:p>
            <a:r>
              <a:rPr lang="en-US" dirty="0" smtClean="0"/>
              <a:t>B) aortic regurgitation</a:t>
            </a:r>
          </a:p>
          <a:p>
            <a:endParaRPr lang="en-US" dirty="0"/>
          </a:p>
          <a:p>
            <a:r>
              <a:rPr lang="en-US" dirty="0" smtClean="0"/>
              <a:t>C) mitral regurgitation</a:t>
            </a:r>
          </a:p>
          <a:p>
            <a:endParaRPr lang="en-US" dirty="0"/>
          </a:p>
          <a:p>
            <a:r>
              <a:rPr lang="en-US" dirty="0" smtClean="0"/>
              <a:t>D) tricuspid </a:t>
            </a:r>
            <a:r>
              <a:rPr lang="en-US" dirty="0" err="1" smtClean="0"/>
              <a:t>stenosis</a:t>
            </a:r>
            <a:endParaRPr lang="en-US" dirty="0" smtClean="0"/>
          </a:p>
          <a:p>
            <a:endParaRPr lang="en-US" dirty="0"/>
          </a:p>
          <a:p>
            <a:r>
              <a:rPr lang="en-US" dirty="0" smtClean="0"/>
              <a:t>E) </a:t>
            </a:r>
            <a:r>
              <a:rPr lang="en-US" dirty="0" err="1" smtClean="0"/>
              <a:t>tetralogy</a:t>
            </a:r>
            <a:r>
              <a:rPr lang="en-US" dirty="0" smtClean="0"/>
              <a:t> of </a:t>
            </a:r>
            <a:r>
              <a:rPr lang="en-US" dirty="0" err="1" smtClean="0"/>
              <a:t>fallot</a:t>
            </a:r>
            <a:endParaRPr lang="en-US" dirty="0"/>
          </a:p>
        </p:txBody>
      </p:sp>
      <p:pic>
        <p:nvPicPr>
          <p:cNvPr id="2050" name="Picture 2" descr="C:\Users\KevinPrince\Documents\MMED 2014 ECGs\4.jpg"/>
          <p:cNvPicPr>
            <a:picLocks noGrp="1" noChangeAspect="1" noChangeArrowheads="1"/>
          </p:cNvPicPr>
          <p:nvPr>
            <p:ph sz="half" idx="1"/>
          </p:nvPr>
        </p:nvPicPr>
        <p:blipFill>
          <a:blip r:embed="rId3" cstate="print"/>
          <a:srcRect/>
          <a:stretch>
            <a:fillRect/>
          </a:stretch>
        </p:blipFill>
        <p:spPr bwMode="auto">
          <a:xfrm>
            <a:off x="152400" y="2133600"/>
            <a:ext cx="4419600" cy="29693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6" name="Picture 4" descr="http://i1.wp.com/lifeinthefastlane.com/wp-content/uploads/2011/02/lvh-v2-v5.jpg?resize=486%2C14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3269025"/>
            <a:ext cx="4038600" cy="1188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2.wp.com/lifeinthefastlane.com/wp-content/uploads/2011/02/LV-strain.jpg?w=40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611215"/>
            <a:ext cx="4038600" cy="250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2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http://i0.wp.com/lifeinthefastlane.com/wp-content/uploads/2011/02/LVH2.jpg?w=9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7275" y="1600200"/>
            <a:ext cx="790944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4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characteristic clinical presentation in patients with condition shown on the </a:t>
            </a:r>
            <a:r>
              <a:rPr lang="en-US" sz="2400" dirty="0" err="1" smtClean="0"/>
              <a:t>ecg</a:t>
            </a:r>
            <a:r>
              <a:rPr lang="en-US" sz="2400" dirty="0" smtClean="0"/>
              <a:t> is</a:t>
            </a:r>
            <a:endParaRPr lang="en-US" sz="2400" dirty="0"/>
          </a:p>
        </p:txBody>
      </p:sp>
      <p:sp>
        <p:nvSpPr>
          <p:cNvPr id="4" name="Content Placeholder 3"/>
          <p:cNvSpPr>
            <a:spLocks noGrp="1"/>
          </p:cNvSpPr>
          <p:nvPr>
            <p:ph sz="half" idx="2"/>
          </p:nvPr>
        </p:nvSpPr>
        <p:spPr>
          <a:xfrm>
            <a:off x="4876800" y="1600200"/>
            <a:ext cx="4038600" cy="3276599"/>
          </a:xfrm>
        </p:spPr>
        <p:txBody>
          <a:bodyPr/>
          <a:lstStyle/>
          <a:p>
            <a:pPr marL="514350" indent="-514350">
              <a:buAutoNum type="alphaUcParenR"/>
            </a:pPr>
            <a:r>
              <a:rPr lang="en-US" dirty="0" smtClean="0"/>
              <a:t>Bilateral pedal </a:t>
            </a:r>
            <a:r>
              <a:rPr lang="en-US" dirty="0" err="1" smtClean="0"/>
              <a:t>oedema</a:t>
            </a:r>
            <a:endParaRPr lang="en-US" dirty="0" smtClean="0"/>
          </a:p>
          <a:p>
            <a:pPr marL="514350" indent="-514350">
              <a:buAutoNum type="alphaUcParenR"/>
            </a:pPr>
            <a:r>
              <a:rPr lang="en-US" dirty="0" smtClean="0"/>
              <a:t>Palpitations    </a:t>
            </a:r>
          </a:p>
          <a:p>
            <a:pPr marL="514350" indent="-514350">
              <a:buAutoNum type="alphaUcParenR"/>
            </a:pPr>
            <a:r>
              <a:rPr lang="en-US" dirty="0" smtClean="0"/>
              <a:t>Shortness  of breath on exertion </a:t>
            </a:r>
          </a:p>
          <a:p>
            <a:pPr marL="514350" indent="-514350">
              <a:buAutoNum type="alphaUcParenR"/>
            </a:pPr>
            <a:r>
              <a:rPr lang="en-US" dirty="0" smtClean="0"/>
              <a:t>Angina pectoris </a:t>
            </a:r>
          </a:p>
          <a:p>
            <a:pPr marL="514350" indent="-514350">
              <a:buAutoNum type="alphaUcParenR"/>
            </a:pPr>
            <a:r>
              <a:rPr lang="en-US" dirty="0" err="1" smtClean="0"/>
              <a:t>Orthopnoea</a:t>
            </a:r>
            <a:r>
              <a:rPr lang="en-US" dirty="0" smtClean="0"/>
              <a:t> </a:t>
            </a:r>
          </a:p>
        </p:txBody>
      </p:sp>
      <p:pic>
        <p:nvPicPr>
          <p:cNvPr id="3074" name="Picture 2" descr="C:\Users\KevinPrince\Documents\MMED 2014 ECGs\1.jpg"/>
          <p:cNvPicPr>
            <a:picLocks noGrp="1" noChangeAspect="1" noChangeArrowheads="1"/>
          </p:cNvPicPr>
          <p:nvPr>
            <p:ph sz="half" idx="1"/>
          </p:nvPr>
        </p:nvPicPr>
        <p:blipFill>
          <a:blip r:embed="rId3" cstate="print"/>
          <a:srcRect/>
          <a:stretch>
            <a:fillRect/>
          </a:stretch>
        </p:blipFill>
        <p:spPr bwMode="auto">
          <a:xfrm>
            <a:off x="0" y="1828800"/>
            <a:ext cx="4648200" cy="29114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Definitive management of the condition shown is </a:t>
            </a:r>
            <a:endParaRPr lang="en-US" dirty="0"/>
          </a:p>
        </p:txBody>
      </p:sp>
      <p:sp>
        <p:nvSpPr>
          <p:cNvPr id="4" name="Content Placeholder 3"/>
          <p:cNvSpPr>
            <a:spLocks noGrp="1"/>
          </p:cNvSpPr>
          <p:nvPr>
            <p:ph sz="half" idx="2"/>
          </p:nvPr>
        </p:nvSpPr>
        <p:spPr>
          <a:xfrm>
            <a:off x="1219200" y="4572000"/>
            <a:ext cx="7162800" cy="1905000"/>
          </a:xfrm>
        </p:spPr>
        <p:txBody>
          <a:bodyPr>
            <a:normAutofit lnSpcReduction="10000"/>
          </a:bodyPr>
          <a:lstStyle/>
          <a:p>
            <a:pPr marL="514350" indent="-514350">
              <a:buAutoNum type="alphaUcParenR"/>
            </a:pPr>
            <a:r>
              <a:rPr lang="en-US" dirty="0" smtClean="0"/>
              <a:t>Defibrillation </a:t>
            </a:r>
          </a:p>
          <a:p>
            <a:pPr marL="514350" indent="-514350">
              <a:buAutoNum type="alphaUcParenR"/>
            </a:pPr>
            <a:r>
              <a:rPr lang="en-US" dirty="0" smtClean="0"/>
              <a:t>Pacemaker   </a:t>
            </a:r>
          </a:p>
          <a:p>
            <a:pPr marL="514350" indent="-514350">
              <a:buAutoNum type="alphaUcParenR"/>
            </a:pPr>
            <a:r>
              <a:rPr lang="en-US" dirty="0" smtClean="0"/>
              <a:t>Mitral valve replacement</a:t>
            </a:r>
          </a:p>
          <a:p>
            <a:pPr marL="514350" indent="-514350">
              <a:buAutoNum type="alphaUcParenR"/>
            </a:pPr>
            <a:r>
              <a:rPr lang="en-US" dirty="0" err="1" smtClean="0"/>
              <a:t>Nebivolol</a:t>
            </a:r>
            <a:r>
              <a:rPr lang="en-US" dirty="0" smtClean="0"/>
              <a:t> </a:t>
            </a:r>
          </a:p>
          <a:p>
            <a:pPr marL="514350" indent="-514350">
              <a:buAutoNum type="alphaUcParenR"/>
            </a:pPr>
            <a:endParaRPr lang="en-US" dirty="0"/>
          </a:p>
        </p:txBody>
      </p:sp>
      <p:pic>
        <p:nvPicPr>
          <p:cNvPr id="4098" name="Picture 2" descr="C:\Users\KevinPrince\Documents\MMED 2014 ECGs\1.jpg"/>
          <p:cNvPicPr>
            <a:picLocks noGrp="1" noChangeAspect="1" noChangeArrowheads="1"/>
          </p:cNvPicPr>
          <p:nvPr>
            <p:ph sz="half" idx="1"/>
          </p:nvPr>
        </p:nvPicPr>
        <p:blipFill>
          <a:blip r:embed="rId3" cstate="print"/>
          <a:srcRect/>
          <a:stretch>
            <a:fillRect/>
          </a:stretch>
        </p:blipFill>
        <p:spPr bwMode="auto">
          <a:xfrm>
            <a:off x="914400" y="1828800"/>
            <a:ext cx="6705600" cy="25907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23965</TotalTime>
  <Words>1548</Words>
  <Application>Microsoft Office PowerPoint</Application>
  <PresentationFormat>On-screen Show (4:3)</PresentationFormat>
  <Paragraphs>223</Paragraphs>
  <Slides>27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Roboto</vt:lpstr>
      <vt:lpstr>Office Theme</vt:lpstr>
      <vt:lpstr>ECG REVISION</vt:lpstr>
      <vt:lpstr>The following drugs are indicated in treatment of the condition shown on the ecg EXCEPT </vt:lpstr>
      <vt:lpstr>PowerPoint Presentation</vt:lpstr>
      <vt:lpstr>PowerPoint Presentation</vt:lpstr>
      <vt:lpstr>Which is the least likely condition to cause the features shown on the ecg</vt:lpstr>
      <vt:lpstr>PowerPoint Presentation</vt:lpstr>
      <vt:lpstr>PowerPoint Presentation</vt:lpstr>
      <vt:lpstr>The characteristic clinical presentation in patients with condition shown on the ecg is</vt:lpstr>
      <vt:lpstr>Definitive management of the condition shown is </vt:lpstr>
      <vt:lpstr>Choose the incorrect statement concerning the ecg provided</vt:lpstr>
      <vt:lpstr>Concerning the ecg provided</vt:lpstr>
      <vt:lpstr>The next most useful test in a patient presenting at A &amp; E with this ecg is</vt:lpstr>
      <vt:lpstr>The patient whose ECG is shown presented with chest pain that worsened on exertion. The most likely diagnosis is </vt:lpstr>
      <vt:lpstr>ST depression: upsloping (A), downsloping (B), horizontal (C) ST segment morphology in myocardial ischaemia </vt:lpstr>
      <vt:lpstr>Note – st segment depression in lateral leads v4-v6</vt:lpstr>
      <vt:lpstr>Widespread T wave inversion due to myocardial ischaemia (most prominent in the lateral leads)</vt:lpstr>
      <vt:lpstr>PowerPoint Presentation</vt:lpstr>
      <vt:lpstr>STEMI</vt:lpstr>
      <vt:lpstr>Example 1 – Hyperacute Anteroseptal STEMI</vt:lpstr>
      <vt:lpstr>Evolving Anterior STEMI</vt:lpstr>
      <vt:lpstr>HYPERKALEMIA</vt:lpstr>
      <vt:lpstr>PowerPoint Presentation</vt:lpstr>
      <vt:lpstr>HYPERKALEMIA</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KevinPrince</dc:creator>
  <cp:lastModifiedBy>jay patel</cp:lastModifiedBy>
  <cp:revision>37</cp:revision>
  <dcterms:created xsi:type="dcterms:W3CDTF">2015-10-08T17:29:01Z</dcterms:created>
  <dcterms:modified xsi:type="dcterms:W3CDTF">2016-11-01T14:25:51Z</dcterms:modified>
</cp:coreProperties>
</file>