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1" r:id="rId18"/>
    <p:sldId id="274" r:id="rId19"/>
    <p:sldId id="272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6294" autoAdjust="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-21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491E-38B8-D743-BE10-4FEBDD8F0685}" type="datetimeFigureOut">
              <a:rPr lang="en-US" smtClean="0"/>
              <a:t>14/10/2014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3C152-8FA4-9B44-9B4E-4BCB3C844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358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491E-38B8-D743-BE10-4FEBDD8F0685}" type="datetimeFigureOut">
              <a:rPr lang="en-US" smtClean="0"/>
              <a:t>14/10/2014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3C152-8FA4-9B44-9B4E-4BCB3C844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13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491E-38B8-D743-BE10-4FEBDD8F0685}" type="datetimeFigureOut">
              <a:rPr lang="en-US" smtClean="0"/>
              <a:t>14/10/2014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3C152-8FA4-9B44-9B4E-4BCB3C844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43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491E-38B8-D743-BE10-4FEBDD8F0685}" type="datetimeFigureOut">
              <a:rPr lang="en-US" smtClean="0"/>
              <a:t>14/10/2014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3C152-8FA4-9B44-9B4E-4BCB3C844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11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491E-38B8-D743-BE10-4FEBDD8F0685}" type="datetimeFigureOut">
              <a:rPr lang="en-US" smtClean="0"/>
              <a:t>14/10/2014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3C152-8FA4-9B44-9B4E-4BCB3C844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10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491E-38B8-D743-BE10-4FEBDD8F0685}" type="datetimeFigureOut">
              <a:rPr lang="en-US" smtClean="0"/>
              <a:t>14/10/2014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3C152-8FA4-9B44-9B4E-4BCB3C844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73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491E-38B8-D743-BE10-4FEBDD8F0685}" type="datetimeFigureOut">
              <a:rPr lang="en-US" smtClean="0"/>
              <a:t>14/10/2014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3C152-8FA4-9B44-9B4E-4BCB3C844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65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491E-38B8-D743-BE10-4FEBDD8F0685}" type="datetimeFigureOut">
              <a:rPr lang="en-US" smtClean="0"/>
              <a:t>14/10/2014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3C152-8FA4-9B44-9B4E-4BCB3C844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72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491E-38B8-D743-BE10-4FEBDD8F0685}" type="datetimeFigureOut">
              <a:rPr lang="en-US" smtClean="0"/>
              <a:t>14/10/2014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3C152-8FA4-9B44-9B4E-4BCB3C844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50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491E-38B8-D743-BE10-4FEBDD8F0685}" type="datetimeFigureOut">
              <a:rPr lang="en-US" smtClean="0"/>
              <a:t>14/10/2014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3C152-8FA4-9B44-9B4E-4BCB3C844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90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491E-38B8-D743-BE10-4FEBDD8F0685}" type="datetimeFigureOut">
              <a:rPr lang="en-US" smtClean="0"/>
              <a:t>14/10/2014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3C152-8FA4-9B44-9B4E-4BCB3C844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95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C491E-38B8-D743-BE10-4FEBDD8F0685}" type="datetimeFigureOut">
              <a:rPr lang="en-US" smtClean="0"/>
              <a:t>14/10/2014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3C152-8FA4-9B44-9B4E-4BCB3C844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5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783832"/>
          </a:xfrm>
        </p:spPr>
        <p:txBody>
          <a:bodyPr>
            <a:normAutofit/>
          </a:bodyPr>
          <a:lstStyle/>
          <a:p>
            <a:r>
              <a:rPr lang="en-US" dirty="0" smtClean="0"/>
              <a:t>SPOT </a:t>
            </a:r>
            <a:r>
              <a:rPr lang="en-US" dirty="0" smtClean="0"/>
              <a:t>Revision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dirty="0" smtClean="0"/>
              <a:t>prepared by Rhythm and Rajvi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35449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Shot 2014-10-11 at 19.32.3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08" r="-14308"/>
          <a:stretch>
            <a:fillRect/>
          </a:stretch>
        </p:blipFill>
        <p:spPr>
          <a:xfrm>
            <a:off x="457200" y="323274"/>
            <a:ext cx="8229600" cy="5802890"/>
          </a:xfrm>
        </p:spPr>
      </p:pic>
    </p:spTree>
    <p:extLst>
      <p:ext uri="{BB962C8B-B14F-4D97-AF65-F5344CB8AC3E}">
        <p14:creationId xmlns:p14="http://schemas.microsoft.com/office/powerpoint/2010/main" val="3932829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8454"/>
            <a:ext cx="8229600" cy="4867709"/>
          </a:xfrm>
        </p:spPr>
        <p:txBody>
          <a:bodyPr/>
          <a:lstStyle/>
          <a:p>
            <a:r>
              <a:rPr lang="en-US" dirty="0" smtClean="0"/>
              <a:t>What is suggested by the CSF findings?</a:t>
            </a:r>
          </a:p>
          <a:p>
            <a:endParaRPr lang="en-US" dirty="0"/>
          </a:p>
          <a:p>
            <a:r>
              <a:rPr lang="en-US" dirty="0" smtClean="0"/>
              <a:t>Which is the most common organism?</a:t>
            </a:r>
          </a:p>
          <a:p>
            <a:endParaRPr lang="en-US" dirty="0"/>
          </a:p>
          <a:p>
            <a:r>
              <a:rPr lang="en-US" dirty="0" smtClean="0"/>
              <a:t>What is your next step in management?</a:t>
            </a:r>
          </a:p>
        </p:txBody>
      </p:sp>
    </p:spTree>
    <p:extLst>
      <p:ext uri="{BB962C8B-B14F-4D97-AF65-F5344CB8AC3E}">
        <p14:creationId xmlns:p14="http://schemas.microsoft.com/office/powerpoint/2010/main" val="2510757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103909" y="461818"/>
            <a:ext cx="8786091" cy="5664345"/>
          </a:xfrm>
        </p:spPr>
      </p:pic>
    </p:spTree>
    <p:extLst>
      <p:ext uri="{BB962C8B-B14F-4D97-AF65-F5344CB8AC3E}">
        <p14:creationId xmlns:p14="http://schemas.microsoft.com/office/powerpoint/2010/main" val="2574726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046017"/>
            <a:ext cx="80518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Identify the organism</a:t>
            </a:r>
          </a:p>
          <a:p>
            <a:endParaRPr lang="en-US" dirty="0"/>
          </a:p>
          <a:p>
            <a:r>
              <a:rPr lang="en-US" dirty="0" smtClean="0"/>
              <a:t>Name an area where it is commonly found in Kenya</a:t>
            </a:r>
          </a:p>
          <a:p>
            <a:endParaRPr lang="en-US" dirty="0"/>
          </a:p>
          <a:p>
            <a:r>
              <a:rPr lang="en-US" dirty="0" smtClean="0"/>
              <a:t>The commonest presentation?</a:t>
            </a:r>
          </a:p>
          <a:p>
            <a:endParaRPr lang="en-US" dirty="0"/>
          </a:p>
          <a:p>
            <a:r>
              <a:rPr lang="en-US" dirty="0" smtClean="0"/>
              <a:t>Treatment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070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556" r="-4556"/>
          <a:stretch>
            <a:fillRect/>
          </a:stretch>
        </p:blipFill>
        <p:spPr>
          <a:xfrm>
            <a:off x="0" y="565727"/>
            <a:ext cx="9081923" cy="5553364"/>
          </a:xfrm>
        </p:spPr>
      </p:pic>
    </p:spTree>
    <p:extLst>
      <p:ext uri="{BB962C8B-B14F-4D97-AF65-F5344CB8AC3E}">
        <p14:creationId xmlns:p14="http://schemas.microsoft.com/office/powerpoint/2010/main" val="606384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7455"/>
            <a:ext cx="8229600" cy="5248708"/>
          </a:xfrm>
        </p:spPr>
        <p:txBody>
          <a:bodyPr/>
          <a:lstStyle/>
          <a:p>
            <a:r>
              <a:rPr lang="en-US" dirty="0" smtClean="0"/>
              <a:t>Identify the organism?</a:t>
            </a:r>
          </a:p>
          <a:p>
            <a:endParaRPr lang="en-US" dirty="0" smtClean="0"/>
          </a:p>
          <a:p>
            <a:r>
              <a:rPr lang="en-US" dirty="0" smtClean="0"/>
              <a:t>What is a preventative measure to acquiring this organism?</a:t>
            </a:r>
          </a:p>
          <a:p>
            <a:endParaRPr lang="en-US" dirty="0"/>
          </a:p>
          <a:p>
            <a:r>
              <a:rPr lang="en-US" dirty="0" smtClean="0"/>
              <a:t>Name other organisms in the same genus species.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169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6175" b="-6175"/>
          <a:stretch>
            <a:fillRect/>
          </a:stretch>
        </p:blipFill>
        <p:spPr>
          <a:xfrm>
            <a:off x="219363" y="80819"/>
            <a:ext cx="8693727" cy="6511636"/>
          </a:xfrm>
        </p:spPr>
      </p:pic>
    </p:spTree>
    <p:extLst>
      <p:ext uri="{BB962C8B-B14F-4D97-AF65-F5344CB8AC3E}">
        <p14:creationId xmlns:p14="http://schemas.microsoft.com/office/powerpoint/2010/main" val="328912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15818"/>
            <a:ext cx="8229600" cy="5410345"/>
          </a:xfrm>
        </p:spPr>
        <p:txBody>
          <a:bodyPr/>
          <a:lstStyle/>
          <a:p>
            <a:r>
              <a:rPr lang="en-US" dirty="0" smtClean="0"/>
              <a:t>Identify the organism.</a:t>
            </a:r>
          </a:p>
          <a:p>
            <a:endParaRPr lang="en-US" dirty="0" smtClean="0"/>
          </a:p>
          <a:p>
            <a:r>
              <a:rPr lang="en-US" dirty="0" smtClean="0"/>
              <a:t>Name one species?</a:t>
            </a:r>
          </a:p>
          <a:p>
            <a:endParaRPr lang="en-US" dirty="0"/>
          </a:p>
          <a:p>
            <a:r>
              <a:rPr lang="en-US" dirty="0" smtClean="0"/>
              <a:t>Name of the disease caused?</a:t>
            </a:r>
          </a:p>
          <a:p>
            <a:endParaRPr lang="en-US" dirty="0"/>
          </a:p>
          <a:p>
            <a:r>
              <a:rPr lang="en-US" dirty="0" smtClean="0"/>
              <a:t>Name the vector?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27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349" r="-2349"/>
          <a:stretch>
            <a:fillRect/>
          </a:stretch>
        </p:blipFill>
        <p:spPr>
          <a:xfrm>
            <a:off x="457200" y="519546"/>
            <a:ext cx="8229600" cy="5895254"/>
          </a:xfrm>
        </p:spPr>
      </p:pic>
    </p:spTree>
    <p:extLst>
      <p:ext uri="{BB962C8B-B14F-4D97-AF65-F5344CB8AC3E}">
        <p14:creationId xmlns:p14="http://schemas.microsoft.com/office/powerpoint/2010/main" val="2675127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8243"/>
            <a:ext cx="8229600" cy="5067920"/>
          </a:xfrm>
        </p:spPr>
        <p:txBody>
          <a:bodyPr/>
          <a:lstStyle/>
          <a:p>
            <a:r>
              <a:rPr lang="en-US" dirty="0" smtClean="0"/>
              <a:t>What is your diagnosis?</a:t>
            </a:r>
          </a:p>
          <a:p>
            <a:endParaRPr lang="en-US" dirty="0"/>
          </a:p>
          <a:p>
            <a:r>
              <a:rPr lang="en-US" dirty="0" smtClean="0"/>
              <a:t>Supporting features for your diagnosis?</a:t>
            </a:r>
          </a:p>
          <a:p>
            <a:endParaRPr lang="en-US" dirty="0"/>
          </a:p>
          <a:p>
            <a:r>
              <a:rPr lang="en-US" dirty="0" smtClean="0"/>
              <a:t>Pharmacological treatment?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666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1210" r="-11210"/>
          <a:stretch>
            <a:fillRect/>
          </a:stretch>
        </p:blipFill>
        <p:spPr>
          <a:xfrm>
            <a:off x="173181" y="277092"/>
            <a:ext cx="8889837" cy="6107544"/>
          </a:xfrm>
        </p:spPr>
      </p:pic>
    </p:spTree>
    <p:extLst>
      <p:ext uri="{BB962C8B-B14F-4D97-AF65-F5344CB8AC3E}">
        <p14:creationId xmlns:p14="http://schemas.microsoft.com/office/powerpoint/2010/main" val="3725146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701" r="-2701"/>
          <a:stretch>
            <a:fillRect/>
          </a:stretch>
        </p:blipFill>
        <p:spPr>
          <a:xfrm>
            <a:off x="300183" y="346364"/>
            <a:ext cx="8485908" cy="6038271"/>
          </a:xfrm>
        </p:spPr>
      </p:pic>
    </p:spTree>
    <p:extLst>
      <p:ext uri="{BB962C8B-B14F-4D97-AF65-F5344CB8AC3E}">
        <p14:creationId xmlns:p14="http://schemas.microsoft.com/office/powerpoint/2010/main" val="1382945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0660"/>
            <a:ext cx="8229600" cy="5185503"/>
          </a:xfrm>
        </p:spPr>
        <p:txBody>
          <a:bodyPr/>
          <a:lstStyle/>
          <a:p>
            <a:r>
              <a:rPr lang="en-US" dirty="0" smtClean="0"/>
              <a:t>In this blood slide, what do you see?</a:t>
            </a:r>
          </a:p>
          <a:p>
            <a:endParaRPr lang="en-US" dirty="0"/>
          </a:p>
          <a:p>
            <a:r>
              <a:rPr lang="en-US" dirty="0" smtClean="0"/>
              <a:t>When do you see this type of slide?</a:t>
            </a:r>
          </a:p>
          <a:p>
            <a:endParaRPr lang="en-US" dirty="0"/>
          </a:p>
          <a:p>
            <a:r>
              <a:rPr lang="en-US" dirty="0" smtClean="0"/>
              <a:t>What investigations would you ask to support your observation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553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10-11 at 20.57.0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19" r="-15019"/>
          <a:stretch>
            <a:fillRect/>
          </a:stretch>
        </p:blipFill>
        <p:spPr>
          <a:xfrm>
            <a:off x="473363" y="376382"/>
            <a:ext cx="8393545" cy="5869709"/>
          </a:xfrm>
        </p:spPr>
      </p:pic>
    </p:spTree>
    <p:extLst>
      <p:ext uri="{BB962C8B-B14F-4D97-AF65-F5344CB8AC3E}">
        <p14:creationId xmlns:p14="http://schemas.microsoft.com/office/powerpoint/2010/main" val="1581807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8902"/>
            <a:ext cx="8229600" cy="5197262"/>
          </a:xfrm>
        </p:spPr>
        <p:txBody>
          <a:bodyPr/>
          <a:lstStyle/>
          <a:p>
            <a:r>
              <a:rPr lang="en-US" dirty="0" smtClean="0"/>
              <a:t>Describe what you see?</a:t>
            </a:r>
          </a:p>
          <a:p>
            <a:endParaRPr lang="en-US" dirty="0"/>
          </a:p>
          <a:p>
            <a:r>
              <a:rPr lang="en-US" dirty="0" smtClean="0"/>
              <a:t>What is your most probable diagnosis?</a:t>
            </a:r>
          </a:p>
          <a:p>
            <a:endParaRPr lang="en-US" dirty="0"/>
          </a:p>
          <a:p>
            <a:r>
              <a:rPr lang="en-US" dirty="0" smtClean="0"/>
              <a:t>What other investigations would you carry out?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91864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427" r="-1427"/>
          <a:stretch>
            <a:fillRect/>
          </a:stretch>
        </p:blipFill>
        <p:spPr>
          <a:xfrm>
            <a:off x="750456" y="307109"/>
            <a:ext cx="7936344" cy="5835073"/>
          </a:xfrm>
        </p:spPr>
      </p:pic>
    </p:spTree>
    <p:extLst>
      <p:ext uri="{BB962C8B-B14F-4D97-AF65-F5344CB8AC3E}">
        <p14:creationId xmlns:p14="http://schemas.microsoft.com/office/powerpoint/2010/main" val="2031642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4456"/>
            <a:ext cx="8229600" cy="5121708"/>
          </a:xfrm>
        </p:spPr>
        <p:txBody>
          <a:bodyPr/>
          <a:lstStyle/>
          <a:p>
            <a:r>
              <a:rPr lang="en-US" dirty="0" smtClean="0"/>
              <a:t>What is the lesion seen?</a:t>
            </a:r>
          </a:p>
          <a:p>
            <a:endParaRPr lang="en-US" dirty="0"/>
          </a:p>
          <a:p>
            <a:r>
              <a:rPr lang="en-US" dirty="0" smtClean="0"/>
              <a:t>In what condition is this most commonly seen?</a:t>
            </a:r>
          </a:p>
          <a:p>
            <a:endParaRPr lang="en-US" dirty="0"/>
          </a:p>
          <a:p>
            <a:r>
              <a:rPr lang="en-US" dirty="0" smtClean="0"/>
              <a:t> Where else could you look for this lesion?</a:t>
            </a:r>
          </a:p>
        </p:txBody>
      </p:sp>
    </p:spTree>
    <p:extLst>
      <p:ext uri="{BB962C8B-B14F-4D97-AF65-F5344CB8AC3E}">
        <p14:creationId xmlns:p14="http://schemas.microsoft.com/office/powerpoint/2010/main" val="887500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7954" r="-17954"/>
          <a:stretch>
            <a:fillRect/>
          </a:stretch>
        </p:blipFill>
        <p:spPr>
          <a:xfrm>
            <a:off x="457200" y="392546"/>
            <a:ext cx="8229600" cy="5264728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6015181"/>
            <a:ext cx="8229600" cy="690275"/>
          </a:xfrm>
        </p:spPr>
        <p:txBody>
          <a:bodyPr>
            <a:normAutofit/>
          </a:bodyPr>
          <a:lstStyle/>
          <a:p>
            <a:r>
              <a:rPr lang="en-US" sz="1050" dirty="0" smtClean="0"/>
              <a:t>This is an OGD showing the stomach.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544926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5092"/>
            <a:ext cx="8229600" cy="5341072"/>
          </a:xfrm>
        </p:spPr>
        <p:txBody>
          <a:bodyPr/>
          <a:lstStyle/>
          <a:p>
            <a:r>
              <a:rPr lang="en-US" dirty="0" smtClean="0"/>
              <a:t>Which organism is most commonly associated with this condition</a:t>
            </a:r>
          </a:p>
          <a:p>
            <a:endParaRPr lang="en-US" dirty="0"/>
          </a:p>
          <a:p>
            <a:r>
              <a:rPr lang="en-US" dirty="0" smtClean="0"/>
              <a:t>Common presentation?</a:t>
            </a:r>
          </a:p>
          <a:p>
            <a:endParaRPr lang="en-US" dirty="0"/>
          </a:p>
          <a:p>
            <a:r>
              <a:rPr lang="en-US" dirty="0" smtClean="0"/>
              <a:t>Treatment?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36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56567" r="-56567"/>
          <a:stretch>
            <a:fillRect/>
          </a:stretch>
        </p:blipFill>
        <p:spPr>
          <a:xfrm>
            <a:off x="457200" y="526473"/>
            <a:ext cx="8229600" cy="5696527"/>
          </a:xfrm>
        </p:spPr>
      </p:pic>
    </p:spTree>
    <p:extLst>
      <p:ext uri="{BB962C8B-B14F-4D97-AF65-F5344CB8AC3E}">
        <p14:creationId xmlns:p14="http://schemas.microsoft.com/office/powerpoint/2010/main" val="434079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5606"/>
            <a:ext cx="8229600" cy="5620558"/>
          </a:xfrm>
        </p:spPr>
        <p:txBody>
          <a:bodyPr/>
          <a:lstStyle/>
          <a:p>
            <a:r>
              <a:rPr lang="en-US" dirty="0" smtClean="0"/>
              <a:t>Identify the organism</a:t>
            </a:r>
          </a:p>
          <a:p>
            <a:endParaRPr lang="en-US" dirty="0"/>
          </a:p>
          <a:p>
            <a:r>
              <a:rPr lang="en-US" dirty="0" smtClean="0"/>
              <a:t>How do humans acquire this organism?</a:t>
            </a:r>
          </a:p>
          <a:p>
            <a:endParaRPr lang="en-US" dirty="0"/>
          </a:p>
          <a:p>
            <a:r>
              <a:rPr lang="en-US" dirty="0" smtClean="0"/>
              <a:t>Common complication?</a:t>
            </a:r>
          </a:p>
          <a:p>
            <a:endParaRPr lang="en-US" dirty="0"/>
          </a:p>
          <a:p>
            <a:r>
              <a:rPr lang="en-US" dirty="0" smtClean="0"/>
              <a:t>Treatment</a:t>
            </a:r>
          </a:p>
        </p:txBody>
      </p:sp>
    </p:spTree>
    <p:extLst>
      <p:ext uri="{BB962C8B-B14F-4D97-AF65-F5344CB8AC3E}">
        <p14:creationId xmlns:p14="http://schemas.microsoft.com/office/powerpoint/2010/main" val="2574784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364" y="450273"/>
            <a:ext cx="8497454" cy="6107545"/>
          </a:xfrm>
        </p:spPr>
        <p:txBody>
          <a:bodyPr/>
          <a:lstStyle/>
          <a:p>
            <a:r>
              <a:rPr lang="en-US" dirty="0" smtClean="0"/>
              <a:t>Which examination is this?</a:t>
            </a:r>
          </a:p>
          <a:p>
            <a:endParaRPr lang="en-US" dirty="0" smtClean="0"/>
          </a:p>
          <a:p>
            <a:r>
              <a:rPr lang="en-US" dirty="0" smtClean="0"/>
              <a:t>What underlying systemic disease is suggested by the result?</a:t>
            </a:r>
          </a:p>
          <a:p>
            <a:endParaRPr lang="en-US" dirty="0" smtClean="0"/>
          </a:p>
          <a:p>
            <a:r>
              <a:rPr lang="en-US" dirty="0" smtClean="0"/>
              <a:t>What are the stages of this condition?</a:t>
            </a:r>
          </a:p>
          <a:p>
            <a:endParaRPr lang="en-US" dirty="0"/>
          </a:p>
          <a:p>
            <a:r>
              <a:rPr lang="en-US" dirty="0" smtClean="0"/>
              <a:t>Give one method of treatment for this condition.</a:t>
            </a:r>
          </a:p>
        </p:txBody>
      </p:sp>
    </p:spTree>
    <p:extLst>
      <p:ext uri="{BB962C8B-B14F-4D97-AF65-F5344CB8AC3E}">
        <p14:creationId xmlns:p14="http://schemas.microsoft.com/office/powerpoint/2010/main" val="3126143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585" b="11585"/>
          <a:stretch>
            <a:fillRect/>
          </a:stretch>
        </p:blipFill>
        <p:spPr>
          <a:xfrm>
            <a:off x="323273" y="254001"/>
            <a:ext cx="8520545" cy="6246090"/>
          </a:xfrm>
        </p:spPr>
      </p:pic>
    </p:spTree>
    <p:extLst>
      <p:ext uri="{BB962C8B-B14F-4D97-AF65-F5344CB8AC3E}">
        <p14:creationId xmlns:p14="http://schemas.microsoft.com/office/powerpoint/2010/main" val="1929363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5276"/>
            <a:ext cx="8229600" cy="5020888"/>
          </a:xfrm>
        </p:spPr>
        <p:txBody>
          <a:bodyPr/>
          <a:lstStyle/>
          <a:p>
            <a:r>
              <a:rPr lang="en-US" dirty="0" smtClean="0"/>
              <a:t>What is the result of the test shown?</a:t>
            </a:r>
          </a:p>
          <a:p>
            <a:endParaRPr lang="en-US" dirty="0"/>
          </a:p>
          <a:p>
            <a:r>
              <a:rPr lang="en-US" dirty="0" smtClean="0"/>
              <a:t>What is your first line treatment?</a:t>
            </a:r>
          </a:p>
          <a:p>
            <a:endParaRPr lang="en-US" dirty="0"/>
          </a:p>
          <a:p>
            <a:r>
              <a:rPr lang="en-US" dirty="0" smtClean="0"/>
              <a:t>What would you like to tell the patient about their management?</a:t>
            </a:r>
          </a:p>
        </p:txBody>
      </p:sp>
    </p:spTree>
    <p:extLst>
      <p:ext uri="{BB962C8B-B14F-4D97-AF65-F5344CB8AC3E}">
        <p14:creationId xmlns:p14="http://schemas.microsoft.com/office/powerpoint/2010/main" val="2694421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"/>
            <a:ext cx="9144000" cy="3261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5357" y="4620448"/>
            <a:ext cx="28007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Identify the abnormality</a:t>
            </a:r>
          </a:p>
          <a:p>
            <a:pPr marL="342900" indent="-342900">
              <a:buAutoNum type="arabicPeriod"/>
            </a:pPr>
            <a:r>
              <a:rPr lang="en-US" dirty="0" smtClean="0"/>
              <a:t>Possible Cause</a:t>
            </a:r>
          </a:p>
          <a:p>
            <a:pPr marL="342900" indent="-342900">
              <a:buAutoNum type="arabicPeriod"/>
            </a:pPr>
            <a:r>
              <a:rPr lang="en-US" dirty="0" smtClean="0"/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2808038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662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2843" y="4804042"/>
            <a:ext cx="43396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Identify the most likely etiology</a:t>
            </a:r>
          </a:p>
          <a:p>
            <a:pPr marL="342900" indent="-342900">
              <a:buAutoNum type="arabicPeriod"/>
            </a:pPr>
            <a:r>
              <a:rPr lang="en-US" dirty="0" smtClean="0"/>
              <a:t>Describe the progression in ECG changes </a:t>
            </a:r>
          </a:p>
          <a:p>
            <a:pPr marL="342900" indent="-342900">
              <a:buAutoNum type="arabicPeriod"/>
            </a:pPr>
            <a:r>
              <a:rPr lang="en-US" dirty="0" smtClean="0"/>
              <a:t>Immediate Management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331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5625" r="18888"/>
          <a:stretch/>
        </p:blipFill>
        <p:spPr>
          <a:xfrm>
            <a:off x="1050617" y="856772"/>
            <a:ext cx="6767972" cy="36412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1040" y="4880540"/>
            <a:ext cx="40318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Identify each cardiac biomarker</a:t>
            </a:r>
          </a:p>
          <a:p>
            <a:pPr marL="342900" indent="-342900">
              <a:buAutoNum type="arabicPeriod"/>
            </a:pPr>
            <a:r>
              <a:rPr lang="en-US" dirty="0" smtClean="0"/>
              <a:t>Which is the most sensitive?</a:t>
            </a:r>
          </a:p>
          <a:p>
            <a:pPr marL="342900" indent="-342900">
              <a:buAutoNum type="arabicPeriod"/>
            </a:pPr>
            <a:r>
              <a:rPr lang="en-US" dirty="0" smtClean="0"/>
              <a:t>Name a biomarker for Cardiac Failure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18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334" y="-1"/>
            <a:ext cx="7061109" cy="4727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3334" y="5050710"/>
            <a:ext cx="5763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Describe the pathology</a:t>
            </a:r>
          </a:p>
          <a:p>
            <a:pPr marL="342900" indent="-342900">
              <a:buAutoNum type="arabicPeriod"/>
            </a:pPr>
            <a:r>
              <a:rPr lang="en-US" dirty="0" smtClean="0"/>
              <a:t>List a common cause and Management of this condition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629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-15299"/>
            <a:ext cx="5943600" cy="492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8143" y="5263027"/>
            <a:ext cx="48794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Describe your major finding on this </a:t>
            </a:r>
            <a:r>
              <a:rPr lang="en-US" dirty="0" err="1" smtClean="0"/>
              <a:t>Xray</a:t>
            </a:r>
            <a:endParaRPr lang="en-US" dirty="0" smtClean="0"/>
          </a:p>
          <a:p>
            <a:r>
              <a:rPr lang="en-US" dirty="0" smtClean="0"/>
              <a:t>2. Cause</a:t>
            </a:r>
          </a:p>
          <a:p>
            <a:r>
              <a:rPr lang="en-US" dirty="0" smtClean="0"/>
              <a:t>3. What other investigations would you carry out?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097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200" y="-1"/>
            <a:ext cx="5422900" cy="41002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416" y="4543951"/>
            <a:ext cx="75969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Identify the problem</a:t>
            </a:r>
          </a:p>
          <a:p>
            <a:pPr marL="342900" indent="-342900">
              <a:buAutoNum type="arabicPeriod"/>
            </a:pPr>
            <a:r>
              <a:rPr lang="en-US" dirty="0" smtClean="0"/>
              <a:t>Causes?</a:t>
            </a:r>
          </a:p>
          <a:p>
            <a:pPr marL="342900" indent="-342900">
              <a:buAutoNum type="arabicPeriod"/>
            </a:pPr>
            <a:r>
              <a:rPr lang="en-US" dirty="0" smtClean="0"/>
              <a:t>List at least 3 other possible findings on General examination of this patient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280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461" y="0"/>
            <a:ext cx="5401099" cy="36392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91259" y="4314458"/>
            <a:ext cx="31085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Describe your major finding</a:t>
            </a:r>
          </a:p>
          <a:p>
            <a:pPr marL="342900" indent="-342900">
              <a:buAutoNum type="arabicPeriod"/>
            </a:pPr>
            <a:r>
              <a:rPr lang="en-US" dirty="0" smtClean="0"/>
              <a:t>List at least 3 causes</a:t>
            </a:r>
          </a:p>
          <a:p>
            <a:pPr marL="342900" indent="-342900">
              <a:buAutoNum type="arabicPeriod"/>
            </a:pPr>
            <a:r>
              <a:rPr lang="en-US" dirty="0" smtClean="0"/>
              <a:t>Other investigations?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69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0526"/>
            <a:ext cx="9144000" cy="3217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0166" y="4819342"/>
            <a:ext cx="27622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Describe your findings</a:t>
            </a:r>
          </a:p>
          <a:p>
            <a:pPr marL="342900" indent="-342900">
              <a:buAutoNum type="arabicPeriod"/>
            </a:pPr>
            <a:r>
              <a:rPr lang="en-US" dirty="0" smtClean="0"/>
              <a:t>Causative agent</a:t>
            </a:r>
          </a:p>
          <a:p>
            <a:pPr marL="342900" indent="-342900">
              <a:buAutoNum type="arabicPeriod"/>
            </a:pPr>
            <a:r>
              <a:rPr lang="en-US" dirty="0" smtClean="0"/>
              <a:t>At least 3 complications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501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24033" b="-24033"/>
          <a:stretch>
            <a:fillRect/>
          </a:stretch>
        </p:blipFill>
        <p:spPr>
          <a:xfrm>
            <a:off x="168562" y="445653"/>
            <a:ext cx="8678593" cy="5454074"/>
          </a:xfrm>
        </p:spPr>
      </p:pic>
    </p:spTree>
    <p:extLst>
      <p:ext uri="{BB962C8B-B14F-4D97-AF65-F5344CB8AC3E}">
        <p14:creationId xmlns:p14="http://schemas.microsoft.com/office/powerpoint/2010/main" val="1312043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142" y="0"/>
            <a:ext cx="6398539" cy="36871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9837" y="4635748"/>
            <a:ext cx="7814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Report your findings indicating the stage of the development the parasite is in</a:t>
            </a:r>
          </a:p>
          <a:p>
            <a:pPr marL="342900" indent="-342900">
              <a:buAutoNum type="arabicPeriod"/>
            </a:pPr>
            <a:r>
              <a:rPr lang="en-US" dirty="0" smtClean="0"/>
              <a:t>Recommended Rx</a:t>
            </a:r>
          </a:p>
          <a:p>
            <a:pPr marL="342900" indent="-342900">
              <a:buAutoNum type="arabicPeriod"/>
            </a:pPr>
            <a:r>
              <a:rPr lang="en-US" dirty="0" smtClean="0"/>
              <a:t>5 complications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147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652" y="0"/>
            <a:ext cx="6395636" cy="43961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8363" y="4834641"/>
            <a:ext cx="3390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Describe the pathology</a:t>
            </a:r>
          </a:p>
          <a:p>
            <a:pPr marL="342900" indent="-342900">
              <a:buAutoNum type="arabicPeriod"/>
            </a:pPr>
            <a:r>
              <a:rPr lang="en-US" dirty="0" smtClean="0"/>
              <a:t>Main cause</a:t>
            </a:r>
          </a:p>
          <a:p>
            <a:pPr marL="342900" indent="-342900">
              <a:buAutoNum type="arabicPeriod"/>
            </a:pPr>
            <a:r>
              <a:rPr lang="en-US" dirty="0" smtClean="0"/>
              <a:t>Management of complications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793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147" y="50800"/>
            <a:ext cx="6102628" cy="40800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5467" y="4819342"/>
            <a:ext cx="61606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Identify the organism</a:t>
            </a:r>
          </a:p>
          <a:p>
            <a:pPr marL="342900" indent="-342900">
              <a:buAutoNum type="arabicPeriod"/>
            </a:pPr>
            <a:r>
              <a:rPr lang="en-US" dirty="0" smtClean="0"/>
              <a:t>Condition it causes</a:t>
            </a:r>
          </a:p>
          <a:p>
            <a:pPr marL="342900" indent="-342900">
              <a:buAutoNum type="arabicPeriod"/>
            </a:pPr>
            <a:r>
              <a:rPr lang="en-US" dirty="0" smtClean="0"/>
              <a:t>What other organisms can cause</a:t>
            </a:r>
          </a:p>
          <a:p>
            <a:pPr marL="342900" indent="-342900">
              <a:buAutoNum type="arabicPeriod"/>
            </a:pPr>
            <a:r>
              <a:rPr lang="en-US" dirty="0" smtClean="0"/>
              <a:t>Which antimicrobial agent would you use for this organism?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619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3671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4264" y="4421555"/>
            <a:ext cx="6865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Identify the organism showed</a:t>
            </a:r>
          </a:p>
          <a:p>
            <a:pPr marL="342900" indent="-342900">
              <a:buAutoNum type="arabicPeriod"/>
            </a:pPr>
            <a:r>
              <a:rPr lang="en-US" dirty="0" smtClean="0"/>
              <a:t>First line Treatment schedule for the disease cause by this organism</a:t>
            </a:r>
          </a:p>
          <a:p>
            <a:pPr marL="342900" indent="-342900">
              <a:buAutoNum type="arabicPeriod"/>
            </a:pPr>
            <a:r>
              <a:rPr lang="en-US" dirty="0" smtClean="0"/>
              <a:t>5 important things you would ask in history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30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160" y="302263"/>
            <a:ext cx="5363265" cy="35690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8363" y="4651047"/>
            <a:ext cx="37753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What 2 deformities do you notice?</a:t>
            </a:r>
          </a:p>
          <a:p>
            <a:pPr marL="342900" indent="-342900">
              <a:buAutoNum type="arabicPeriod"/>
            </a:pPr>
            <a:r>
              <a:rPr lang="en-US" dirty="0" smtClean="0"/>
              <a:t>Diagnosis</a:t>
            </a:r>
          </a:p>
          <a:p>
            <a:pPr marL="342900" indent="-342900">
              <a:buAutoNum type="arabicPeriod"/>
            </a:pPr>
            <a:r>
              <a:rPr lang="en-US" dirty="0" smtClean="0"/>
              <a:t>X-ray findings</a:t>
            </a:r>
          </a:p>
          <a:p>
            <a:pPr marL="342900" indent="-342900">
              <a:buAutoNum type="arabicPeriod"/>
            </a:pPr>
            <a:r>
              <a:rPr lang="en-US" dirty="0" smtClean="0"/>
              <a:t>Tests you would do to confirm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478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4627"/>
            <a:ext cx="8229600" cy="29743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RBC normal</a:t>
            </a:r>
          </a:p>
          <a:p>
            <a:pPr marL="0" indent="0">
              <a:buNone/>
            </a:pPr>
            <a:r>
              <a:rPr lang="en-US" dirty="0" smtClean="0"/>
              <a:t>HB low</a:t>
            </a:r>
          </a:p>
          <a:p>
            <a:pPr marL="0" indent="0">
              <a:buNone/>
            </a:pPr>
            <a:r>
              <a:rPr lang="en-US" dirty="0" err="1" smtClean="0"/>
              <a:t>Hct</a:t>
            </a:r>
            <a:r>
              <a:rPr lang="en-US" dirty="0" smtClean="0"/>
              <a:t> low</a:t>
            </a:r>
          </a:p>
          <a:p>
            <a:pPr marL="0" indent="0">
              <a:buNone/>
            </a:pPr>
            <a:r>
              <a:rPr lang="en-US" dirty="0" smtClean="0"/>
              <a:t>MCV high</a:t>
            </a:r>
          </a:p>
          <a:p>
            <a:pPr marL="0" indent="0">
              <a:buNone/>
            </a:pPr>
            <a:r>
              <a:rPr lang="en-US" dirty="0" smtClean="0"/>
              <a:t>MCH low</a:t>
            </a:r>
          </a:p>
          <a:p>
            <a:pPr marL="0" indent="0">
              <a:buNone/>
            </a:pPr>
            <a:r>
              <a:rPr lang="en-US" dirty="0" smtClean="0"/>
              <a:t>MCHC low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22953" y="4385596"/>
            <a:ext cx="45063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What is your diagnosis?</a:t>
            </a:r>
          </a:p>
          <a:p>
            <a:pPr marL="342900" indent="-342900">
              <a:buAutoNum type="arabicPeriod"/>
            </a:pPr>
            <a:r>
              <a:rPr lang="en-US" dirty="0" smtClean="0"/>
              <a:t>Classify the causes with examples in each?</a:t>
            </a:r>
          </a:p>
          <a:p>
            <a:pPr marL="342900" indent="-342900">
              <a:buAutoNum type="arabicPeriod"/>
            </a:pPr>
            <a:r>
              <a:rPr lang="en-US" dirty="0" smtClean="0"/>
              <a:t>Important history to establish cause?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566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28034"/>
            <a:ext cx="6629400" cy="4508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2242" y="5232428"/>
            <a:ext cx="34804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Interpret the results shown</a:t>
            </a:r>
          </a:p>
          <a:p>
            <a:pPr marL="342900" indent="-342900">
              <a:buAutoNum type="arabicPeriod"/>
            </a:pPr>
            <a:r>
              <a:rPr lang="en-US" dirty="0" smtClean="0"/>
              <a:t>Differentials?</a:t>
            </a:r>
          </a:p>
          <a:p>
            <a:pPr marL="342900" indent="-342900">
              <a:buAutoNum type="arabicPeriod"/>
            </a:pPr>
            <a:r>
              <a:rPr lang="en-US" dirty="0" smtClean="0"/>
              <a:t>How would you perform an LP?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584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073" y="0"/>
            <a:ext cx="4819678" cy="44419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4975" y="4865240"/>
            <a:ext cx="59811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Interpret the blood film shown above</a:t>
            </a:r>
          </a:p>
          <a:p>
            <a:pPr marL="342900" indent="-342900">
              <a:buAutoNum type="arabicPeriod"/>
            </a:pPr>
            <a:r>
              <a:rPr lang="en-US" dirty="0" smtClean="0"/>
              <a:t>List 4 major complications of this disease</a:t>
            </a:r>
          </a:p>
          <a:p>
            <a:pPr marL="342900" indent="-342900">
              <a:buAutoNum type="arabicPeriod"/>
            </a:pPr>
            <a:r>
              <a:rPr lang="en-US" dirty="0" smtClean="0"/>
              <a:t>What other tests would you do to confirm your diagnosis?</a:t>
            </a:r>
          </a:p>
        </p:txBody>
      </p:sp>
    </p:spTree>
    <p:extLst>
      <p:ext uri="{BB962C8B-B14F-4D97-AF65-F5344CB8AC3E}">
        <p14:creationId xmlns:p14="http://schemas.microsoft.com/office/powerpoint/2010/main" val="1055486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636" y="923636"/>
            <a:ext cx="8393546" cy="5691910"/>
          </a:xfrm>
        </p:spPr>
        <p:txBody>
          <a:bodyPr/>
          <a:lstStyle/>
          <a:p>
            <a:r>
              <a:rPr lang="en-US" dirty="0" smtClean="0"/>
              <a:t>What is abnormal about the ECG?</a:t>
            </a:r>
          </a:p>
          <a:p>
            <a:endParaRPr lang="en-US" dirty="0"/>
          </a:p>
          <a:p>
            <a:r>
              <a:rPr lang="en-US" dirty="0" smtClean="0"/>
              <a:t>What is suggested by that abnormality?</a:t>
            </a:r>
          </a:p>
          <a:p>
            <a:endParaRPr lang="en-US" dirty="0" smtClean="0"/>
          </a:p>
          <a:p>
            <a:r>
              <a:rPr lang="en-US" dirty="0" smtClean="0"/>
              <a:t>What is the common presentation?</a:t>
            </a:r>
          </a:p>
          <a:p>
            <a:endParaRPr lang="en-US" dirty="0"/>
          </a:p>
          <a:p>
            <a:r>
              <a:rPr lang="en-US" dirty="0" smtClean="0"/>
              <a:t>Which is the most common artery affected?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625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558" r="558"/>
          <a:stretch>
            <a:fillRect/>
          </a:stretch>
        </p:blipFill>
        <p:spPr>
          <a:xfrm>
            <a:off x="457200" y="577850"/>
            <a:ext cx="8229600" cy="5548313"/>
          </a:xfrm>
        </p:spPr>
      </p:pic>
    </p:spTree>
    <p:extLst>
      <p:ext uri="{BB962C8B-B14F-4D97-AF65-F5344CB8AC3E}">
        <p14:creationId xmlns:p14="http://schemas.microsoft.com/office/powerpoint/2010/main" val="1481186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9546"/>
            <a:ext cx="8229600" cy="5606618"/>
          </a:xfrm>
        </p:spPr>
        <p:txBody>
          <a:bodyPr/>
          <a:lstStyle/>
          <a:p>
            <a:r>
              <a:rPr lang="en-US" dirty="0" smtClean="0"/>
              <a:t>Describe the lesions</a:t>
            </a:r>
          </a:p>
          <a:p>
            <a:endParaRPr lang="en-US" dirty="0"/>
          </a:p>
          <a:p>
            <a:r>
              <a:rPr lang="en-US" dirty="0" smtClean="0"/>
              <a:t>What condition does the patients have?</a:t>
            </a:r>
          </a:p>
          <a:p>
            <a:endParaRPr lang="en-US" dirty="0" smtClean="0"/>
          </a:p>
          <a:p>
            <a:r>
              <a:rPr lang="en-US" dirty="0" smtClean="0"/>
              <a:t>Give one </a:t>
            </a:r>
            <a:r>
              <a:rPr lang="en-US" dirty="0" err="1" smtClean="0"/>
              <a:t>aetiological</a:t>
            </a:r>
            <a:r>
              <a:rPr lang="en-US" dirty="0" smtClean="0"/>
              <a:t> cause.</a:t>
            </a:r>
          </a:p>
          <a:p>
            <a:endParaRPr lang="en-US" dirty="0"/>
          </a:p>
          <a:p>
            <a:r>
              <a:rPr lang="en-US" dirty="0" smtClean="0"/>
              <a:t>What is the more severe form of this condition?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386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Shot 2014-10-11 at 19.23.1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590" r="-66590"/>
          <a:stretch>
            <a:fillRect/>
          </a:stretch>
        </p:blipFill>
        <p:spPr>
          <a:xfrm>
            <a:off x="457200" y="300182"/>
            <a:ext cx="8229600" cy="5825981"/>
          </a:xfrm>
        </p:spPr>
      </p:pic>
    </p:spTree>
    <p:extLst>
      <p:ext uri="{BB962C8B-B14F-4D97-AF65-F5344CB8AC3E}">
        <p14:creationId xmlns:p14="http://schemas.microsoft.com/office/powerpoint/2010/main" val="72256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04273"/>
            <a:ext cx="8229600" cy="5421890"/>
          </a:xfrm>
        </p:spPr>
        <p:txBody>
          <a:bodyPr/>
          <a:lstStyle/>
          <a:p>
            <a:r>
              <a:rPr lang="en-US" dirty="0" smtClean="0"/>
              <a:t>What investigation is shown?</a:t>
            </a:r>
          </a:p>
          <a:p>
            <a:endParaRPr lang="en-US" dirty="0" smtClean="0"/>
          </a:p>
          <a:p>
            <a:r>
              <a:rPr lang="en-US" dirty="0" smtClean="0"/>
              <a:t>What pathology is shown?</a:t>
            </a:r>
          </a:p>
          <a:p>
            <a:endParaRPr lang="en-US" dirty="0"/>
          </a:p>
          <a:p>
            <a:r>
              <a:rPr lang="en-US" dirty="0" smtClean="0"/>
              <a:t>What can cause it?</a:t>
            </a:r>
          </a:p>
          <a:p>
            <a:endParaRPr lang="en-US" dirty="0"/>
          </a:p>
          <a:p>
            <a:r>
              <a:rPr lang="en-US" dirty="0" smtClean="0"/>
              <a:t>Give one method of treatment?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055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604</Words>
  <Application>Microsoft Macintosh PowerPoint</Application>
  <PresentationFormat>On-screen Show (4:3)</PresentationFormat>
  <Paragraphs>150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SPOT Revision  prepared by Rhythm and Rajvi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is an OGD showing the stomach.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SPOT</dc:title>
  <dc:creator>Rajvi Tewary</dc:creator>
  <cp:lastModifiedBy>Rajvi Tewary</cp:lastModifiedBy>
  <cp:revision>18</cp:revision>
  <dcterms:created xsi:type="dcterms:W3CDTF">2014-10-11T15:04:55Z</dcterms:created>
  <dcterms:modified xsi:type="dcterms:W3CDTF">2014-10-14T17:31:37Z</dcterms:modified>
</cp:coreProperties>
</file>