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75" r:id="rId4"/>
    <p:sldId id="276" r:id="rId5"/>
    <p:sldId id="283" r:id="rId6"/>
    <p:sldId id="278" r:id="rId7"/>
    <p:sldId id="259" r:id="rId8"/>
    <p:sldId id="284" r:id="rId9"/>
    <p:sldId id="286" r:id="rId10"/>
    <p:sldId id="287" r:id="rId11"/>
    <p:sldId id="264" r:id="rId12"/>
    <p:sldId id="273" r:id="rId13"/>
    <p:sldId id="263" r:id="rId14"/>
    <p:sldId id="288" r:id="rId15"/>
    <p:sldId id="289" r:id="rId16"/>
    <p:sldId id="274" r:id="rId17"/>
    <p:sldId id="280" r:id="rId18"/>
    <p:sldId id="281" r:id="rId19"/>
    <p:sldId id="290" r:id="rId20"/>
    <p:sldId id="277" r:id="rId21"/>
    <p:sldId id="282" r:id="rId22"/>
    <p:sldId id="267" r:id="rId23"/>
    <p:sldId id="294" r:id="rId24"/>
    <p:sldId id="268" r:id="rId25"/>
    <p:sldId id="291" r:id="rId26"/>
    <p:sldId id="269" r:id="rId27"/>
    <p:sldId id="270" r:id="rId28"/>
    <p:sldId id="292" r:id="rId29"/>
    <p:sldId id="293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96" autoAdjust="0"/>
    <p:restoredTop sz="94660"/>
  </p:normalViewPr>
  <p:slideViewPr>
    <p:cSldViewPr>
      <p:cViewPr varScale="1">
        <p:scale>
          <a:sx n="39" d="100"/>
          <a:sy n="39" d="100"/>
        </p:scale>
        <p:origin x="-10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E6C4-E0BA-431A-A052-363819A45ECA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0E306-F73D-4744-AB4B-EA26622CB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E306-F73D-4744-AB4B-EA26622CB5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0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5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4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2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8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5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7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8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9CE48-6250-4F81-89AD-C40879BBE67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604E-21A3-462C-9E96-A169C92F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ESSAY QUIZ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63 year old man presents with a 3 month history of cough, frank hemoptysis and weight loss. He has a 30 pack-year history of cigarette smoking. Sputum microscopy and culture negative for 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599" cy="6172200"/>
          </a:xfrm>
        </p:spPr>
      </p:pic>
    </p:spTree>
    <p:extLst>
      <p:ext uri="{BB962C8B-B14F-4D97-AF65-F5344CB8AC3E}">
        <p14:creationId xmlns:p14="http://schemas.microsoft.com/office/powerpoint/2010/main" val="318963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Late invasion of upper lobe tumors :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• Right upper lobe tumors or LN’s compress SVC →</a:t>
            </a:r>
            <a:br>
              <a:rPr lang="en-US" dirty="0"/>
            </a:br>
            <a:r>
              <a:rPr lang="en-US" i="1" dirty="0"/>
              <a:t>Superior Vena Cava Syndrome</a:t>
            </a:r>
            <a:br>
              <a:rPr lang="en-US" i="1" dirty="0"/>
            </a:br>
            <a:r>
              <a:rPr lang="en-US" dirty="0"/>
              <a:t>• Apical tumors ‘</a:t>
            </a:r>
            <a:r>
              <a:rPr lang="en-US" dirty="0" err="1"/>
              <a:t>Pancoast’tumor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– Brachial plexus → Pain in distribution of ulnar nerve</a:t>
            </a:r>
            <a:br>
              <a:rPr lang="en-US" dirty="0"/>
            </a:br>
            <a:r>
              <a:rPr lang="en-US" dirty="0"/>
              <a:t>– Destruction of 1st.&amp;2nd.rib ± vertebrae</a:t>
            </a:r>
            <a:br>
              <a:rPr lang="en-US" dirty="0"/>
            </a:br>
            <a:r>
              <a:rPr lang="en-US" dirty="0"/>
              <a:t>– Sympathetic chain </a:t>
            </a:r>
            <a:r>
              <a:rPr lang="en-US" dirty="0" err="1"/>
              <a:t>invasion→</a:t>
            </a:r>
            <a:r>
              <a:rPr lang="en-US" i="1" dirty="0" err="1"/>
              <a:t>Horner’s</a:t>
            </a:r>
            <a:r>
              <a:rPr lang="en-US" i="1" dirty="0"/>
              <a:t> Syndrome</a:t>
            </a:r>
            <a:br>
              <a:rPr lang="en-US" i="1" dirty="0"/>
            </a:br>
            <a:r>
              <a:rPr lang="en-US" dirty="0"/>
              <a:t>(</a:t>
            </a:r>
            <a:r>
              <a:rPr lang="en-US" dirty="0" err="1"/>
              <a:t>ipsilateral</a:t>
            </a:r>
            <a:r>
              <a:rPr lang="en-US" dirty="0"/>
              <a:t> </a:t>
            </a:r>
            <a:r>
              <a:rPr lang="en-US" dirty="0" err="1"/>
              <a:t>enophthalmus,ptosis,miosis</a:t>
            </a:r>
            <a:r>
              <a:rPr lang="en-US" dirty="0"/>
              <a:t> &amp;</a:t>
            </a:r>
            <a:r>
              <a:rPr lang="en-US" dirty="0" err="1"/>
              <a:t>anhydrosis</a:t>
            </a:r>
            <a:r>
              <a:rPr lang="en-US" dirty="0"/>
              <a:t> )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 Local extension</a:t>
            </a:r>
          </a:p>
          <a:p>
            <a:r>
              <a:rPr lang="en-US" dirty="0" smtClean="0"/>
              <a:t>pleura , pericardium &amp; mediastinum ,</a:t>
            </a:r>
          </a:p>
          <a:p>
            <a:r>
              <a:rPr lang="en-US" dirty="0" smtClean="0"/>
              <a:t>nerves &amp; vessels</a:t>
            </a:r>
          </a:p>
          <a:p>
            <a:r>
              <a:rPr lang="en-US" dirty="0" smtClean="0"/>
              <a:t>2- Lymph node metastases regional L.N. ,bronchial, tracheal and </a:t>
            </a:r>
            <a:r>
              <a:rPr lang="en-US" dirty="0" err="1" smtClean="0"/>
              <a:t>mediastinal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3-Distant metastases :</a:t>
            </a:r>
          </a:p>
          <a:p>
            <a:pPr marL="0" indent="0">
              <a:buNone/>
            </a:pPr>
            <a:r>
              <a:rPr lang="en-US" dirty="0" smtClean="0"/>
              <a:t>     Adrenal (&gt; 50% ) , Liver , Brain , bone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Lymphatic : carina, mediastinum &amp; neck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Mediastinal</a:t>
            </a:r>
            <a:r>
              <a:rPr lang="en-US" dirty="0" smtClean="0"/>
              <a:t> invasion →</a:t>
            </a:r>
          </a:p>
          <a:p>
            <a:r>
              <a:rPr lang="en-US" dirty="0" smtClean="0"/>
              <a:t>– Recurrent laryngeal n. on left →vocal cord</a:t>
            </a:r>
          </a:p>
          <a:p>
            <a:r>
              <a:rPr lang="en-US" dirty="0" smtClean="0"/>
              <a:t>paralysis</a:t>
            </a:r>
          </a:p>
          <a:p>
            <a:r>
              <a:rPr lang="en-US" dirty="0" smtClean="0"/>
              <a:t>– Phrenic nerve → diaphragmatic paralysis</a:t>
            </a:r>
          </a:p>
          <a:p>
            <a:r>
              <a:rPr lang="en-US" dirty="0" smtClean="0"/>
              <a:t>– Esophagus → </a:t>
            </a:r>
            <a:r>
              <a:rPr lang="en-US" dirty="0" err="1" smtClean="0"/>
              <a:t>bronchoesophageal</a:t>
            </a:r>
            <a:r>
              <a:rPr lang="en-US" dirty="0" smtClean="0"/>
              <a:t> fistula</a:t>
            </a:r>
          </a:p>
          <a:p>
            <a:r>
              <a:rPr lang="en-US" dirty="0" smtClean="0"/>
              <a:t>– Cardiac &amp; pericardial invasion</a:t>
            </a:r>
          </a:p>
          <a:p>
            <a:r>
              <a:rPr lang="en-US" dirty="0" smtClean="0"/>
              <a:t>– Chest wall invasion → Pain &amp; pleural effusion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C. OUTLINE </a:t>
            </a:r>
            <a:r>
              <a:rPr lang="en-US" sz="3200" dirty="0"/>
              <a:t>4 PRIORITY INVESTIGATION AND EXPECTED </a:t>
            </a:r>
            <a:r>
              <a:rPr lang="en-US" sz="3200" dirty="0" smtClean="0"/>
              <a:t>FINDING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093613"/>
              </p:ext>
            </p:extLst>
          </p:nvPr>
        </p:nvGraphicFramePr>
        <p:xfrm>
          <a:off x="457200" y="1600200"/>
          <a:ext cx="8229600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FINDING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CHEST X-RAY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 OF THE TUMOUR,(MOSTLY</a:t>
                      </a:r>
                      <a:r>
                        <a:rPr lang="en-US" baseline="0" dirty="0" smtClean="0"/>
                        <a:t> PERIPHERAL), MEDIASTINAL ENLARGEMENT, RIBS DESTRUCTIONS, IPSILATERAL NODULES , PLEURAL EFFUSION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BRONCHOSOCPY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directly visualize the tumor, distortion of mucosal fold, partial occlusion, abnormal tissue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BIOPSY AND HISTOPATHOLOGY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DEMONSTRATION</a:t>
                      </a:r>
                      <a:r>
                        <a:rPr lang="en-US" baseline="0" dirty="0" smtClean="0"/>
                        <a:t> OF MALIGANACY CELLS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CT-CHEST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MEDIASTINAL SPREAD AND STAGING</a:t>
                      </a:r>
                      <a:r>
                        <a:rPr lang="en-US" baseline="0" dirty="0" smtClean="0"/>
                        <a:t> OF THE TUMOUR , ENDOBROCHIAL US- CAN BE USED IF TUMOR IS IN UPPER LOBE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SPUTUM CYTOLOGY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coal black= </a:t>
                      </a:r>
                      <a:r>
                        <a:rPr lang="en-US" dirty="0" err="1" smtClean="0"/>
                        <a:t>denisties</a:t>
                      </a:r>
                      <a:r>
                        <a:rPr lang="en-US" dirty="0" smtClean="0"/>
                        <a:t>, malignant cells visualized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26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CBC- ANANEMIA AND MARKED NEUTROPHLIA &gt;1000, REDUCED HB, THROMBOCYTOPENIA</a:t>
            </a:r>
          </a:p>
          <a:p>
            <a:r>
              <a:rPr lang="en-US" dirty="0" smtClean="0"/>
              <a:t>Electrolyte- </a:t>
            </a:r>
            <a:r>
              <a:rPr lang="en-US" dirty="0" err="1" smtClean="0"/>
              <a:t>hypercalcemia</a:t>
            </a:r>
            <a:r>
              <a:rPr lang="en-US" dirty="0" smtClean="0"/>
              <a:t> – </a:t>
            </a:r>
            <a:r>
              <a:rPr lang="en-US" dirty="0" err="1" smtClean="0"/>
              <a:t>mets</a:t>
            </a:r>
            <a:r>
              <a:rPr lang="en-US" dirty="0" smtClean="0"/>
              <a:t> to the bones. Raised LDH- POOR PROGONISTIC FACTOR</a:t>
            </a:r>
          </a:p>
          <a:p>
            <a:r>
              <a:rPr lang="en-US" dirty="0" smtClean="0"/>
              <a:t>BRAIN AND SPINAL CORD IMAGING STUDIES- for brain </a:t>
            </a:r>
            <a:r>
              <a:rPr lang="en-US" dirty="0" err="1" smtClean="0"/>
              <a:t>mets</a:t>
            </a:r>
            <a:endParaRPr lang="en-US" dirty="0" smtClean="0"/>
          </a:p>
          <a:p>
            <a:r>
              <a:rPr lang="en-US" dirty="0" smtClean="0"/>
              <a:t>THORACOCENTESIS- PLEURAL EFFUSION FOR CYTOLOGY</a:t>
            </a:r>
          </a:p>
          <a:p>
            <a:r>
              <a:rPr lang="en-US" dirty="0" smtClean="0"/>
              <a:t>PET- SCAN</a:t>
            </a:r>
          </a:p>
          <a:p>
            <a:r>
              <a:rPr lang="en-US" dirty="0" smtClean="0"/>
              <a:t>Bone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6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0601"/>
            <a:ext cx="4040188" cy="365983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83" y="2174875"/>
            <a:ext cx="2808658" cy="3951288"/>
          </a:xfrm>
        </p:spPr>
      </p:pic>
    </p:spTree>
    <p:extLst>
      <p:ext uri="{BB962C8B-B14F-4D97-AF65-F5344CB8AC3E}">
        <p14:creationId xmlns:p14="http://schemas.microsoft.com/office/powerpoint/2010/main" val="16832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Management depends on TUMOUR STAGING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1"/>
            <a:ext cx="8229600" cy="4857488"/>
          </a:xfrm>
        </p:spPr>
      </p:pic>
    </p:spTree>
    <p:extLst>
      <p:ext uri="{BB962C8B-B14F-4D97-AF65-F5344CB8AC3E}">
        <p14:creationId xmlns:p14="http://schemas.microsoft.com/office/powerpoint/2010/main" val="32173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D.State</a:t>
            </a:r>
            <a:r>
              <a:rPr lang="en-US" dirty="0" smtClean="0"/>
              <a:t> two approach of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Surgical</a:t>
            </a:r>
          </a:p>
          <a:p>
            <a:r>
              <a:rPr lang="en-US" b="1" dirty="0"/>
              <a:t>Radiotherapy</a:t>
            </a:r>
          </a:p>
          <a:p>
            <a:r>
              <a:rPr lang="en-US" dirty="0"/>
              <a:t>Chemotherapy </a:t>
            </a:r>
          </a:p>
          <a:p>
            <a:r>
              <a:rPr lang="en-US" dirty="0"/>
              <a:t>Laser therapy and stenting</a:t>
            </a:r>
          </a:p>
          <a:p>
            <a:r>
              <a:rPr lang="en-US" dirty="0"/>
              <a:t>supportive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STAGE 1 AND 2</a:t>
            </a:r>
          </a:p>
          <a:p>
            <a:r>
              <a:rPr lang="en-US" dirty="0" smtClean="0"/>
              <a:t>5 YEAR SURVIVAL RATE &gt;75% IN STAGE 1 AND 55% IN STAGE 2- MAY INCLUDE IPSILATERAL PEROBRONCHIAL OR HILAR NODE INVOLVMENT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4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WHAT IS THE DIAGNOSIS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OUTLINE OTHER CLINICAL FEATURES THAT WOULD BE INDICATIVE OF THE DIAGNOSIS UNDER THE AREAS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GENERAL EXAM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LOCAL EFFECT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OUTLINE 4 PRIORITY INVESTIGATION AND EXPECTED FINDING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OUTLINE 2 APPROCHES TO THE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772400" cy="4525963"/>
          </a:xfrm>
        </p:spPr>
      </p:pic>
    </p:spTree>
    <p:extLst>
      <p:ext uri="{BB962C8B-B14F-4D97-AF65-F5344CB8AC3E}">
        <p14:creationId xmlns:p14="http://schemas.microsoft.com/office/powerpoint/2010/main" val="42536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n-US" dirty="0" smtClean="0"/>
              <a:t>Less  effective </a:t>
            </a:r>
            <a:r>
              <a:rPr lang="en-US" dirty="0"/>
              <a:t>than </a:t>
            </a:r>
            <a:r>
              <a:rPr lang="en-US" dirty="0" smtClean="0"/>
              <a:t>surgery,</a:t>
            </a:r>
          </a:p>
          <a:p>
            <a:r>
              <a:rPr lang="en-US" dirty="0"/>
              <a:t>R</a:t>
            </a:r>
            <a:r>
              <a:rPr lang="en-US" dirty="0" smtClean="0"/>
              <a:t>adical </a:t>
            </a:r>
            <a:r>
              <a:rPr lang="en-US" dirty="0"/>
              <a:t>radiotherapy can offer long-term survival in selected </a:t>
            </a:r>
            <a:r>
              <a:rPr lang="en-US" dirty="0" smtClean="0"/>
              <a:t>patients with </a:t>
            </a:r>
            <a:r>
              <a:rPr lang="en-US" dirty="0" err="1"/>
              <a:t>localised</a:t>
            </a:r>
            <a:r>
              <a:rPr lang="en-US" dirty="0"/>
              <a:t> disease in whom comorbidity </a:t>
            </a:r>
            <a:r>
              <a:rPr lang="en-US" b="1" dirty="0" smtClean="0"/>
              <a:t>precludes surgery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Radical radiotherapy is usually combined </a:t>
            </a:r>
            <a:r>
              <a:rPr lang="en-US" dirty="0" smtClean="0"/>
              <a:t>with </a:t>
            </a:r>
            <a:r>
              <a:rPr lang="en-US" b="1" dirty="0" smtClean="0"/>
              <a:t>chemotherapy</a:t>
            </a:r>
            <a:r>
              <a:rPr lang="en-US" dirty="0" smtClean="0"/>
              <a:t> </a:t>
            </a:r>
            <a:r>
              <a:rPr lang="en-US" dirty="0"/>
              <a:t>when lymph nodes are involved (stage III</a:t>
            </a:r>
            <a:r>
              <a:rPr lang="en-US" dirty="0" smtClean="0"/>
              <a:t>). Highly </a:t>
            </a:r>
            <a:r>
              <a:rPr lang="en-US" dirty="0"/>
              <a:t>targeted (stereotactic) radiotherapy may be </a:t>
            </a:r>
            <a:r>
              <a:rPr lang="en-US" dirty="0" smtClean="0"/>
              <a:t>given in </a:t>
            </a:r>
            <a:r>
              <a:rPr lang="en-US" dirty="0"/>
              <a:t>3–5 treatments for small lesions.</a:t>
            </a:r>
          </a:p>
        </p:txBody>
      </p:sp>
    </p:spTree>
    <p:extLst>
      <p:ext uri="{BB962C8B-B14F-4D97-AF65-F5344CB8AC3E}">
        <p14:creationId xmlns:p14="http://schemas.microsoft.com/office/powerpoint/2010/main" val="621389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Radiotherapy</a:t>
            </a:r>
          </a:p>
          <a:p>
            <a:r>
              <a:rPr lang="en-US" dirty="0" smtClean="0"/>
              <a:t>SVCO</a:t>
            </a:r>
          </a:p>
          <a:p>
            <a:r>
              <a:rPr lang="en-US" dirty="0" smtClean="0"/>
              <a:t>Recurrent hemoptysis</a:t>
            </a:r>
          </a:p>
          <a:p>
            <a:r>
              <a:rPr lang="en-US" dirty="0" smtClean="0"/>
              <a:t>Pain caused by chest wall invasion or skeletal</a:t>
            </a:r>
          </a:p>
          <a:p>
            <a:pPr marL="0" indent="0">
              <a:buNone/>
            </a:pPr>
            <a:r>
              <a:rPr lang="en-US" dirty="0" smtClean="0"/>
              <a:t>    metastasis</a:t>
            </a:r>
          </a:p>
          <a:p>
            <a:r>
              <a:rPr lang="en-US" dirty="0" smtClean="0"/>
              <a:t>To relieve obstruction of trachea &amp; main bronchi With </a:t>
            </a:r>
            <a:r>
              <a:rPr lang="en-US" dirty="0" err="1" smtClean="0"/>
              <a:t>chemotherapy,it</a:t>
            </a:r>
            <a:r>
              <a:rPr lang="en-US" dirty="0" smtClean="0"/>
              <a:t> can prevent brain metastasis in small cell carcinoma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CHEMOTHERAPY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ArialMT"/>
              </a:rPr>
              <a:t>Indications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Postoperative chemotherapy – patients in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stage II and III who have been operated.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Chemotherapy in combination with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curative radiation treatment - patients in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stages </a:t>
            </a:r>
            <a:r>
              <a:rPr lang="en-US" dirty="0" err="1">
                <a:solidFill>
                  <a:srgbClr val="000000"/>
                </a:solidFill>
                <a:latin typeface="ArialMT"/>
              </a:rPr>
              <a:t>IIIa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ArialMT"/>
              </a:rPr>
              <a:t>IIIb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 who can receive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curative radiation treatment.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Palliative chemotherapy – patients with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stage IV, recurrent NSCLC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7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Small </a:t>
            </a:r>
            <a:r>
              <a:rPr lang="en-US" dirty="0"/>
              <a:t>cell carcinoma – Combined treatment </a:t>
            </a:r>
            <a:r>
              <a:rPr lang="en-US" dirty="0" smtClean="0"/>
              <a:t>with cytotoxic </a:t>
            </a:r>
            <a:r>
              <a:rPr lang="en-US" dirty="0"/>
              <a:t>drugs &amp; radiotherapy</a:t>
            </a:r>
            <a:br>
              <a:rPr lang="en-US" dirty="0"/>
            </a:br>
            <a:r>
              <a:rPr lang="en-US" dirty="0" smtClean="0"/>
              <a:t>   IV </a:t>
            </a:r>
            <a:r>
              <a:rPr lang="en-US" dirty="0"/>
              <a:t>Cyclophosphamide</a:t>
            </a:r>
            <a:br>
              <a:rPr lang="en-US" dirty="0"/>
            </a:br>
            <a:r>
              <a:rPr lang="en-US" dirty="0" smtClean="0"/>
              <a:t>   Doxorubicin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Vincristine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dirty="0" err="1" smtClean="0"/>
              <a:t>Etoposide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IV </a:t>
            </a:r>
            <a:r>
              <a:rPr lang="en-US" dirty="0" err="1"/>
              <a:t>Cisplatin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700" i="1" dirty="0" smtClean="0"/>
              <a:t>These ARE NOT EFFECTIVE AGAINST NON SMALL CELL  CA except platinum group of chemo, advised to do surgery before chemo- </a:t>
            </a:r>
            <a:r>
              <a:rPr lang="en-US" sz="1700" i="1" dirty="0" err="1" smtClean="0"/>
              <a:t>enhace</a:t>
            </a:r>
            <a:r>
              <a:rPr lang="en-US" sz="1700" i="1" dirty="0" smtClean="0"/>
              <a:t> survival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5381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chemotherapy in combination with</a:t>
            </a:r>
            <a:br>
              <a:rPr lang="en-US" dirty="0"/>
            </a:br>
            <a:r>
              <a:rPr lang="en-US" dirty="0"/>
              <a:t>radiotherapy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Improve </a:t>
            </a:r>
            <a:r>
              <a:rPr lang="en-US" sz="2800" dirty="0"/>
              <a:t>local control as a radiation sensitizer but</a:t>
            </a:r>
            <a:br>
              <a:rPr lang="en-US" sz="2800" dirty="0"/>
            </a:br>
            <a:r>
              <a:rPr lang="en-US" sz="2800" dirty="0"/>
              <a:t>also to eradicate microscopic disease </a:t>
            </a:r>
            <a:r>
              <a:rPr lang="en-US" sz="2800" dirty="0" smtClean="0"/>
              <a:t>and decrease </a:t>
            </a:r>
            <a:r>
              <a:rPr lang="en-US" sz="2800" dirty="0"/>
              <a:t>the development of distant </a:t>
            </a:r>
            <a:r>
              <a:rPr lang="en-US" sz="2800" dirty="0" smtClean="0"/>
              <a:t>metastases Combinations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 </a:t>
            </a:r>
            <a:r>
              <a:rPr lang="en-US" sz="2400" dirty="0" smtClean="0"/>
              <a:t>• </a:t>
            </a:r>
            <a:r>
              <a:rPr lang="en-US" sz="2400" dirty="0"/>
              <a:t>Induction chemotherapy of 2-3 courses before</a:t>
            </a:r>
            <a:br>
              <a:rPr lang="en-US" sz="2400" dirty="0"/>
            </a:br>
            <a:r>
              <a:rPr lang="en-US" sz="2400" dirty="0" smtClean="0"/>
              <a:t>     radiation </a:t>
            </a:r>
            <a:r>
              <a:rPr lang="en-US" sz="2400" dirty="0"/>
              <a:t>treatment</a:t>
            </a:r>
            <a:br>
              <a:rPr lang="en-US" sz="2400" dirty="0"/>
            </a:br>
            <a:r>
              <a:rPr lang="en-US" sz="2400" dirty="0" smtClean="0"/>
              <a:t>  • </a:t>
            </a:r>
            <a:r>
              <a:rPr lang="en-US" sz="2400" dirty="0"/>
              <a:t>Chemotherapy given in parallel with curative</a:t>
            </a:r>
            <a:br>
              <a:rPr lang="en-US" sz="2400" dirty="0"/>
            </a:br>
            <a:r>
              <a:rPr lang="en-US" sz="2400" dirty="0" smtClean="0"/>
              <a:t>     radiation </a:t>
            </a:r>
            <a:r>
              <a:rPr lang="en-US" sz="2400" dirty="0"/>
              <a:t>therapy as a radiation sensitizer</a:t>
            </a:r>
            <a:br>
              <a:rPr lang="en-US" sz="2400" dirty="0"/>
            </a:br>
            <a:r>
              <a:rPr lang="en-US" sz="2400" dirty="0" smtClean="0"/>
              <a:t>     (</a:t>
            </a:r>
            <a:r>
              <a:rPr lang="en-US" sz="2400" dirty="0"/>
              <a:t>concomitant treatment)</a:t>
            </a:r>
            <a:br>
              <a:rPr lang="en-US" sz="2400" dirty="0"/>
            </a:br>
            <a:r>
              <a:rPr lang="en-US" sz="2400" dirty="0" smtClean="0"/>
              <a:t>  • </a:t>
            </a:r>
            <a:r>
              <a:rPr lang="en-US" sz="2400" dirty="0"/>
              <a:t>A combination of the above alternatives</a:t>
            </a:r>
            <a:br>
              <a:rPr lang="en-US" sz="2400" dirty="0"/>
            </a:br>
            <a:r>
              <a:rPr lang="en-US" sz="2400" dirty="0" smtClean="0"/>
              <a:t>  • </a:t>
            </a:r>
            <a:r>
              <a:rPr lang="en-US" sz="2400" dirty="0"/>
              <a:t>Adjuvant chemotherapy after concluded curative</a:t>
            </a:r>
            <a:br>
              <a:rPr lang="en-US" sz="2400" dirty="0"/>
            </a:br>
            <a:r>
              <a:rPr lang="en-US" sz="2400" dirty="0" smtClean="0"/>
              <a:t>     radiation </a:t>
            </a:r>
            <a:r>
              <a:rPr lang="en-US" sz="2400" dirty="0"/>
              <a:t>therapy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4244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Laser Therapy</a:t>
            </a:r>
          </a:p>
          <a:p>
            <a:r>
              <a:rPr lang="en-US" dirty="0" smtClean="0"/>
              <a:t>Via fiber optic bronchoscopy</a:t>
            </a:r>
          </a:p>
          <a:p>
            <a:r>
              <a:rPr lang="en-US" dirty="0" smtClean="0"/>
              <a:t>Palliative treatment</a:t>
            </a:r>
          </a:p>
          <a:p>
            <a:r>
              <a:rPr lang="en-US" dirty="0" smtClean="0"/>
              <a:t>To destroy </a:t>
            </a:r>
            <a:r>
              <a:rPr lang="en-US" dirty="0" err="1" smtClean="0"/>
              <a:t>tumour</a:t>
            </a:r>
            <a:r>
              <a:rPr lang="en-US" dirty="0" smtClean="0"/>
              <a:t> tissue occluding major</a:t>
            </a:r>
          </a:p>
          <a:p>
            <a:pPr marL="0" indent="0">
              <a:buNone/>
            </a:pPr>
            <a:r>
              <a:rPr lang="en-US" dirty="0" smtClean="0"/>
              <a:t>   airways &amp; to allow re aeration of collapsed     lung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General Management</a:t>
            </a:r>
          </a:p>
          <a:p>
            <a:r>
              <a:rPr lang="en-US" dirty="0" smtClean="0"/>
              <a:t>Pain relief</a:t>
            </a:r>
          </a:p>
          <a:p>
            <a:r>
              <a:rPr lang="en-US" dirty="0" smtClean="0"/>
              <a:t>Good diet</a:t>
            </a:r>
          </a:p>
          <a:p>
            <a:r>
              <a:rPr lang="en-US" dirty="0" smtClean="0"/>
              <a:t>Specific therapy to treat anxiety &amp; depression</a:t>
            </a:r>
          </a:p>
          <a:p>
            <a:r>
              <a:rPr lang="en-US" dirty="0" smtClean="0"/>
              <a:t>Treat </a:t>
            </a:r>
            <a:r>
              <a:rPr lang="en-US" dirty="0" err="1" smtClean="0"/>
              <a:t>Hypercalcemia</a:t>
            </a:r>
            <a:endParaRPr lang="en-US" dirty="0" smtClean="0"/>
          </a:p>
          <a:p>
            <a:r>
              <a:rPr lang="en-US" dirty="0" smtClean="0"/>
              <a:t>Manage malignant pleural effusions.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0000"/>
                </a:solidFill>
                <a:latin typeface="ArialMT"/>
              </a:rPr>
              <a:t>Poor prognostic factors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WHO/ECOG status ≥ 2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Greatest tumor diameter ≥ 9 cm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Weight loss &gt; 5–10% in the last 3 months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Good prognostic factors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WHO/ECOG status &lt; 2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Greatest tumor diameter &lt; 9 cm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Weight loss &lt; 5–10% in the last 3 months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00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ECOG STATING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ArialMT"/>
              </a:rPr>
              <a:t>WHO performance status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b="1" dirty="0">
                <a:solidFill>
                  <a:srgbClr val="000000"/>
                </a:solidFill>
                <a:latin typeface="Arial-BoldMT"/>
              </a:rPr>
              <a:t>0: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Asymptomatic (Fully active, able to carry on all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 err="1">
                <a:solidFill>
                  <a:srgbClr val="000000"/>
                </a:solidFill>
                <a:latin typeface="ArialMT"/>
              </a:rPr>
              <a:t>predisease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 activities without restriction.)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b="1" dirty="0">
                <a:solidFill>
                  <a:srgbClr val="000000"/>
                </a:solidFill>
                <a:latin typeface="Arial-BoldMT"/>
              </a:rPr>
              <a:t>1: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Symptomatic but completely ambulatory (Restricted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in physically strenuous activity but ambulatory and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able to carry out work of a light or sedentary nature.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For example, light housework, office work)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b="1" dirty="0">
                <a:solidFill>
                  <a:srgbClr val="000000"/>
                </a:solidFill>
                <a:latin typeface="Arial-BoldMT"/>
              </a:rPr>
              <a:t>2: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Symptomatic, &lt;50% in bed during the day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(Ambulatory and capable of all self care but unable to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carry out any work activities. Up and about more than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50% of waking hours)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b="1" dirty="0">
                <a:solidFill>
                  <a:srgbClr val="000000"/>
                </a:solidFill>
                <a:latin typeface="Arial-BoldMT"/>
              </a:rPr>
              <a:t>3: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Symptomatic, &gt;50% in bed, but not bedbound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(Capable of only limited self-care, confined to bed or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chair 50% or more of waking hours)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b="1" dirty="0">
                <a:solidFill>
                  <a:srgbClr val="000000"/>
                </a:solidFill>
                <a:latin typeface="Arial-BoldMT"/>
              </a:rPr>
              <a:t>4: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Bedbound (Completely disabled. Cannot carry on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any self-care. Totally confined to bed or chair)</a:t>
            </a:r>
            <a:br>
              <a:rPr lang="en-US" dirty="0">
                <a:solidFill>
                  <a:srgbClr val="000000"/>
                </a:solidFill>
                <a:latin typeface="ArialMT"/>
              </a:rPr>
            </a:br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b="1" dirty="0">
                <a:solidFill>
                  <a:srgbClr val="000000"/>
                </a:solidFill>
                <a:latin typeface="Arial-BoldMT"/>
              </a:rPr>
              <a:t>5: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Death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2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6" y="1600200"/>
            <a:ext cx="3609748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26" y="1600200"/>
            <a:ext cx="3914147" cy="4525963"/>
          </a:xfrm>
        </p:spPr>
      </p:pic>
    </p:spTree>
    <p:extLst>
      <p:ext uri="{BB962C8B-B14F-4D97-AF65-F5344CB8AC3E}">
        <p14:creationId xmlns:p14="http://schemas.microsoft.com/office/powerpoint/2010/main" val="39925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way of investigation </a:t>
            </a:r>
            <a:r>
              <a:rPr lang="en-US" dirty="0" err="1" smtClean="0"/>
              <a:t>froma</a:t>
            </a:r>
            <a:r>
              <a:rPr lang="en-US" dirty="0" smtClean="0"/>
              <a:t> different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err="1"/>
              <a:t>Spirometry</a:t>
            </a:r>
            <a:r>
              <a:rPr lang="en-US" dirty="0"/>
              <a:t> pre-biopsy or surgery</a:t>
            </a:r>
          </a:p>
          <a:p>
            <a:pPr marL="0" indent="0">
              <a:buNone/>
            </a:pPr>
            <a:r>
              <a:rPr lang="en-US" dirty="0"/>
              <a:t>3. CXR (PA and possibly lateral)—location of lesion, pleural involvement, pleural</a:t>
            </a:r>
          </a:p>
          <a:p>
            <a:pPr marL="0" indent="0">
              <a:buNone/>
            </a:pPr>
            <a:r>
              <a:rPr lang="en-US" dirty="0"/>
              <a:t>effusion, rib destruction, </a:t>
            </a:r>
            <a:r>
              <a:rPr lang="en-US" dirty="0" err="1"/>
              <a:t>intrathoracic</a:t>
            </a:r>
            <a:r>
              <a:rPr lang="en-US" dirty="0"/>
              <a:t> metastases, </a:t>
            </a:r>
            <a:r>
              <a:rPr lang="en-US" dirty="0" err="1"/>
              <a:t>mediastinal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lymphadenopathy. CXR can be normal</a:t>
            </a:r>
          </a:p>
          <a:p>
            <a:pPr marL="0" indent="0">
              <a:buNone/>
            </a:pPr>
            <a:r>
              <a:rPr lang="en-US" dirty="0"/>
              <a:t>4. Blood tests, including sodium, calcium, and LFTs. Check clotting if biopsy</a:t>
            </a:r>
          </a:p>
          <a:p>
            <a:pPr marL="0" indent="0">
              <a:buNone/>
            </a:pPr>
            <a:r>
              <a:rPr lang="en-US" dirty="0"/>
              <a:t>planned</a:t>
            </a:r>
          </a:p>
          <a:p>
            <a:pPr marL="0" indent="0">
              <a:buNone/>
            </a:pPr>
            <a:r>
              <a:rPr lang="en-US" dirty="0"/>
              <a:t>5. Sputum cytology only indicated in patients who are unfit for bronchoscopy</a:t>
            </a:r>
          </a:p>
          <a:p>
            <a:pPr marL="0" indent="0">
              <a:buNone/>
            </a:pPr>
            <a:r>
              <a:rPr lang="en-US" dirty="0"/>
              <a:t>or biopsy</a:t>
            </a:r>
          </a:p>
          <a:p>
            <a:pPr marL="0" indent="0">
              <a:buNone/>
            </a:pPr>
            <a:r>
              <a:rPr lang="en-US" dirty="0"/>
              <a:t>6. Diagnostic pleural tap, if effusion present</a:t>
            </a:r>
          </a:p>
          <a:p>
            <a:pPr marL="0" indent="0">
              <a:buNone/>
            </a:pPr>
            <a:r>
              <a:rPr lang="en-US" dirty="0"/>
              <a:t>7. FNA of enlarged supraclavicular or cervical lymph nodes.</a:t>
            </a:r>
          </a:p>
        </p:txBody>
      </p:sp>
    </p:spTree>
    <p:extLst>
      <p:ext uri="{BB962C8B-B14F-4D97-AF65-F5344CB8AC3E}">
        <p14:creationId xmlns:p14="http://schemas.microsoft.com/office/powerpoint/2010/main" val="8712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bronchogenic 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Squamous (35</a:t>
            </a:r>
            <a:r>
              <a:rPr lang="en-US" sz="3600" b="1" dirty="0" smtClean="0"/>
              <a:t>%)</a:t>
            </a:r>
            <a:endParaRPr lang="en-US" sz="3600" b="1" dirty="0"/>
          </a:p>
          <a:p>
            <a:r>
              <a:rPr lang="en-US" sz="3600" b="1" dirty="0" err="1" smtClean="0"/>
              <a:t>Adenosquamous</a:t>
            </a:r>
            <a:r>
              <a:rPr lang="en-US" sz="3600" b="1" dirty="0" smtClean="0"/>
              <a:t> </a:t>
            </a:r>
            <a:r>
              <a:rPr lang="en-US" sz="3600" b="1" dirty="0"/>
              <a:t>(30</a:t>
            </a:r>
            <a:r>
              <a:rPr lang="en-US" sz="3600" b="1" dirty="0" smtClean="0"/>
              <a:t>%)</a:t>
            </a:r>
            <a:endParaRPr lang="en-US" sz="3600" b="1" dirty="0"/>
          </a:p>
          <a:p>
            <a:r>
              <a:rPr lang="en-US" sz="3600" b="1" dirty="0" smtClean="0"/>
              <a:t>Small </a:t>
            </a:r>
            <a:r>
              <a:rPr lang="en-US" sz="3600" b="1" dirty="0"/>
              <a:t>Cell (20</a:t>
            </a:r>
            <a:r>
              <a:rPr lang="en-US" sz="3600" b="1" dirty="0" smtClean="0"/>
              <a:t>%)</a:t>
            </a:r>
            <a:endParaRPr lang="en-US" sz="3600" b="1" dirty="0"/>
          </a:p>
          <a:p>
            <a:r>
              <a:rPr lang="en-US" sz="3600" b="1" dirty="0" smtClean="0"/>
              <a:t>Large </a:t>
            </a:r>
            <a:r>
              <a:rPr lang="en-US" sz="3600" b="1" dirty="0"/>
              <a:t>Cell (15%)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733800" cy="3276599"/>
          </a:xfrm>
        </p:spPr>
      </p:pic>
    </p:spTree>
    <p:extLst>
      <p:ext uri="{BB962C8B-B14F-4D97-AF65-F5344CB8AC3E}">
        <p14:creationId xmlns:p14="http://schemas.microsoft.com/office/powerpoint/2010/main" val="41676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296400" cy="6781800"/>
          </a:xfrm>
        </p:spPr>
      </p:pic>
    </p:spTree>
    <p:extLst>
      <p:ext uri="{BB962C8B-B14F-4D97-AF65-F5344CB8AC3E}">
        <p14:creationId xmlns:p14="http://schemas.microsoft.com/office/powerpoint/2010/main" val="154633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1. Direct</a:t>
            </a:r>
          </a:p>
          <a:p>
            <a:r>
              <a:rPr lang="en-US" sz="1800" dirty="0"/>
              <a:t>2. </a:t>
            </a:r>
            <a:r>
              <a:rPr lang="en-US" sz="1800" dirty="0" err="1"/>
              <a:t>Lymphatics</a:t>
            </a:r>
            <a:endParaRPr lang="en-US" sz="1800" dirty="0"/>
          </a:p>
          <a:p>
            <a:r>
              <a:rPr lang="en-US" sz="1800" dirty="0"/>
              <a:t>3. </a:t>
            </a:r>
            <a:r>
              <a:rPr lang="en-US" sz="1800" dirty="0" err="1" smtClean="0"/>
              <a:t>Hematogenous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1. Direct</a:t>
            </a:r>
          </a:p>
          <a:p>
            <a:pPr marL="0" indent="0">
              <a:buNone/>
            </a:pPr>
            <a:r>
              <a:rPr lang="en-US" sz="1800" dirty="0" smtClean="0"/>
              <a:t>Invades </a:t>
            </a:r>
            <a:r>
              <a:rPr lang="en-US" sz="1800" dirty="0"/>
              <a:t>pleura</a:t>
            </a:r>
          </a:p>
          <a:p>
            <a:pPr marL="0" indent="0">
              <a:buNone/>
            </a:pPr>
            <a:r>
              <a:rPr lang="en-US" sz="1800" dirty="0" smtClean="0"/>
              <a:t>Invades </a:t>
            </a:r>
            <a:r>
              <a:rPr lang="en-US" sz="1800" dirty="0"/>
              <a:t>Chest wall</a:t>
            </a:r>
          </a:p>
          <a:p>
            <a:pPr marL="0" indent="0">
              <a:buNone/>
            </a:pPr>
            <a:r>
              <a:rPr lang="en-US" sz="1800" dirty="0" smtClean="0"/>
              <a:t>Invades </a:t>
            </a:r>
            <a:r>
              <a:rPr lang="en-US" sz="1800" dirty="0"/>
              <a:t>Intercostal nerves</a:t>
            </a:r>
          </a:p>
          <a:p>
            <a:pPr marL="0" indent="0">
              <a:buNone/>
            </a:pPr>
            <a:r>
              <a:rPr lang="en-US" sz="1800" dirty="0" smtClean="0"/>
              <a:t>Invades </a:t>
            </a:r>
            <a:r>
              <a:rPr lang="en-US" sz="1800" dirty="0"/>
              <a:t>Brachial </a:t>
            </a:r>
            <a:r>
              <a:rPr lang="en-US" sz="1800" dirty="0" smtClean="0"/>
              <a:t>plexus</a:t>
            </a:r>
          </a:p>
          <a:p>
            <a:pPr marL="0" indent="0">
              <a:buNone/>
            </a:pPr>
            <a:r>
              <a:rPr lang="en-US" sz="2000" dirty="0" err="1"/>
              <a:t>Hematogenous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Liver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Bone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Brain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Adrenal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Skin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Lymphatics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Mediastinal</a:t>
            </a:r>
            <a:r>
              <a:rPr lang="en-US" dirty="0" smtClean="0"/>
              <a:t> </a:t>
            </a:r>
            <a:r>
              <a:rPr lang="en-US" dirty="0"/>
              <a:t>lymph nodes</a:t>
            </a:r>
          </a:p>
          <a:p>
            <a:pPr marL="0" indent="0">
              <a:buNone/>
            </a:pPr>
            <a:r>
              <a:rPr lang="en-US" dirty="0"/>
              <a:t>Compressing:</a:t>
            </a:r>
          </a:p>
          <a:p>
            <a:pPr marL="0" indent="0">
              <a:buNone/>
            </a:pPr>
            <a:r>
              <a:rPr lang="en-US" dirty="0" smtClean="0"/>
              <a:t>Pericardium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Esophagus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Superior </a:t>
            </a:r>
            <a:r>
              <a:rPr lang="en-US" dirty="0"/>
              <a:t>vena cava</a:t>
            </a:r>
          </a:p>
          <a:p>
            <a:pPr marL="0" indent="0">
              <a:buNone/>
            </a:pPr>
            <a:r>
              <a:rPr lang="en-US" dirty="0" smtClean="0"/>
              <a:t>Trachea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Phrenic</a:t>
            </a:r>
            <a:r>
              <a:rPr lang="en-US" dirty="0"/>
              <a:t>/ left recurrent laryngeal nerve</a:t>
            </a:r>
          </a:p>
        </p:txBody>
      </p:sp>
    </p:spTree>
    <p:extLst>
      <p:ext uri="{BB962C8B-B14F-4D97-AF65-F5344CB8AC3E}">
        <p14:creationId xmlns:p14="http://schemas.microsoft.com/office/powerpoint/2010/main" val="22848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WHAT IS THE MOST LIKELY 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LUNG TUMOUR ( bronchogenic carcinoma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LUNG ABSCESS</a:t>
            </a:r>
            <a:endParaRPr lang="en-US" dirty="0" smtClean="0"/>
          </a:p>
          <a:p>
            <a:r>
              <a:rPr lang="en-US" dirty="0" smtClean="0"/>
              <a:t>BROCHIECTASIS, </a:t>
            </a:r>
          </a:p>
          <a:p>
            <a:r>
              <a:rPr lang="en-US" dirty="0" smtClean="0"/>
              <a:t>TB </a:t>
            </a:r>
          </a:p>
          <a:p>
            <a:r>
              <a:rPr lang="en-US" dirty="0" smtClean="0"/>
              <a:t>SUPPARATIVE PNEUMONIA</a:t>
            </a:r>
          </a:p>
          <a:p>
            <a:r>
              <a:rPr lang="en-US" dirty="0" err="1" smtClean="0"/>
              <a:t>Aspergilloma</a:t>
            </a:r>
            <a:endParaRPr lang="en-US" dirty="0" smtClean="0"/>
          </a:p>
          <a:p>
            <a:r>
              <a:rPr lang="en-US" dirty="0" smtClean="0"/>
              <a:t>PULMONARY INFARCTION</a:t>
            </a:r>
          </a:p>
          <a:p>
            <a:r>
              <a:rPr lang="en-US" dirty="0" smtClean="0"/>
              <a:t>AORTIC ANEURYSM</a:t>
            </a:r>
          </a:p>
          <a:p>
            <a:r>
              <a:rPr lang="en-US" smtClean="0"/>
              <a:t>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B. OUTLINE OTHER CLINICAL FEATURES THAT WOULD INDICATIVE FOR THE DIAGNOSIS UNDER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GENERAL EXAM</a:t>
            </a:r>
          </a:p>
          <a:p>
            <a:r>
              <a:rPr lang="en-US" dirty="0" smtClean="0"/>
              <a:t>GENERALIZED WASTING</a:t>
            </a:r>
          </a:p>
          <a:p>
            <a:r>
              <a:rPr lang="en-US" dirty="0" smtClean="0"/>
              <a:t>PALLOR, CENTRAL CYANOSIS</a:t>
            </a:r>
          </a:p>
          <a:p>
            <a:r>
              <a:rPr lang="en-US" dirty="0" smtClean="0"/>
              <a:t>RESPIRATORY DISTRESS</a:t>
            </a:r>
          </a:p>
          <a:p>
            <a:r>
              <a:rPr lang="en-US" dirty="0" smtClean="0"/>
              <a:t>FINGER CLUBBING</a:t>
            </a:r>
          </a:p>
          <a:p>
            <a:r>
              <a:rPr lang="en-US" dirty="0" smtClean="0"/>
              <a:t>LYMPHADENOPATHY( CLAVICULAR, AXILLARY, CERVICAL)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LOCAL EFFECT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Hoarse voice (</a:t>
            </a:r>
            <a:r>
              <a:rPr lang="en-US" dirty="0" err="1"/>
              <a:t>tumour</a:t>
            </a:r>
            <a:r>
              <a:rPr lang="en-US" dirty="0"/>
              <a:t> invasion of the left recurrent laryngeal nerve)</a:t>
            </a:r>
          </a:p>
          <a:p>
            <a:pPr marL="0" indent="0">
              <a:buNone/>
            </a:pPr>
            <a:r>
              <a:rPr lang="en-US" dirty="0"/>
              <a:t>Dysphagia</a:t>
            </a:r>
          </a:p>
          <a:p>
            <a:pPr marL="0" indent="0">
              <a:buNone/>
            </a:pPr>
            <a:r>
              <a:rPr lang="en-US" dirty="0"/>
              <a:t>Raised </a:t>
            </a:r>
            <a:r>
              <a:rPr lang="en-US" dirty="0" err="1"/>
              <a:t>hemidiaphragm</a:t>
            </a:r>
            <a:r>
              <a:rPr lang="en-US" dirty="0"/>
              <a:t> (phrenic nerve paralysis)</a:t>
            </a:r>
          </a:p>
          <a:p>
            <a:pPr marL="0" indent="0">
              <a:buNone/>
            </a:pPr>
            <a:r>
              <a:rPr lang="en-US" dirty="0"/>
              <a:t>SVCO</a:t>
            </a:r>
          </a:p>
          <a:p>
            <a:pPr marL="0" indent="0">
              <a:buNone/>
            </a:pPr>
            <a:r>
              <a:rPr lang="en-US" dirty="0"/>
              <a:t>Horner’s syndrome (</a:t>
            </a:r>
            <a:r>
              <a:rPr lang="en-US" dirty="0" err="1"/>
              <a:t>miosis</a:t>
            </a:r>
            <a:r>
              <a:rPr lang="en-US" dirty="0"/>
              <a:t>, ptosis, </a:t>
            </a:r>
            <a:r>
              <a:rPr lang="en-US" dirty="0" err="1"/>
              <a:t>enophthalmos</a:t>
            </a:r>
            <a:r>
              <a:rPr lang="en-US" dirty="0"/>
              <a:t>, </a:t>
            </a:r>
            <a:r>
              <a:rPr lang="en-US" dirty="0" err="1"/>
              <a:t>anhydrosis</a:t>
            </a:r>
            <a:r>
              <a:rPr lang="en-US" dirty="0"/>
              <a:t>) </a:t>
            </a:r>
            <a:r>
              <a:rPr lang="en-US" dirty="0" smtClean="0"/>
              <a:t>due  </a:t>
            </a:r>
            <a:r>
              <a:rPr lang="en-US" dirty="0"/>
              <a:t>to apical or </a:t>
            </a:r>
            <a:r>
              <a:rPr lang="en-US" dirty="0" err="1"/>
              <a:t>pancoast’s</a:t>
            </a:r>
            <a:r>
              <a:rPr lang="en-US" dirty="0"/>
              <a:t> </a:t>
            </a:r>
            <a:r>
              <a:rPr lang="en-US" dirty="0" err="1"/>
              <a:t>tumour</a:t>
            </a:r>
            <a:r>
              <a:rPr lang="en-US" dirty="0"/>
              <a:t> damaging sympathetic chain</a:t>
            </a:r>
          </a:p>
          <a:p>
            <a:pPr marL="0" indent="0">
              <a:buNone/>
            </a:pPr>
            <a:r>
              <a:rPr lang="en-US" dirty="0" err="1"/>
              <a:t>Pancoast’s</a:t>
            </a:r>
            <a:r>
              <a:rPr lang="en-US" dirty="0"/>
              <a:t> </a:t>
            </a:r>
            <a:r>
              <a:rPr lang="en-US" dirty="0" err="1"/>
              <a:t>tumours</a:t>
            </a:r>
            <a:r>
              <a:rPr lang="en-US" dirty="0"/>
              <a:t> can also directly invade the rib and </a:t>
            </a:r>
            <a:r>
              <a:rPr lang="en-US" dirty="0" smtClean="0"/>
              <a:t>brachial plexus</a:t>
            </a:r>
            <a:r>
              <a:rPr lang="en-US" dirty="0"/>
              <a:t>, causing C8–T1 dermatome numbness, shoulder pain, </a:t>
            </a:r>
            <a:r>
              <a:rPr lang="en-US" dirty="0" smtClean="0"/>
              <a:t>and  </a:t>
            </a:r>
            <a:r>
              <a:rPr lang="en-US" dirty="0"/>
              <a:t>weakness of small muscles of the hand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Persistent cough or change in usual cough</a:t>
            </a:r>
          </a:p>
          <a:p>
            <a:r>
              <a:rPr lang="en-US" dirty="0" err="1" smtClean="0"/>
              <a:t>Haemoptysis</a:t>
            </a:r>
            <a:endParaRPr lang="en-US" dirty="0" smtClean="0"/>
          </a:p>
          <a:p>
            <a:r>
              <a:rPr lang="en-US" dirty="0" smtClean="0"/>
              <a:t>Chest pain (suggests chest wall or pleural involvement)</a:t>
            </a:r>
          </a:p>
          <a:p>
            <a:r>
              <a:rPr lang="en-US" dirty="0" err="1" smtClean="0"/>
              <a:t>Unresolving</a:t>
            </a:r>
            <a:r>
              <a:rPr lang="en-US" dirty="0" smtClean="0"/>
              <a:t> pneumonia or lobar collapse</a:t>
            </a:r>
          </a:p>
          <a:p>
            <a:r>
              <a:rPr lang="en-US" dirty="0" smtClean="0"/>
              <a:t>Unexplained </a:t>
            </a:r>
            <a:r>
              <a:rPr lang="en-US" dirty="0" err="1" smtClean="0"/>
              <a:t>dyspnoea</a:t>
            </a:r>
            <a:r>
              <a:rPr lang="en-US" dirty="0" smtClean="0"/>
              <a:t> (due to bronchial narrowing or obstruction)</a:t>
            </a:r>
          </a:p>
          <a:p>
            <a:r>
              <a:rPr lang="en-US" dirty="0" smtClean="0"/>
              <a:t>Wheeze or stridor</a:t>
            </a:r>
          </a:p>
          <a:p>
            <a:r>
              <a:rPr lang="en-US" dirty="0" smtClean="0"/>
              <a:t>Shoulder pain (due to diaphragm involvement)</a:t>
            </a:r>
          </a:p>
          <a:p>
            <a:r>
              <a:rPr lang="en-US" dirty="0" smtClean="0"/>
              <a:t>Pleural effusion (due to direct </a:t>
            </a:r>
            <a:r>
              <a:rPr lang="en-US" dirty="0" err="1" smtClean="0"/>
              <a:t>tumour</a:t>
            </a:r>
            <a:r>
              <a:rPr lang="en-US" dirty="0" smtClean="0"/>
              <a:t> extension or pleural metastases)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874</Words>
  <Application>Microsoft Office PowerPoint</Application>
  <PresentationFormat>On-screen Show (4:3)</PresentationFormat>
  <Paragraphs>159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ESSAY QUIZ</vt:lpstr>
      <vt:lpstr>QUESTIONS</vt:lpstr>
      <vt:lpstr>PowerPoint Presentation</vt:lpstr>
      <vt:lpstr>Classification of bronchogenic CA</vt:lpstr>
      <vt:lpstr>PowerPoint Presentation</vt:lpstr>
      <vt:lpstr>PowerPoint Presentation</vt:lpstr>
      <vt:lpstr>A. WHAT IS THE MOST LIKELY DIAGNOSIS?</vt:lpstr>
      <vt:lpstr>B. OUTLINE OTHER CLINICAL FEATURES THAT WOULD INDICATIVE FOR THE DIAGNOSIS UNDER</vt:lpstr>
      <vt:lpstr>LOCAL EFFECT</vt:lpstr>
      <vt:lpstr>PowerPoint Presentation</vt:lpstr>
      <vt:lpstr>PowerPoint Presentation</vt:lpstr>
      <vt:lpstr>PowerPoint Presentation</vt:lpstr>
      <vt:lpstr>PowerPoint Presentation</vt:lpstr>
      <vt:lpstr>C. OUTLINE 4 PRIORITY INVESTIGATION AND EXPECTED FINDING  </vt:lpstr>
      <vt:lpstr>LAB </vt:lpstr>
      <vt:lpstr>PowerPoint Presentation</vt:lpstr>
      <vt:lpstr>Management depends on TUMOUR STAGING</vt:lpstr>
      <vt:lpstr>D.State two approach of MANAGEMENT</vt:lpstr>
      <vt:lpstr>SURGICAL</vt:lpstr>
      <vt:lpstr>PowerPoint Presentation</vt:lpstr>
      <vt:lpstr>RADIOTHERAPY</vt:lpstr>
      <vt:lpstr>PowerPoint Presentation</vt:lpstr>
      <vt:lpstr>CHEMOTHERAPY</vt:lpstr>
      <vt:lpstr>CHEMOTHERAPY</vt:lpstr>
      <vt:lpstr>chemotherapy in combination with radiotherapy</vt:lpstr>
      <vt:lpstr>PowerPoint Presentation</vt:lpstr>
      <vt:lpstr>PowerPoint Presentation</vt:lpstr>
      <vt:lpstr>PowerPoint Presentation</vt:lpstr>
      <vt:lpstr>ECOG STATING</vt:lpstr>
      <vt:lpstr>Alternative way of investigation froma different 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Ken</cp:lastModifiedBy>
  <cp:revision>25</cp:revision>
  <dcterms:created xsi:type="dcterms:W3CDTF">2020-06-16T15:41:02Z</dcterms:created>
  <dcterms:modified xsi:type="dcterms:W3CDTF">2020-06-17T05:50:17Z</dcterms:modified>
</cp:coreProperties>
</file>