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9" r:id="rId4"/>
    <p:sldId id="260" r:id="rId5"/>
    <p:sldId id="261" r:id="rId6"/>
    <p:sldId id="264" r:id="rId7"/>
    <p:sldId id="267" r:id="rId8"/>
    <p:sldId id="268" r:id="rId9"/>
    <p:sldId id="269" r:id="rId10"/>
    <p:sldId id="265" r:id="rId11"/>
    <p:sldId id="266" r:id="rId12"/>
    <p:sldId id="277" r:id="rId13"/>
    <p:sldId id="270" r:id="rId14"/>
    <p:sldId id="272" r:id="rId15"/>
    <p:sldId id="271" r:id="rId16"/>
    <p:sldId id="273" r:id="rId17"/>
    <p:sldId id="286" r:id="rId18"/>
    <p:sldId id="274" r:id="rId19"/>
    <p:sldId id="275" r:id="rId20"/>
    <p:sldId id="287" r:id="rId21"/>
    <p:sldId id="276" r:id="rId22"/>
    <p:sldId id="258" r:id="rId23"/>
    <p:sldId id="278" r:id="rId24"/>
    <p:sldId id="279" r:id="rId25"/>
    <p:sldId id="280" r:id="rId26"/>
    <p:sldId id="281" r:id="rId27"/>
    <p:sldId id="282" r:id="rId28"/>
    <p:sldId id="283" r:id="rId29"/>
    <p:sldId id="284" r:id="rId30"/>
    <p:sldId id="288" r:id="rId31"/>
    <p:sldId id="289" r:id="rId32"/>
    <p:sldId id="290" r:id="rId33"/>
    <p:sldId id="291"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7/7/20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7/7/20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7/7/20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7/7/20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7/7/20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ln/>
                <a:solidFill>
                  <a:schemeClr val="tx1"/>
                </a:solidFill>
                <a:effectLst>
                  <a:outerShdw blurRad="38100" dist="19050" dir="2700000" algn="tl" rotWithShape="0">
                    <a:schemeClr val="dk1">
                      <a:alpha val="40000"/>
                    </a:schemeClr>
                  </a:outerShdw>
                </a:effectLst>
              </a:rPr>
              <a:t>Imed Essay</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Clinical features</a:t>
            </a:r>
          </a:p>
        </p:txBody>
      </p:sp>
      <p:sp>
        <p:nvSpPr>
          <p:cNvPr id="3" name="Content Placeholder 2"/>
          <p:cNvSpPr>
            <a:spLocks noGrp="1"/>
          </p:cNvSpPr>
          <p:nvPr>
            <p:ph idx="1"/>
          </p:nvPr>
        </p:nvSpPr>
        <p:spPr/>
        <p:txBody>
          <a:bodyPr>
            <a:normAutofit fontScale="90000"/>
          </a:bodyPr>
          <a:lstStyle/>
          <a:p>
            <a:r>
              <a:rPr lang="en-US"/>
              <a:t>May be asymptomatic until complications occur</a:t>
            </a:r>
          </a:p>
          <a:p>
            <a:r>
              <a:rPr lang="en-US"/>
              <a:t>Visible signs :</a:t>
            </a:r>
          </a:p>
          <a:p>
            <a:pPr marL="0" indent="0">
              <a:buNone/>
            </a:pPr>
            <a:r>
              <a:rPr lang="en-US"/>
              <a:t>- distended abdomen (ascites)</a:t>
            </a:r>
          </a:p>
          <a:p>
            <a:pPr marL="0" indent="0">
              <a:buNone/>
            </a:pPr>
            <a:r>
              <a:rPr lang="en-US"/>
              <a:t>- engorged superficial abdominal veins (caput medusae)</a:t>
            </a:r>
          </a:p>
          <a:p>
            <a:r>
              <a:rPr lang="en-US"/>
              <a:t>GI bleeding secondary to esophageal varices</a:t>
            </a:r>
          </a:p>
          <a:p>
            <a:pPr marL="0" indent="0">
              <a:buNone/>
            </a:pPr>
            <a:r>
              <a:rPr lang="en-US"/>
              <a:t>- hematamesis</a:t>
            </a:r>
          </a:p>
          <a:p>
            <a:pPr marL="0" indent="0">
              <a:buNone/>
            </a:pPr>
            <a:r>
              <a:rPr lang="en-US"/>
              <a:t>- hematochizia or melena</a:t>
            </a:r>
          </a:p>
          <a:p>
            <a:r>
              <a:rPr lang="en-US"/>
              <a:t>Liver impairment</a:t>
            </a:r>
          </a:p>
          <a:p>
            <a:pPr marL="0" indent="0">
              <a:buNone/>
            </a:pPr>
            <a:r>
              <a:rPr lang="en-US"/>
              <a:t>- Jaundice</a:t>
            </a:r>
          </a:p>
          <a:p>
            <a:pPr marL="0" indent="0">
              <a:buNone/>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lnSpcReduction="20000"/>
          </a:bodyPr>
          <a:lstStyle/>
          <a:p>
            <a:r>
              <a:rPr lang="en-US">
                <a:sym typeface="+mn-ea"/>
              </a:rPr>
              <a:t>Hepatic encephalopathy</a:t>
            </a:r>
            <a:endParaRPr lang="en-US"/>
          </a:p>
          <a:p>
            <a:pPr marL="0" indent="0">
              <a:buNone/>
            </a:pPr>
            <a:r>
              <a:rPr lang="en-US">
                <a:sym typeface="+mn-ea"/>
              </a:rPr>
              <a:t>- Asterexis</a:t>
            </a:r>
            <a:endParaRPr lang="en-US"/>
          </a:p>
          <a:p>
            <a:pPr marL="0" indent="0">
              <a:buNone/>
            </a:pPr>
            <a:r>
              <a:rPr lang="en-US">
                <a:sym typeface="+mn-ea"/>
              </a:rPr>
              <a:t>- Altered conciousness</a:t>
            </a:r>
            <a:endParaRPr lang="en-US"/>
          </a:p>
          <a:p>
            <a:pPr marL="0" indent="0">
              <a:buNone/>
            </a:pPr>
            <a:r>
              <a:rPr lang="en-US">
                <a:sym typeface="+mn-ea"/>
              </a:rPr>
              <a:t>- Lethargy</a:t>
            </a:r>
            <a:endParaRPr lang="en-US"/>
          </a:p>
          <a:p>
            <a:pPr marL="0" indent="0">
              <a:buNone/>
            </a:pPr>
            <a:r>
              <a:rPr lang="en-US">
                <a:sym typeface="+mn-ea"/>
              </a:rPr>
              <a:t>- Seizure</a:t>
            </a:r>
            <a:endParaRPr lang="en-US"/>
          </a:p>
          <a:p>
            <a:pPr marL="0" indent="0">
              <a:buNone/>
            </a:pPr>
            <a:r>
              <a:rPr lang="en-US">
                <a:sym typeface="+mn-ea"/>
              </a:rPr>
              <a:t>- Coma</a:t>
            </a:r>
          </a:p>
          <a:p>
            <a:r>
              <a:rPr lang="en-US">
                <a:sym typeface="+mn-ea"/>
              </a:rPr>
              <a:t>Splenomegaly</a:t>
            </a:r>
          </a:p>
          <a:p>
            <a:r>
              <a:rPr lang="en-US">
                <a:sym typeface="+mn-ea"/>
              </a:rPr>
              <a:t>Rarely, a venous hum on auscultation (Cruveilhier-Baumgarten syndrome)</a:t>
            </a:r>
            <a:endParaRPr lang="en-US"/>
          </a:p>
          <a:p>
            <a:pPr marL="0" indent="0">
              <a:buNone/>
            </a:pPr>
            <a:endParaRPr lang="en-US"/>
          </a:p>
        </p:txBody>
      </p:sp>
      <p:pic>
        <p:nvPicPr>
          <p:cNvPr id="4" name="Content Placeholder 3"/>
          <p:cNvPicPr>
            <a:picLocks noGrp="1" noChangeAspect="1"/>
          </p:cNvPicPr>
          <p:nvPr>
            <p:ph sz="half" idx="2"/>
          </p:nvPr>
        </p:nvPicPr>
        <p:blipFill>
          <a:blip r:embed="rId2"/>
          <a:stretch>
            <a:fillRect/>
          </a:stretch>
        </p:blipFill>
        <p:spPr>
          <a:xfrm>
            <a:off x="5866130" y="365125"/>
            <a:ext cx="5655310" cy="59067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a:t>Complications</a:t>
            </a:r>
          </a:p>
        </p:txBody>
      </p:sp>
      <p:sp>
        <p:nvSpPr>
          <p:cNvPr id="6" name="Content Placeholder 5"/>
          <p:cNvSpPr>
            <a:spLocks noGrp="1"/>
          </p:cNvSpPr>
          <p:nvPr>
            <p:ph idx="1"/>
          </p:nvPr>
        </p:nvSpPr>
        <p:spPr/>
        <p:txBody>
          <a:bodyPr/>
          <a:lstStyle/>
          <a:p>
            <a:r>
              <a:rPr lang="en-US"/>
              <a:t>Variceal bleeding</a:t>
            </a:r>
          </a:p>
          <a:p>
            <a:r>
              <a:rPr lang="en-US"/>
              <a:t>Congestive gastropathy; frequent cause of UGI bleed in patients with portal hypertension, is thought to involve venous congestion with gastric mucosal capillary dilatation</a:t>
            </a:r>
          </a:p>
          <a:p>
            <a:r>
              <a:rPr lang="en-US"/>
              <a:t>Hypersplenism</a:t>
            </a:r>
          </a:p>
          <a:p>
            <a:r>
              <a:rPr lang="en-US"/>
              <a:t>Ascites</a:t>
            </a:r>
          </a:p>
          <a:p>
            <a:r>
              <a:rPr lang="en-US"/>
              <a:t>IDA</a:t>
            </a:r>
          </a:p>
          <a:p>
            <a:r>
              <a:rPr lang="en-US"/>
              <a:t>Renal failure</a:t>
            </a:r>
          </a:p>
          <a:p>
            <a:r>
              <a:rPr lang="en-US"/>
              <a:t>Hepatic encephalopathy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a:t>Investigations</a:t>
            </a:r>
          </a:p>
        </p:txBody>
      </p:sp>
      <p:sp>
        <p:nvSpPr>
          <p:cNvPr id="6" name="Content Placeholder 5"/>
          <p:cNvSpPr>
            <a:spLocks noGrp="1"/>
          </p:cNvSpPr>
          <p:nvPr>
            <p:ph idx="1"/>
          </p:nvPr>
        </p:nvSpPr>
        <p:spPr>
          <a:xfrm>
            <a:off x="838200" y="1545590"/>
            <a:ext cx="10515600" cy="5222875"/>
          </a:xfrm>
        </p:spPr>
        <p:txBody>
          <a:bodyPr>
            <a:noAutofit/>
          </a:bodyPr>
          <a:lstStyle/>
          <a:p>
            <a:r>
              <a:rPr lang="en-US" sz="2200"/>
              <a:t>Diagnosis is often made clinically</a:t>
            </a:r>
          </a:p>
          <a:p>
            <a:r>
              <a:rPr lang="en-US" sz="2200"/>
              <a:t>Labs</a:t>
            </a:r>
          </a:p>
          <a:p>
            <a:pPr marL="0" indent="0">
              <a:buNone/>
            </a:pPr>
            <a:r>
              <a:rPr lang="en-US" sz="2200"/>
              <a:t>- FBC - anemia, leucopenia, thrombocytopenia/ infection</a:t>
            </a:r>
          </a:p>
          <a:p>
            <a:pPr marL="0" indent="0">
              <a:buNone/>
            </a:pPr>
            <a:r>
              <a:rPr lang="en-US" sz="2200"/>
              <a:t>- LFTs </a:t>
            </a:r>
          </a:p>
          <a:p>
            <a:pPr marL="0" indent="0">
              <a:buNone/>
            </a:pPr>
            <a:r>
              <a:rPr lang="en-US" sz="2200"/>
              <a:t>- Hepatitis, CMV, EBV serology</a:t>
            </a:r>
          </a:p>
          <a:p>
            <a:pPr marL="0" indent="0">
              <a:buNone/>
            </a:pPr>
            <a:r>
              <a:rPr lang="en-US" sz="2200"/>
              <a:t>- UECs</a:t>
            </a:r>
          </a:p>
          <a:p>
            <a:pPr marL="0" indent="0">
              <a:buNone/>
            </a:pPr>
            <a:r>
              <a:rPr lang="en-US" sz="2200"/>
              <a:t>- Coagulation profile (PT/INR)</a:t>
            </a:r>
          </a:p>
          <a:p>
            <a:r>
              <a:rPr lang="en-US" sz="2200"/>
              <a:t>Endoscopy - GE varices; once diagnosis of cirrhosis is made, screen for esophageal varices, then endoscopy every 2 years</a:t>
            </a:r>
          </a:p>
          <a:p>
            <a:r>
              <a:rPr lang="en-US" sz="2200"/>
              <a:t>Abd. US - features of portal hypertension such as splenomegaly and collateral veins and cause of portal hypertension i.e. liver disease, portal vein thrombosis</a:t>
            </a:r>
          </a:p>
          <a:p>
            <a:r>
              <a:rPr lang="en-US" sz="2200"/>
              <a:t>CT/MRI - identify extent of portal vein clot and also used to identify hepatic vein patency</a:t>
            </a:r>
          </a:p>
          <a:p>
            <a:r>
              <a:rPr lang="en-US" sz="2200"/>
              <a:t>Doppler flow studies of portal vein (and hepatic vein in suspected Budd-Chiari syn.)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Management</a:t>
            </a:r>
          </a:p>
        </p:txBody>
      </p:sp>
      <p:sp>
        <p:nvSpPr>
          <p:cNvPr id="3" name="Content Placeholder 2"/>
          <p:cNvSpPr>
            <a:spLocks noGrp="1"/>
          </p:cNvSpPr>
          <p:nvPr>
            <p:ph idx="1"/>
          </p:nvPr>
        </p:nvSpPr>
        <p:spPr/>
        <p:txBody>
          <a:bodyPr/>
          <a:lstStyle/>
          <a:p>
            <a:r>
              <a:rPr lang="en-US"/>
              <a:t>The management of portal hypertension is largely focused on the prevention and/or control of the complications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Management of acute variceal bleed</a:t>
            </a:r>
          </a:p>
        </p:txBody>
      </p:sp>
      <p:sp>
        <p:nvSpPr>
          <p:cNvPr id="3" name="Content Placeholder 2"/>
          <p:cNvSpPr>
            <a:spLocks noGrp="1"/>
          </p:cNvSpPr>
          <p:nvPr>
            <p:ph idx="1"/>
          </p:nvPr>
        </p:nvSpPr>
        <p:spPr/>
        <p:txBody>
          <a:bodyPr>
            <a:normAutofit lnSpcReduction="20000"/>
          </a:bodyPr>
          <a:lstStyle/>
          <a:p>
            <a:pPr marL="0" indent="0">
              <a:buNone/>
            </a:pPr>
            <a:r>
              <a:rPr lang="en-US" sz="3200" b="1"/>
              <a:t>Initial Management</a:t>
            </a:r>
            <a:endParaRPr lang="en-US"/>
          </a:p>
          <a:p>
            <a:r>
              <a:rPr lang="en-US"/>
              <a:t>ABCs</a:t>
            </a:r>
          </a:p>
          <a:p>
            <a:r>
              <a:rPr lang="en-US"/>
              <a:t>Insert 2 large bore IV cannulae and take blood for FBC, UECs (U&gt;C indicative of massive blood loss), LFTs, Coagulation profile, GXM</a:t>
            </a:r>
          </a:p>
          <a:p>
            <a:r>
              <a:rPr lang="en-US"/>
              <a:t>Give IV fluids to restore intravascular volume while waiting for x-matched blood. If hemodynamically detoriating despite fluid resuscitation, give O -ve blood. N/B: avoid saline if cirrhotic/varices.</a:t>
            </a:r>
          </a:p>
          <a:p>
            <a:r>
              <a:rPr lang="en-US"/>
              <a:t>Insert urinary catheter and monitor hourly urine output</a:t>
            </a:r>
          </a:p>
          <a:p>
            <a:r>
              <a:rPr lang="en-US"/>
              <a:t>Consider a CVP line to monitor and guide fluid replacement</a:t>
            </a:r>
          </a:p>
          <a:p>
            <a:r>
              <a:rPr lang="en-US"/>
              <a:t>Admin Omeprazole (don't know the cause but start treatment for PUD)  (+Ocreotide - dec. blood flow and dec. HCl production)</a:t>
            </a:r>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Correct clotting abnormalities (Vit K, FFPs, Platelets)</a:t>
            </a:r>
          </a:p>
          <a:p>
            <a:r>
              <a:rPr lang="en-US"/>
              <a:t>If suspicious of varices then give terlipressin IV 1-2mg 6hrly for 72hrs</a:t>
            </a:r>
          </a:p>
          <a:p>
            <a:r>
              <a:rPr lang="en-US"/>
              <a:t>Initiate IV antibiotics cover (IV cephalosporins)</a:t>
            </a:r>
          </a:p>
          <a:p>
            <a:r>
              <a:rPr lang="en-US"/>
              <a:t>Monitor pulse, BP and CVP atleast hourly until stable </a:t>
            </a:r>
          </a:p>
          <a:p>
            <a:r>
              <a:rPr lang="en-US"/>
              <a:t>Arrange an urgent endoscopy</a:t>
            </a:r>
          </a:p>
          <a:p>
            <a:pPr marL="0" indent="0">
              <a:buNone/>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IMG_3149"/>
          <p:cNvPicPr>
            <a:picLocks noGrp="1" noChangeAspect="1"/>
          </p:cNvPicPr>
          <p:nvPr>
            <p:ph idx="1"/>
          </p:nvPr>
        </p:nvPicPr>
        <p:blipFill>
          <a:blip r:embed="rId2"/>
          <a:stretch>
            <a:fillRect/>
          </a:stretch>
        </p:blipFill>
        <p:spPr>
          <a:xfrm>
            <a:off x="2294255" y="586740"/>
            <a:ext cx="6503670" cy="59416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4440"/>
            <a:ext cx="10515600" cy="4942840"/>
          </a:xfrm>
        </p:spPr>
        <p:txBody>
          <a:bodyPr>
            <a:normAutofit lnSpcReduction="20000"/>
          </a:bodyPr>
          <a:lstStyle/>
          <a:p>
            <a:pPr marL="0" indent="0">
              <a:buNone/>
            </a:pPr>
            <a:r>
              <a:rPr lang="en-US" sz="3200" b="1"/>
              <a:t>Definitive management for acute variceal bleed</a:t>
            </a:r>
            <a:endParaRPr lang="en-US"/>
          </a:p>
          <a:p>
            <a:r>
              <a:rPr lang="en-US"/>
              <a:t>Band ligation and sclerotherapy </a:t>
            </a:r>
          </a:p>
          <a:p>
            <a:pPr marL="0" indent="0">
              <a:buNone/>
            </a:pPr>
            <a:r>
              <a:rPr lang="en-US"/>
              <a:t>- This is the most widely used initial treatment and is undertaken if possible at the time of diagnostic endoscopy</a:t>
            </a:r>
          </a:p>
          <a:p>
            <a:pPr marL="0" indent="0">
              <a:buNone/>
            </a:pPr>
            <a:r>
              <a:rPr lang="en-US"/>
              <a:t>- Banding is repeated every 4-6 weeks until the varices are obliterated</a:t>
            </a:r>
          </a:p>
          <a:p>
            <a:pPr marL="0" indent="0">
              <a:buNone/>
            </a:pPr>
            <a:r>
              <a:rPr lang="en-US"/>
              <a:t>- Band ligation has fewer side effects than, and has largely replaced, sclerotherapy, a technique in which varices are injected with a sclerosing agent</a:t>
            </a:r>
          </a:p>
          <a:p>
            <a:r>
              <a:rPr lang="en-US"/>
              <a:t>Balloon tamponade </a:t>
            </a:r>
          </a:p>
          <a:p>
            <a:pPr marL="0" indent="0">
              <a:buNone/>
            </a:pPr>
            <a:r>
              <a:rPr lang="en-US"/>
              <a:t>- This technique employs a Sangstaken-Blakemore tube possesing two balloons that exert pressure in the fundus of the stomach and in the lower esophagus respectively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20000"/>
          </a:bodyPr>
          <a:lstStyle/>
          <a:p>
            <a:pPr marL="0" indent="0">
              <a:buNone/>
            </a:pPr>
            <a:r>
              <a:rPr lang="en-US"/>
              <a:t>- Additional lumens allow material to be aspirated from the stomach and from the esophagus above the esophageal balloon. This technique may be used in the event of life threatening hemorrhage if early endoscopic therapy is not available or unsuccessful</a:t>
            </a:r>
          </a:p>
          <a:p>
            <a:r>
              <a:rPr lang="en-US"/>
              <a:t>TIPSS</a:t>
            </a:r>
          </a:p>
          <a:p>
            <a:pPr marL="0" indent="0">
              <a:buNone/>
            </a:pPr>
            <a:r>
              <a:rPr lang="en-US"/>
              <a:t>- This technique uses a stent placed between the portal vein and hepatic vein within the liver to provide a portosystemic shunt and therefore reduces portal pressure</a:t>
            </a:r>
          </a:p>
          <a:p>
            <a:pPr marL="0" indent="0">
              <a:buNone/>
            </a:pPr>
            <a:r>
              <a:rPr lang="en-US"/>
              <a:t>- TIPSS is more effective than endoscopic treatment in reducing variceal bleeding, but it doesn't reduce survival and is associated with more encephalopathy </a:t>
            </a:r>
          </a:p>
          <a:p>
            <a:r>
              <a:rPr lang="en-US"/>
              <a:t>Others : Portosystemic shunt surgery, Oesophageal transection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Question</a:t>
            </a:r>
          </a:p>
        </p:txBody>
      </p:sp>
      <p:sp>
        <p:nvSpPr>
          <p:cNvPr id="3" name="Content Placeholder 2"/>
          <p:cNvSpPr>
            <a:spLocks noGrp="1"/>
          </p:cNvSpPr>
          <p:nvPr>
            <p:ph idx="1"/>
          </p:nvPr>
        </p:nvSpPr>
        <p:spPr/>
        <p:txBody>
          <a:bodyPr/>
          <a:lstStyle/>
          <a:p>
            <a:pPr marL="514350" indent="-514350">
              <a:buFont typeface="+mj-lt"/>
              <a:buAutoNum type="alphaLcParenR"/>
            </a:pPr>
            <a:r>
              <a:rPr lang="en-US"/>
              <a:t>Classify the causes of portal hypertension, giving one example for each of the classes</a:t>
            </a:r>
          </a:p>
          <a:p>
            <a:pPr marL="514350" indent="-514350">
              <a:buFont typeface="+mj-lt"/>
              <a:buAutoNum type="alphaLcParenR"/>
            </a:pPr>
            <a:r>
              <a:rPr lang="en-US"/>
              <a:t>List the modalities of management of an acute variceal bleed in a ? year old boy from Machakos</a:t>
            </a:r>
          </a:p>
          <a:p>
            <a:pPr marL="514350" indent="-514350">
              <a:buFont typeface="+mj-lt"/>
              <a:buAutoNum type="alphaLcParenR"/>
            </a:pPr>
            <a:r>
              <a:rPr lang="en-US"/>
              <a:t>How would you prevent a re-bleeding in the patient in (b)?</a:t>
            </a:r>
          </a:p>
          <a:p>
            <a:pPr marL="0" indent="0">
              <a:buFont typeface="+mj-lt"/>
              <a:buNone/>
            </a:pPr>
            <a:endParaRPr lang="en-US"/>
          </a:p>
          <a:p>
            <a:endParaRPr lang="en-US"/>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70630" y="159385"/>
            <a:ext cx="4650105" cy="65392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Prevention of re-bleeding</a:t>
            </a:r>
          </a:p>
        </p:txBody>
      </p:sp>
      <p:sp>
        <p:nvSpPr>
          <p:cNvPr id="3" name="Content Placeholder 2"/>
          <p:cNvSpPr>
            <a:spLocks noGrp="1"/>
          </p:cNvSpPr>
          <p:nvPr>
            <p:ph idx="1"/>
          </p:nvPr>
        </p:nvSpPr>
        <p:spPr/>
        <p:txBody>
          <a:bodyPr/>
          <a:lstStyle/>
          <a:p>
            <a:r>
              <a:rPr lang="en-US"/>
              <a:t>Beta-blockers e.g propranalol  40-80mg/12hrly PO</a:t>
            </a:r>
          </a:p>
          <a:p>
            <a:r>
              <a:rPr lang="en-US"/>
              <a:t>Repeat endoscopic banding ligation until the varices are obliterated </a:t>
            </a:r>
          </a:p>
          <a:p>
            <a:r>
              <a:rPr lang="en-US"/>
              <a:t>TIPSS for varices resistant to banding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Question</a:t>
            </a:r>
          </a:p>
        </p:txBody>
      </p:sp>
      <p:sp>
        <p:nvSpPr>
          <p:cNvPr id="3" name="Content Placeholder 2"/>
          <p:cNvSpPr>
            <a:spLocks noGrp="1"/>
          </p:cNvSpPr>
          <p:nvPr>
            <p:ph idx="1"/>
          </p:nvPr>
        </p:nvSpPr>
        <p:spPr/>
        <p:txBody>
          <a:bodyPr/>
          <a:lstStyle/>
          <a:p>
            <a:r>
              <a:rPr lang="en-US"/>
              <a:t>Use short notes to discuss the mechanism for the formation of ascites in a patient with liver cirrhosis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Ascites</a:t>
            </a:r>
          </a:p>
        </p:txBody>
      </p:sp>
      <p:sp>
        <p:nvSpPr>
          <p:cNvPr id="3" name="Content Placeholder 2"/>
          <p:cNvSpPr>
            <a:spLocks noGrp="1"/>
          </p:cNvSpPr>
          <p:nvPr>
            <p:ph idx="1"/>
          </p:nvPr>
        </p:nvSpPr>
        <p:spPr/>
        <p:txBody>
          <a:bodyPr/>
          <a:lstStyle/>
          <a:p>
            <a:r>
              <a:rPr lang="en-US"/>
              <a:t>Ascites is pathological accumulation of fluid in the peritoneal cavity. Small amounts of ascites are asympomatic, but with larger accumulations of fluid (&gt;1L) there is abdominal distention, flank fullness, shifting dullness on percussion and when ascites is marked, a fluid thrill.</a:t>
            </a:r>
          </a:p>
          <a:p>
            <a:r>
              <a:rPr lang="en-US"/>
              <a:t>Other features include eversion of the umbilicus, herniae, abdominal striae, divarication of the recti and scrotal edema.</a:t>
            </a:r>
          </a:p>
          <a:p>
            <a:r>
              <a:rPr lang="en-US"/>
              <a:t>Dilated superficial veins may be seen if the ascites is due to portal hypertension.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Causes of Ascites</a:t>
            </a:r>
          </a:p>
        </p:txBody>
      </p:sp>
      <p:pic>
        <p:nvPicPr>
          <p:cNvPr id="4" name="Content Placeholder 3" descr="IMG_3147"/>
          <p:cNvPicPr>
            <a:picLocks noGrp="1" noChangeAspect="1"/>
          </p:cNvPicPr>
          <p:nvPr>
            <p:ph idx="1"/>
          </p:nvPr>
        </p:nvPicPr>
        <p:blipFill>
          <a:blip r:embed="rId2"/>
          <a:stretch>
            <a:fillRect/>
          </a:stretch>
        </p:blipFill>
        <p:spPr>
          <a:xfrm>
            <a:off x="2162175" y="1304925"/>
            <a:ext cx="6922770" cy="54216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Mechanism for formation of ascites</a:t>
            </a:r>
          </a:p>
        </p:txBody>
      </p:sp>
      <p:sp>
        <p:nvSpPr>
          <p:cNvPr id="3" name="Content Placeholder 2"/>
          <p:cNvSpPr>
            <a:spLocks noGrp="1"/>
          </p:cNvSpPr>
          <p:nvPr>
            <p:ph idx="1"/>
          </p:nvPr>
        </p:nvSpPr>
        <p:spPr/>
        <p:txBody>
          <a:bodyPr/>
          <a:lstStyle/>
          <a:p>
            <a:r>
              <a:rPr lang="en-US"/>
              <a:t>Ascites results because of:</a:t>
            </a:r>
          </a:p>
          <a:p>
            <a:pPr marL="514350" indent="-514350">
              <a:buAutoNum type="arabicPeriod"/>
            </a:pPr>
            <a:r>
              <a:rPr lang="en-US"/>
              <a:t>Inc. portal venous pressure</a:t>
            </a:r>
          </a:p>
          <a:p>
            <a:pPr marL="514350" indent="-514350">
              <a:buAutoNum type="arabicPeriod"/>
            </a:pPr>
            <a:r>
              <a:rPr lang="en-US"/>
              <a:t>Low plasma proteins (hypoproteinemia)</a:t>
            </a:r>
          </a:p>
          <a:p>
            <a:pPr marL="514350" indent="-514350">
              <a:buAutoNum type="arabicPeriod"/>
            </a:pPr>
            <a:r>
              <a:rPr lang="en-US"/>
              <a:t>Chronic peritoneal irritation</a:t>
            </a:r>
          </a:p>
          <a:p>
            <a:pPr marL="514350" indent="-514350">
              <a:buAutoNum type="arabicPeriod"/>
            </a:pPr>
            <a:r>
              <a:rPr lang="en-US"/>
              <a:t>Leakage of lymphatic fluid into the peritoneal cavity or</a:t>
            </a:r>
          </a:p>
          <a:p>
            <a:pPr marL="514350" indent="-514350">
              <a:buAutoNum type="arabicPeriod"/>
            </a:pPr>
            <a:r>
              <a:rPr lang="en-US"/>
              <a:t>Fluid overload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a:xfrm>
            <a:off x="838200" y="5163185"/>
            <a:ext cx="8729345" cy="1014095"/>
          </a:xfrm>
        </p:spPr>
        <p:txBody>
          <a:bodyPr>
            <a:normAutofit lnSpcReduction="10000"/>
          </a:bodyPr>
          <a:lstStyle/>
          <a:p>
            <a:r>
              <a:rPr lang="en-US"/>
              <a:t>One of the major cause of ascites is increased portal venous pressure related to cirrhosis</a:t>
            </a:r>
          </a:p>
        </p:txBody>
      </p:sp>
      <p:pic>
        <p:nvPicPr>
          <p:cNvPr id="4" name="Content Placeholder 3" descr="IMG_3146"/>
          <p:cNvPicPr>
            <a:picLocks noGrp="1" noChangeAspect="1"/>
          </p:cNvPicPr>
          <p:nvPr>
            <p:ph sz="half" idx="2"/>
          </p:nvPr>
        </p:nvPicPr>
        <p:blipFill>
          <a:blip r:embed="rId2"/>
          <a:stretch>
            <a:fillRect/>
          </a:stretch>
        </p:blipFill>
        <p:spPr>
          <a:xfrm>
            <a:off x="2370455" y="365125"/>
            <a:ext cx="6405880" cy="44043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0000" lnSpcReduction="20000"/>
          </a:bodyPr>
          <a:lstStyle/>
          <a:p>
            <a:r>
              <a:rPr lang="en-US"/>
              <a:t>The presence of portal hypertension contributes to the development of ascites in patients who have cirrhosis. Apart from cirrhosis, any cause of increased resistance to hepatic or portal venous flow can lead to ascites.</a:t>
            </a:r>
          </a:p>
          <a:p>
            <a:r>
              <a:rPr lang="en-US"/>
              <a:t>There is an increase in intrahepatic resistance, causing increased portal pressure.</a:t>
            </a:r>
          </a:p>
          <a:p>
            <a:r>
              <a:rPr lang="en-US"/>
              <a:t>This increased pressure within the hepatic veins or post sinusoidal level increases hydrostatic pressure within the hepatic sinusoids and portal veins.</a:t>
            </a:r>
          </a:p>
          <a:p>
            <a:r>
              <a:rPr lang="en-US"/>
              <a:t>In late stages of liver cirrhosis there is collateral vein formation, shunting of blood to the systemic circulation and also vasodilation of the splanchnic arterial system.</a:t>
            </a:r>
          </a:p>
          <a:p>
            <a:r>
              <a:rPr lang="en-US"/>
              <a:t>This in turn results in an increase in portal venous inflow.</a:t>
            </a:r>
          </a:p>
          <a:p>
            <a:r>
              <a:rPr lang="en-US"/>
              <a:t>All these abnormalities result in increased production of splanchnic lymph.</a:t>
            </a:r>
          </a:p>
          <a:p>
            <a:endParaRPr lang="en-US"/>
          </a:p>
          <a:p>
            <a:endParaRPr lang="en-US"/>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0000" lnSpcReduction="10000"/>
          </a:bodyPr>
          <a:lstStyle/>
          <a:p>
            <a:r>
              <a:rPr lang="en-US"/>
              <a:t>Lymphatic flow is increased proximal to the point of vascular obstruction and when the normal capacity of the lymphatic system is overwhelmed the transudate fluid moves across the surfaces of the liver, mesentry and intestines into the peritoneal cavity.</a:t>
            </a:r>
          </a:p>
          <a:p>
            <a:r>
              <a:rPr lang="en-US"/>
              <a:t>Vasodilating factors such as NO are responsible for the vasodilator effect.</a:t>
            </a:r>
          </a:p>
          <a:p>
            <a:r>
              <a:rPr lang="en-US"/>
              <a:t>These hemodynamic changes (dec. in BP) result in sodium retention by causing activation of RAAS with an inc. in aldosterone.</a:t>
            </a:r>
          </a:p>
          <a:p>
            <a:r>
              <a:rPr lang="en-US"/>
              <a:t>The renal effects of increased aldosterone leading to Na retention also contributes to the development of ascites.</a:t>
            </a:r>
          </a:p>
          <a:p>
            <a:r>
              <a:rPr lang="en-US"/>
              <a:t>Na retention is the consequence of a homeostatic response caused by underfilling of the arterial circulation secondary to arterial vasodilation in the splanchnic vascular bed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Because the retained fluid is constantly leaking out of the intravascular compartment into the peritoneal cavity, the sensation of vascular filling is not achieved, and the process continues.</a:t>
            </a:r>
          </a:p>
          <a:p>
            <a:r>
              <a:rPr lang="en-US"/>
              <a:t>The increased portal venous pressure in combination with splanchnic vasodilation alters normal permeability and capillary pressure.</a:t>
            </a:r>
          </a:p>
          <a:p>
            <a:r>
              <a:rPr lang="en-US"/>
              <a:t>This alteration enables movement of vascular fluid through the poles between capillary vascular endothelial cells of the portal system into the extravascular space of the liver and intestines.</a:t>
            </a:r>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Portal Hypertension</a:t>
            </a:r>
          </a:p>
        </p:txBody>
      </p:sp>
      <p:sp>
        <p:nvSpPr>
          <p:cNvPr id="3" name="Content Placeholder 2"/>
          <p:cNvSpPr>
            <a:spLocks noGrp="1"/>
          </p:cNvSpPr>
          <p:nvPr>
            <p:ph idx="1"/>
          </p:nvPr>
        </p:nvSpPr>
        <p:spPr/>
        <p:txBody>
          <a:bodyPr/>
          <a:lstStyle/>
          <a:p>
            <a:r>
              <a:rPr lang="en-US"/>
              <a:t>Portal hypertension is an increase in the blood pressure within a system of veins called the portal venous system or hepatic portal system. </a:t>
            </a:r>
          </a:p>
          <a:p>
            <a:r>
              <a:rPr lang="en-US"/>
              <a:t>Most commonly occurs in hepatic cirrhosis when the liver tissue is replaced by fibrotic tissue. </a:t>
            </a:r>
          </a:p>
          <a:p>
            <a:r>
              <a:rPr lang="en-US"/>
              <a:t>The normal hepatic venous pressure gradient (difference between the wedged hepatic pressure and free hepatic venous pressure) is 5-6 mmHg. Clinically significant portal hypertension is present when the gradient exceeds 10 mmHg and risk of variceal bleeding increases beyond a gradient of 12 mmHg.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Investigations</a:t>
            </a:r>
          </a:p>
        </p:txBody>
      </p:sp>
      <p:sp>
        <p:nvSpPr>
          <p:cNvPr id="3" name="Content Placeholder 2"/>
          <p:cNvSpPr>
            <a:spLocks noGrp="1"/>
          </p:cNvSpPr>
          <p:nvPr>
            <p:ph sz="half" idx="1"/>
          </p:nvPr>
        </p:nvSpPr>
        <p:spPr>
          <a:xfrm>
            <a:off x="838200" y="1691005"/>
            <a:ext cx="10515600" cy="4486275"/>
          </a:xfrm>
        </p:spPr>
        <p:txBody>
          <a:bodyPr/>
          <a:lstStyle/>
          <a:p>
            <a:r>
              <a:rPr lang="en-US"/>
              <a:t>Abdominal US - best means of detecting ascites, particulary in the obese and those with samll volumes of fluid</a:t>
            </a:r>
          </a:p>
          <a:p>
            <a:r>
              <a:rPr lang="en-US"/>
              <a:t>Paracentesis (if neccessary US-guided) - for ascitic fluid analysis</a:t>
            </a:r>
          </a:p>
          <a:p>
            <a:pPr marL="0" indent="0">
              <a:buNone/>
            </a:pPr>
            <a:r>
              <a:rPr lang="en-US"/>
              <a:t> </a:t>
            </a:r>
          </a:p>
        </p:txBody>
      </p:sp>
      <p:pic>
        <p:nvPicPr>
          <p:cNvPr id="4" name="Content Placeholder 3" descr="IMG_3148"/>
          <p:cNvPicPr>
            <a:picLocks noGrp="1" noChangeAspect="1"/>
          </p:cNvPicPr>
          <p:nvPr>
            <p:ph sz="half" idx="2"/>
          </p:nvPr>
        </p:nvPicPr>
        <p:blipFill>
          <a:blip r:embed="rId2"/>
          <a:stretch>
            <a:fillRect/>
          </a:stretch>
        </p:blipFill>
        <p:spPr>
          <a:xfrm>
            <a:off x="791210" y="3136900"/>
            <a:ext cx="10562590" cy="33070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7425690" y="1825625"/>
            <a:ext cx="3928110" cy="4351655"/>
          </a:xfrm>
        </p:spPr>
        <p:txBody>
          <a:bodyPr/>
          <a:lstStyle/>
          <a:p>
            <a:r>
              <a:rPr lang="en-US"/>
              <a:t>&gt; 1.1 mg/dl - transudative ascites</a:t>
            </a:r>
          </a:p>
          <a:p>
            <a:r>
              <a:rPr lang="en-US"/>
              <a:t>&lt; 1.1 mg/dl - exudative ascites</a:t>
            </a:r>
          </a:p>
        </p:txBody>
      </p:sp>
      <p:pic>
        <p:nvPicPr>
          <p:cNvPr id="5" name="Content Placeholder 4"/>
          <p:cNvPicPr>
            <a:picLocks noGrp="1" noChangeAspect="1"/>
          </p:cNvPicPr>
          <p:nvPr>
            <p:ph sz="half" idx="1"/>
          </p:nvPr>
        </p:nvPicPr>
        <p:blipFill>
          <a:blip r:embed="rId2"/>
          <a:stretch>
            <a:fillRect/>
          </a:stretch>
        </p:blipFill>
        <p:spPr>
          <a:xfrm>
            <a:off x="1132205" y="594360"/>
            <a:ext cx="6069330" cy="56692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a:t>Ascites Amylase activity &gt; 1000U/l - indicates pancreatic ascites </a:t>
            </a:r>
          </a:p>
          <a:p>
            <a:r>
              <a:rPr lang="en-US"/>
              <a:t>Low ascites glucose conc. - malignant disease or TB</a:t>
            </a:r>
          </a:p>
          <a:p>
            <a:r>
              <a:rPr lang="en-US"/>
              <a:t>Cytological exam may reveal malignant cells</a:t>
            </a:r>
          </a:p>
          <a:p>
            <a:r>
              <a:rPr lang="en-US"/>
              <a:t>PMNLs &gt;250*10</a:t>
            </a:r>
            <a:r>
              <a:rPr lang="en-US" baseline="30000"/>
              <a:t>6</a:t>
            </a:r>
            <a:r>
              <a:rPr lang="en-US"/>
              <a:t>/l - suggest infection (spontaneous bacterial peritonitis)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Management</a:t>
            </a:r>
          </a:p>
        </p:txBody>
      </p:sp>
      <p:sp>
        <p:nvSpPr>
          <p:cNvPr id="3" name="Content Placeholder 2"/>
          <p:cNvSpPr>
            <a:spLocks noGrp="1"/>
          </p:cNvSpPr>
          <p:nvPr>
            <p:ph idx="1"/>
          </p:nvPr>
        </p:nvSpPr>
        <p:spPr/>
        <p:txBody>
          <a:bodyPr>
            <a:normAutofit fontScale="90000" lnSpcReduction="10000"/>
          </a:bodyPr>
          <a:lstStyle/>
          <a:p>
            <a:r>
              <a:rPr lang="en-US"/>
              <a:t>Fluid restriction &lt;1.5L/day</a:t>
            </a:r>
          </a:p>
          <a:p>
            <a:r>
              <a:rPr lang="en-US"/>
              <a:t>Low salt diet</a:t>
            </a:r>
          </a:p>
          <a:p>
            <a:r>
              <a:rPr lang="en-US"/>
              <a:t>Give spironolactone 100mg/24h PO; Inc. dose as tolerated (max. 400mg/24h)</a:t>
            </a:r>
          </a:p>
          <a:p>
            <a:r>
              <a:rPr lang="en-US"/>
              <a:t>Chart daily weight and aim for weight loss </a:t>
            </a:r>
            <a:r>
              <a:rPr lang="en-US">
                <a:cs typeface="+mn-lt"/>
              </a:rPr>
              <a:t>≤ 1/2kg/day. </a:t>
            </a:r>
          </a:p>
          <a:p>
            <a:r>
              <a:rPr lang="en-US">
                <a:cs typeface="+mn-lt"/>
              </a:rPr>
              <a:t>If response poor, add furosemide 160mg PO (N/B: Lasix:Aldosterone; 2:5) - do U&amp;Es (watch Na+) often</a:t>
            </a:r>
          </a:p>
          <a:p>
            <a:r>
              <a:rPr lang="en-US">
                <a:cs typeface="+mn-lt"/>
              </a:rPr>
              <a:t>Therapeutic paracentesis with concomitant albumin infusion (6-8g/l fluid removed; 100mls of 20% human albumin solution for every 1.5-2L of fluid drained)</a:t>
            </a:r>
          </a:p>
          <a:p>
            <a:pPr marL="0" indent="0">
              <a:buNone/>
            </a:pPr>
            <a:r>
              <a:rPr lang="en-US">
                <a:cs typeface="+mn-lt"/>
              </a:rPr>
              <a:t>- Done when patient has respiratory distress, malignancy or refractory or diuretic resistant ascites</a:t>
            </a:r>
          </a:p>
          <a:p>
            <a:endParaRPr lang="en-US">
              <a:cs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Complications</a:t>
            </a:r>
          </a:p>
        </p:txBody>
      </p:sp>
      <p:sp>
        <p:nvSpPr>
          <p:cNvPr id="3" name="Content Placeholder 2"/>
          <p:cNvSpPr>
            <a:spLocks noGrp="1"/>
          </p:cNvSpPr>
          <p:nvPr>
            <p:ph idx="1"/>
          </p:nvPr>
        </p:nvSpPr>
        <p:spPr/>
        <p:txBody>
          <a:bodyPr/>
          <a:lstStyle/>
          <a:p>
            <a:r>
              <a:rPr lang="en-US"/>
              <a:t>Renal Failure</a:t>
            </a:r>
          </a:p>
          <a:p>
            <a:r>
              <a:rPr lang="en-US"/>
              <a:t>Hepato-renal syndrome</a:t>
            </a:r>
          </a:p>
          <a:p>
            <a:r>
              <a:rPr lang="en-US"/>
              <a:t>Spontaneous bacterial peritonitis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Causes</a:t>
            </a:r>
          </a:p>
        </p:txBody>
      </p:sp>
      <p:sp>
        <p:nvSpPr>
          <p:cNvPr id="3" name="Content Placeholder 2"/>
          <p:cNvSpPr>
            <a:spLocks noGrp="1"/>
          </p:cNvSpPr>
          <p:nvPr>
            <p:ph idx="1"/>
          </p:nvPr>
        </p:nvSpPr>
        <p:spPr>
          <a:xfrm>
            <a:off x="838200" y="1422400"/>
            <a:ext cx="10515600" cy="4782185"/>
          </a:xfrm>
        </p:spPr>
        <p:txBody>
          <a:bodyPr>
            <a:noAutofit/>
          </a:bodyPr>
          <a:lstStyle/>
          <a:p>
            <a:r>
              <a:rPr lang="en-US" sz="2700" b="1"/>
              <a:t>Pre - hepatic</a:t>
            </a:r>
            <a:endParaRPr lang="en-US" sz="2700"/>
          </a:p>
          <a:p>
            <a:pPr marL="0" indent="0">
              <a:buNone/>
            </a:pPr>
            <a:r>
              <a:rPr lang="en-US" sz="2700"/>
              <a:t>- Portal vein thrombosis due to sepsis or procoagulopathy or secondary to cirrhosis</a:t>
            </a:r>
          </a:p>
          <a:p>
            <a:pPr marL="0" indent="0">
              <a:buNone/>
            </a:pPr>
            <a:r>
              <a:rPr lang="en-US" sz="2700"/>
              <a:t>- Abdominal trauma including surgery</a:t>
            </a:r>
          </a:p>
          <a:p>
            <a:pPr marL="0" indent="0">
              <a:buNone/>
            </a:pPr>
            <a:endParaRPr lang="en-US" sz="2700"/>
          </a:p>
          <a:p>
            <a:r>
              <a:rPr lang="en-US" sz="2700" b="1"/>
              <a:t>Intra - hepatic</a:t>
            </a:r>
          </a:p>
          <a:p>
            <a:pPr marL="0" indent="0">
              <a:buNone/>
            </a:pPr>
            <a:r>
              <a:rPr lang="en-US" sz="2700"/>
              <a:t>- Pre - sinusoidal: </a:t>
            </a:r>
            <a:r>
              <a:rPr lang="en-US" sz="2700" b="1"/>
              <a:t>Schistosomiasis</a:t>
            </a:r>
            <a:r>
              <a:rPr lang="en-US" sz="2700"/>
              <a:t>, Congenital hepatic fibrosis, Drugs, Vinyl chloride, Sarcoidosis</a:t>
            </a:r>
          </a:p>
          <a:p>
            <a:pPr marL="0" indent="0">
              <a:buNone/>
            </a:pPr>
            <a:r>
              <a:rPr lang="en-US" sz="2700"/>
              <a:t>- Sinusoidal: </a:t>
            </a:r>
            <a:r>
              <a:rPr lang="en-US" sz="2700" b="1"/>
              <a:t>Cirrhosis</a:t>
            </a:r>
            <a:r>
              <a:rPr lang="en-US" sz="2700"/>
              <a:t>, Polycystic liver disease, Nodular regenerative hyperplasia, Metastatic malignant disease</a:t>
            </a:r>
          </a:p>
          <a:p>
            <a:pPr marL="0" indent="0">
              <a:buNone/>
            </a:pPr>
            <a:r>
              <a:rPr lang="en-US" sz="2700"/>
              <a:t>- Post - sinusoidal: Veno-occlusive disease</a:t>
            </a:r>
          </a:p>
          <a:p>
            <a:pPr marL="0" indent="0">
              <a:buNone/>
            </a:pPr>
            <a:r>
              <a:rPr lang="en-US" sz="27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a:t>Post hepatic</a:t>
            </a:r>
            <a:endParaRPr lang="en-US"/>
          </a:p>
          <a:p>
            <a:pPr marL="0" indent="0">
              <a:buNone/>
            </a:pPr>
            <a:r>
              <a:rPr lang="en-US"/>
              <a:t>- Budd chiari syndrome</a:t>
            </a:r>
          </a:p>
          <a:p>
            <a:pPr marL="0" indent="0">
              <a:buNone/>
            </a:pPr>
            <a:r>
              <a:rPr lang="en-US"/>
              <a:t>- Right heart failure</a:t>
            </a:r>
          </a:p>
          <a:p>
            <a:pPr marL="0" indent="0">
              <a:buNone/>
            </a:pPr>
            <a:r>
              <a:rPr lang="en-US"/>
              <a:t>- Constrictive pericarditis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a:t>Pathophysiology</a:t>
            </a:r>
          </a:p>
        </p:txBody>
      </p:sp>
      <p:pic>
        <p:nvPicPr>
          <p:cNvPr id="4" name="Content Placeholder 3"/>
          <p:cNvPicPr>
            <a:picLocks noGrp="1" noChangeAspect="1"/>
          </p:cNvPicPr>
          <p:nvPr>
            <p:ph sz="half" idx="1"/>
          </p:nvPr>
        </p:nvPicPr>
        <p:blipFill>
          <a:blip r:embed="rId2"/>
          <a:srcRect t="56937" r="52489"/>
          <a:stretch>
            <a:fillRect/>
          </a:stretch>
        </p:blipFill>
        <p:spPr>
          <a:xfrm>
            <a:off x="7896860" y="1919605"/>
            <a:ext cx="3589655" cy="3284855"/>
          </a:xfrm>
          <a:prstGeom prst="rect">
            <a:avLst/>
          </a:prstGeom>
        </p:spPr>
      </p:pic>
      <p:pic>
        <p:nvPicPr>
          <p:cNvPr id="5" name="Content Placeholder 4"/>
          <p:cNvPicPr>
            <a:picLocks noGrp="1" noChangeAspect="1"/>
          </p:cNvPicPr>
          <p:nvPr>
            <p:ph sz="half" idx="2"/>
          </p:nvPr>
        </p:nvPicPr>
        <p:blipFill>
          <a:blip r:embed="rId3"/>
          <a:stretch>
            <a:fillRect/>
          </a:stretch>
        </p:blipFill>
        <p:spPr>
          <a:xfrm>
            <a:off x="1111885" y="1463040"/>
            <a:ext cx="5880100" cy="49726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normAutofit lnSpcReduction="10000"/>
          </a:bodyPr>
          <a:lstStyle/>
          <a:p>
            <a:r>
              <a:rPr lang="en-US"/>
              <a:t>Portal venous system connects with the systemic venous system; where blood moves from systemic to the portal venous system:</a:t>
            </a:r>
          </a:p>
          <a:p>
            <a:pPr marL="514350" indent="-514350">
              <a:buAutoNum type="arabicPeriod"/>
            </a:pPr>
            <a:r>
              <a:rPr lang="en-US"/>
              <a:t>Inferior portion of the esophagus</a:t>
            </a:r>
          </a:p>
          <a:p>
            <a:pPr marL="514350" indent="-514350">
              <a:buAutoNum type="arabicPeriod"/>
            </a:pPr>
            <a:r>
              <a:rPr lang="en-US"/>
              <a:t>Superior portion of the anal canal</a:t>
            </a:r>
          </a:p>
          <a:p>
            <a:pPr marL="514350" indent="-514350">
              <a:buAutoNum type="arabicPeriod"/>
            </a:pPr>
            <a:r>
              <a:rPr lang="en-US"/>
              <a:t>Round ligament</a:t>
            </a:r>
          </a:p>
          <a:p>
            <a:r>
              <a:rPr lang="en-US"/>
              <a:t>When there is obstruction of blood flow from the portal vein to the IVC, venous blood accumulates in the portal system. Pressures &gt; 12mmHg result in portal hypertension. This results in porto-systemic shunts - blood is diverted away from the portal system and backs up in systemic veins. This results in the following: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4793615"/>
          </a:xfrm>
        </p:spPr>
        <p:txBody>
          <a:bodyPr>
            <a:normAutofit fontScale="90000"/>
          </a:bodyPr>
          <a:lstStyle/>
          <a:p>
            <a:pPr>
              <a:buFont typeface="Wingdings" panose="05000000000000000000" charset="0"/>
              <a:buChar char="Ø"/>
            </a:pPr>
            <a:r>
              <a:rPr lang="en-US"/>
              <a:t> Decrease blood flow to the liver</a:t>
            </a:r>
          </a:p>
          <a:p>
            <a:pPr marL="0" indent="0">
              <a:buFont typeface="Wingdings" panose="05000000000000000000" charset="0"/>
              <a:buNone/>
            </a:pPr>
            <a:r>
              <a:rPr lang="en-US"/>
              <a:t>- reduction in liver function</a:t>
            </a:r>
          </a:p>
          <a:p>
            <a:pPr marL="0" indent="0">
              <a:buFont typeface="Wingdings" panose="05000000000000000000" charset="0"/>
              <a:buNone/>
            </a:pPr>
            <a:r>
              <a:rPr lang="en-US"/>
              <a:t>- dec. in blood detoxification, resulting in build up of toxic metabolites e.g. NH3; passes through the BBB resulting in hepatic encephalopathy</a:t>
            </a:r>
          </a:p>
          <a:p>
            <a:pPr>
              <a:buFont typeface="Wingdings" panose="05000000000000000000" charset="0"/>
              <a:buChar char="Ø"/>
            </a:pPr>
            <a:r>
              <a:rPr lang="en-US"/>
              <a:t> Porto-systemic shunts:</a:t>
            </a:r>
          </a:p>
          <a:p>
            <a:pPr marL="0" indent="0">
              <a:buFont typeface="Wingdings" panose="05000000000000000000" charset="0"/>
              <a:buNone/>
            </a:pPr>
            <a:r>
              <a:rPr lang="en-US"/>
              <a:t>- Esophagus: esophageal varices/enlarged esophageal veins; these varices are very fragile and rupture easily causing massive UGIB</a:t>
            </a:r>
          </a:p>
          <a:p>
            <a:pPr marL="0" indent="0">
              <a:buFont typeface="Wingdings" panose="05000000000000000000" charset="0"/>
              <a:buNone/>
            </a:pPr>
            <a:r>
              <a:rPr lang="en-US"/>
              <a:t>- Rectum/anal canal: anal varices/enlarged veins which could bleed aswell</a:t>
            </a:r>
          </a:p>
          <a:p>
            <a:pPr marL="0" indent="0">
              <a:buFont typeface="Wingdings" panose="05000000000000000000" charset="0"/>
              <a:buNone/>
            </a:pPr>
            <a:r>
              <a:rPr lang="en-US"/>
              <a:t>- Round ligament: blood shunted from portal system to abdominal veins; dilated superficial abdominal veins (caput medusae)</a:t>
            </a:r>
          </a:p>
          <a:p>
            <a:pPr marL="0" indent="0">
              <a:buNone/>
            </a:pPr>
            <a:r>
              <a:rPr 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charset="0"/>
              <a:buChar char="Ø"/>
            </a:pPr>
            <a:r>
              <a:rPr lang="en-US"/>
              <a:t> Backflow of blood and pooling into the spleen resulting in splenomegaly and hypersplenism </a:t>
            </a:r>
          </a:p>
          <a:p>
            <a:pPr>
              <a:buFont typeface="Wingdings" panose="05000000000000000000" charset="0"/>
              <a:buChar char="Ø"/>
            </a:pPr>
            <a:r>
              <a:rPr lang="en-US"/>
              <a:t> Endothelial cells release increased NO; mech. unclear. This results in dilation of the arteries, causing a drop in BP. This stimulates aldosterone production and retention of Na+ and water in the kidneys. Overtime inc. in plasma volume which causes fluid in the blood vessels to move out into tissues and spaces e.g. peritoneal cavity resulting in ascites</a:t>
            </a:r>
          </a:p>
          <a:p>
            <a:pPr>
              <a:buFont typeface="Wingdings" panose="05000000000000000000" charset="0"/>
              <a:buChar char="Ø"/>
            </a:pPr>
            <a:r>
              <a:rPr lang="en-US"/>
              <a:t>Bacteria can also invade the peritoneal cavity causing spontaneos bacterial peritonitis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10712</Words>
  <Application>Microsoft Office PowerPoint</Application>
  <PresentationFormat>Widescreen</PresentationFormat>
  <Paragraphs>219</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Imed Essay</vt:lpstr>
      <vt:lpstr>Question</vt:lpstr>
      <vt:lpstr>Portal Hypertension</vt:lpstr>
      <vt:lpstr>Causes</vt:lpstr>
      <vt:lpstr>PowerPoint Presentation</vt:lpstr>
      <vt:lpstr>Pathophysiology</vt:lpstr>
      <vt:lpstr>PowerPoint Presentation</vt:lpstr>
      <vt:lpstr>PowerPoint Presentation</vt:lpstr>
      <vt:lpstr>PowerPoint Presentation</vt:lpstr>
      <vt:lpstr>Clinical features</vt:lpstr>
      <vt:lpstr>PowerPoint Presentation</vt:lpstr>
      <vt:lpstr>Complications</vt:lpstr>
      <vt:lpstr>Investigations</vt:lpstr>
      <vt:lpstr>Management</vt:lpstr>
      <vt:lpstr>Management of acute variceal bleed</vt:lpstr>
      <vt:lpstr>PowerPoint Presentation</vt:lpstr>
      <vt:lpstr>PowerPoint Presentation</vt:lpstr>
      <vt:lpstr>PowerPoint Presentation</vt:lpstr>
      <vt:lpstr>PowerPoint Presentation</vt:lpstr>
      <vt:lpstr>PowerPoint Presentation</vt:lpstr>
      <vt:lpstr>Prevention of re-bleeding</vt:lpstr>
      <vt:lpstr>Question</vt:lpstr>
      <vt:lpstr>Ascites</vt:lpstr>
      <vt:lpstr>Causes of Ascites</vt:lpstr>
      <vt:lpstr>Mechanism for formation of ascites</vt:lpstr>
      <vt:lpstr>PowerPoint Presentation</vt:lpstr>
      <vt:lpstr>PowerPoint Presentation</vt:lpstr>
      <vt:lpstr>PowerPoint Presentation</vt:lpstr>
      <vt:lpstr>PowerPoint Presentation</vt:lpstr>
      <vt:lpstr>Investigations</vt:lpstr>
      <vt:lpstr>PowerPoint Presentation</vt:lpstr>
      <vt:lpstr>PowerPoint Presentation</vt:lpstr>
      <vt:lpstr>Management</vt:lpstr>
      <vt:lpstr>Complications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Imed Essay</dc:title>
  <dc:creator>modi</dc:creator>
  <cp:lastModifiedBy>Priyanka Modi</cp:lastModifiedBy>
  <cp:revision>16</cp:revision>
  <dcterms:created xsi:type="dcterms:W3CDTF">2020-07-06T12:01:54Z</dcterms:created>
  <dcterms:modified xsi:type="dcterms:W3CDTF">2020-07-07T16:47:48Z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