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6" r:id="rId1"/>
  </p:sldMasterIdLst>
  <p:sldIdLst>
    <p:sldId id="256" r:id="rId2"/>
    <p:sldId id="257" r:id="rId3"/>
    <p:sldId id="258" r:id="rId4"/>
    <p:sldId id="274" r:id="rId5"/>
    <p:sldId id="261" r:id="rId6"/>
    <p:sldId id="259" r:id="rId7"/>
    <p:sldId id="262" r:id="rId8"/>
    <p:sldId id="260" r:id="rId9"/>
    <p:sldId id="263" r:id="rId10"/>
    <p:sldId id="264" r:id="rId11"/>
    <p:sldId id="279" r:id="rId12"/>
    <p:sldId id="265" r:id="rId13"/>
    <p:sldId id="266" r:id="rId14"/>
    <p:sldId id="267" r:id="rId15"/>
    <p:sldId id="268" r:id="rId16"/>
    <p:sldId id="269" r:id="rId17"/>
    <p:sldId id="270" r:id="rId18"/>
    <p:sldId id="273"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79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16707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520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2174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752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99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6988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37531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829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497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764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6/25/20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2285681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n/>
                <a:solidFill>
                  <a:schemeClr val="tx1"/>
                </a:solidFill>
                <a:effectLst>
                  <a:outerShdw blurRad="38100" dist="19050" dir="2700000" algn="tl" rotWithShape="0">
                    <a:schemeClr val="dk1">
                      <a:alpha val="40000"/>
                    </a:schemeClr>
                  </a:outerShdw>
                </a:effectLst>
              </a:rPr>
              <a:t>Imed Essay</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The bacteria then infect the gallbladder via either bacteremia or direct extension of infected bile. The result is that the organism re-enters the GIT in the bile and re-infects the Peyer patches. Bacteria that do not re-infect the host are typically shed in the stool and are then available to infect other hosts.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46325" y="-76200"/>
            <a:ext cx="6939915" cy="69608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Clinical Presentation</a:t>
            </a:r>
          </a:p>
        </p:txBody>
      </p:sp>
      <p:sp>
        <p:nvSpPr>
          <p:cNvPr id="3" name="Content Placeholder 2"/>
          <p:cNvSpPr>
            <a:spLocks noGrp="1"/>
          </p:cNvSpPr>
          <p:nvPr>
            <p:ph sz="half" idx="1"/>
          </p:nvPr>
        </p:nvSpPr>
        <p:spPr>
          <a:xfrm>
            <a:off x="838200" y="1825625"/>
            <a:ext cx="5623560" cy="4351655"/>
          </a:xfrm>
        </p:spPr>
        <p:txBody>
          <a:bodyPr/>
          <a:lstStyle/>
          <a:p>
            <a:pPr marL="0" indent="0">
              <a:buNone/>
            </a:pPr>
            <a:r>
              <a:rPr lang="en-US"/>
              <a:t>Classic disease:</a:t>
            </a:r>
          </a:p>
          <a:p>
            <a:r>
              <a:rPr lang="en-US"/>
              <a:t>Clinical syndromes assoc. with S. typhi and S. paratyphi are indistinguishable</a:t>
            </a:r>
          </a:p>
          <a:p>
            <a:r>
              <a:rPr lang="en-US"/>
              <a:t>Usually beings 10-14 days after ingestion</a:t>
            </a:r>
          </a:p>
          <a:p>
            <a:r>
              <a:rPr lang="en-US"/>
              <a:t>Fever - temperature rises in a step ladder fashion with a relative bradycardia (Faget sign)</a:t>
            </a:r>
          </a:p>
          <a:p>
            <a:pPr marL="0" indent="0">
              <a:buNone/>
            </a:pPr>
            <a:endParaRPr lang="en-US"/>
          </a:p>
        </p:txBody>
      </p:sp>
      <p:pic>
        <p:nvPicPr>
          <p:cNvPr id="4" name="Content Placeholder 3"/>
          <p:cNvPicPr>
            <a:picLocks noGrp="1" noChangeAspect="1"/>
          </p:cNvPicPr>
          <p:nvPr>
            <p:ph sz="half" idx="2"/>
          </p:nvPr>
        </p:nvPicPr>
        <p:blipFill>
          <a:blip r:embed="rId2"/>
          <a:stretch>
            <a:fillRect/>
          </a:stretch>
        </p:blipFill>
        <p:spPr>
          <a:xfrm>
            <a:off x="6461760" y="931545"/>
            <a:ext cx="5417820" cy="49955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a:t>Over the first week of infection</a:t>
            </a:r>
          </a:p>
        </p:txBody>
      </p:sp>
      <p:sp>
        <p:nvSpPr>
          <p:cNvPr id="8" name="Content Placeholder 7"/>
          <p:cNvSpPr>
            <a:spLocks noGrp="1"/>
          </p:cNvSpPr>
          <p:nvPr>
            <p:ph idx="1"/>
          </p:nvPr>
        </p:nvSpPr>
        <p:spPr/>
        <p:txBody>
          <a:bodyPr>
            <a:normAutofit lnSpcReduction="10000"/>
          </a:bodyPr>
          <a:lstStyle/>
          <a:p>
            <a:r>
              <a:rPr lang="en-US"/>
              <a:t>GI manifestations</a:t>
            </a:r>
          </a:p>
          <a:p>
            <a:pPr marL="0" indent="0">
              <a:buNone/>
            </a:pPr>
            <a:r>
              <a:rPr lang="en-US"/>
              <a:t>- Diffuse abdominal pain and tenderness</a:t>
            </a:r>
          </a:p>
          <a:p>
            <a:pPr marL="0" indent="0">
              <a:buNone/>
            </a:pPr>
            <a:r>
              <a:rPr lang="en-US"/>
              <a:t>- Right upper quadrant pain</a:t>
            </a:r>
          </a:p>
          <a:p>
            <a:pPr marL="0" indent="0">
              <a:buNone/>
            </a:pPr>
            <a:r>
              <a:rPr lang="en-US"/>
              <a:t>- Constipation (swelling of lymphoid tissue around the ileocecal junction)</a:t>
            </a:r>
          </a:p>
          <a:p>
            <a:pPr marL="0" indent="0">
              <a:buNone/>
            </a:pPr>
            <a:r>
              <a:rPr lang="en-US"/>
              <a:t>- Diarrhea and vomiting prominent in children early in the illness</a:t>
            </a:r>
          </a:p>
          <a:p>
            <a:pPr>
              <a:buFont typeface="Arial" panose="020B0604020202020204" pitchFamily="34" charset="0"/>
              <a:buChar char="•"/>
            </a:pPr>
            <a:r>
              <a:rPr lang="en-US"/>
              <a:t>Malaise</a:t>
            </a:r>
          </a:p>
          <a:p>
            <a:pPr>
              <a:buFont typeface="Arial" panose="020B0604020202020204" pitchFamily="34" charset="0"/>
              <a:buChar char="•"/>
            </a:pPr>
            <a:r>
              <a:rPr lang="en-US"/>
              <a:t>Headache</a:t>
            </a:r>
          </a:p>
          <a:p>
            <a:pPr>
              <a:buFont typeface="Arial" panose="020B0604020202020204" pitchFamily="34" charset="0"/>
              <a:buChar char="•"/>
            </a:pPr>
            <a:r>
              <a:rPr lang="en-US"/>
              <a:t>Myalgia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End of the 1st week</a:t>
            </a:r>
          </a:p>
        </p:txBody>
      </p:sp>
      <p:sp>
        <p:nvSpPr>
          <p:cNvPr id="3" name="Content Placeholder 2"/>
          <p:cNvSpPr>
            <a:spLocks noGrp="1"/>
          </p:cNvSpPr>
          <p:nvPr>
            <p:ph sz="half" idx="1"/>
          </p:nvPr>
        </p:nvSpPr>
        <p:spPr/>
        <p:txBody>
          <a:bodyPr/>
          <a:lstStyle/>
          <a:p>
            <a:r>
              <a:rPr lang="en-US"/>
              <a:t>Fever platueas at 39-40</a:t>
            </a:r>
            <a:r>
              <a:rPr lang="en-US">
                <a:ea typeface="SimSun" panose="02010600030101010101" pitchFamily="2" charset="-122"/>
                <a:cs typeface="+mn-lt"/>
              </a:rPr>
              <a:t>℃ </a:t>
            </a:r>
          </a:p>
          <a:p>
            <a:r>
              <a:rPr lang="en-US">
                <a:ea typeface="SimSun" panose="02010600030101010101" pitchFamily="2" charset="-122"/>
                <a:cs typeface="+mn-lt"/>
              </a:rPr>
              <a:t>Rose spots on trunk; red macules about 2-4 mm and blanch easily</a:t>
            </a:r>
          </a:p>
          <a:p>
            <a:r>
              <a:rPr lang="en-US">
                <a:ea typeface="SimSun" panose="02010600030101010101" pitchFamily="2" charset="-122"/>
                <a:cs typeface="+mn-lt"/>
              </a:rPr>
              <a:t>Apathetic look: typhoid facies</a:t>
            </a:r>
          </a:p>
          <a:p>
            <a:r>
              <a:rPr lang="en-US">
                <a:ea typeface="SimSun" panose="02010600030101010101" pitchFamily="2" charset="-122"/>
                <a:cs typeface="+mn-lt"/>
              </a:rPr>
              <a:t>Dry cough</a:t>
            </a:r>
          </a:p>
        </p:txBody>
      </p:sp>
      <p:pic>
        <p:nvPicPr>
          <p:cNvPr id="4" name="Content Placeholder 3"/>
          <p:cNvPicPr>
            <a:picLocks noGrp="1" noChangeAspect="1"/>
          </p:cNvPicPr>
          <p:nvPr>
            <p:ph sz="half" idx="2"/>
          </p:nvPr>
        </p:nvPicPr>
        <p:blipFill>
          <a:blip r:embed="rId2"/>
          <a:stretch>
            <a:fillRect/>
          </a:stretch>
        </p:blipFill>
        <p:spPr>
          <a:xfrm>
            <a:off x="6149975" y="1312545"/>
            <a:ext cx="5565140" cy="42335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a:t>During the 2nd week</a:t>
            </a:r>
          </a:p>
        </p:txBody>
      </p:sp>
      <p:sp>
        <p:nvSpPr>
          <p:cNvPr id="6" name="Content Placeholder 5"/>
          <p:cNvSpPr>
            <a:spLocks noGrp="1"/>
          </p:cNvSpPr>
          <p:nvPr>
            <p:ph idx="1"/>
          </p:nvPr>
        </p:nvSpPr>
        <p:spPr/>
        <p:txBody>
          <a:bodyPr/>
          <a:lstStyle/>
          <a:p>
            <a:r>
              <a:rPr lang="en-US"/>
              <a:t>The above signs and symptoms progress</a:t>
            </a:r>
          </a:p>
          <a:p>
            <a:r>
              <a:rPr lang="en-US"/>
              <a:t>Distention of the abdomen</a:t>
            </a:r>
          </a:p>
          <a:p>
            <a:r>
              <a:rPr lang="en-US"/>
              <a:t>Splenomegaly</a:t>
            </a:r>
          </a:p>
          <a:p>
            <a:r>
              <a:rPr lang="en-US"/>
              <a:t>Relative bradycardia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In the 3rd week</a:t>
            </a:r>
          </a:p>
        </p:txBody>
      </p:sp>
      <p:sp>
        <p:nvSpPr>
          <p:cNvPr id="3" name="Content Placeholder 2"/>
          <p:cNvSpPr>
            <a:spLocks noGrp="1"/>
          </p:cNvSpPr>
          <p:nvPr>
            <p:ph idx="1"/>
          </p:nvPr>
        </p:nvSpPr>
        <p:spPr/>
        <p:txBody>
          <a:bodyPr>
            <a:normAutofit lnSpcReduction="20000"/>
          </a:bodyPr>
          <a:lstStyle/>
          <a:p>
            <a:r>
              <a:rPr lang="en-US"/>
              <a:t>Patient becomes more toxic</a:t>
            </a:r>
          </a:p>
          <a:p>
            <a:r>
              <a:rPr lang="en-US"/>
              <a:t>Anorexia - weight loss</a:t>
            </a:r>
          </a:p>
          <a:p>
            <a:r>
              <a:rPr lang="en-US"/>
              <a:t>Infection of conjuctiva</a:t>
            </a:r>
          </a:p>
          <a:p>
            <a:r>
              <a:rPr lang="en-US"/>
              <a:t>Patient is tachypneic with a thready pulse</a:t>
            </a:r>
          </a:p>
          <a:p>
            <a:r>
              <a:rPr lang="en-US"/>
              <a:t>Crackles over lung bases</a:t>
            </a:r>
          </a:p>
          <a:p>
            <a:r>
              <a:rPr lang="en-US"/>
              <a:t>Severe abdominal distention</a:t>
            </a:r>
          </a:p>
          <a:p>
            <a:r>
              <a:rPr lang="en-US"/>
              <a:t>Some patients - foul, green-yellow, watery diarrhea (pea soup diarrhea)</a:t>
            </a:r>
          </a:p>
          <a:p>
            <a:r>
              <a:rPr lang="en-US"/>
              <a:t>Bowel peritonitis and perforation </a:t>
            </a:r>
          </a:p>
          <a:p>
            <a:r>
              <a:rPr lang="en-US"/>
              <a:t>Toxemia, myocarditis, intestinal hemorrhage may cause death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4th week</a:t>
            </a:r>
          </a:p>
        </p:txBody>
      </p:sp>
      <p:sp>
        <p:nvSpPr>
          <p:cNvPr id="3" name="Content Placeholder 2"/>
          <p:cNvSpPr>
            <a:spLocks noGrp="1"/>
          </p:cNvSpPr>
          <p:nvPr>
            <p:ph idx="1"/>
          </p:nvPr>
        </p:nvSpPr>
        <p:spPr/>
        <p:txBody>
          <a:bodyPr/>
          <a:lstStyle/>
          <a:p>
            <a:r>
              <a:rPr lang="en-US"/>
              <a:t>Fever, mental confusion and abdominal distention increases</a:t>
            </a:r>
          </a:p>
          <a:p>
            <a:r>
              <a:rPr lang="en-US"/>
              <a:t>Instestinal and neurologic complications may still occur</a:t>
            </a:r>
          </a:p>
          <a:p>
            <a:r>
              <a:rPr lang="en-US"/>
              <a:t>Weight loss and weakness increases</a:t>
            </a:r>
          </a:p>
          <a:p>
            <a:r>
              <a:rPr lang="en-US"/>
              <a:t>Some survivors - become asymptomatic carriers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Diagnosis</a:t>
            </a:r>
          </a:p>
        </p:txBody>
      </p:sp>
      <p:sp>
        <p:nvSpPr>
          <p:cNvPr id="3" name="Content Placeholder 2"/>
          <p:cNvSpPr>
            <a:spLocks noGrp="1"/>
          </p:cNvSpPr>
          <p:nvPr>
            <p:ph idx="1"/>
          </p:nvPr>
        </p:nvSpPr>
        <p:spPr/>
        <p:txBody>
          <a:bodyPr>
            <a:normAutofit/>
          </a:bodyPr>
          <a:lstStyle/>
          <a:p>
            <a:r>
              <a:rPr lang="en-US"/>
              <a:t>The diagnosis of typhoid fever is primarily clinical</a:t>
            </a:r>
          </a:p>
          <a:p>
            <a:r>
              <a:rPr lang="en-US"/>
              <a:t>CBC</a:t>
            </a:r>
          </a:p>
          <a:p>
            <a:pPr marL="0" indent="0">
              <a:buNone/>
            </a:pPr>
            <a:r>
              <a:rPr lang="en-US"/>
              <a:t>- Normocytic anemia</a:t>
            </a:r>
          </a:p>
          <a:p>
            <a:pPr marL="0" indent="0">
              <a:buNone/>
            </a:pPr>
            <a:r>
              <a:rPr lang="en-US"/>
              <a:t>- WBC - typical leucopenia (however maybe increased in children)</a:t>
            </a:r>
          </a:p>
          <a:p>
            <a:pPr marL="0" indent="0">
              <a:buNone/>
            </a:pPr>
            <a:r>
              <a:rPr lang="en-US"/>
              <a:t>- Thrombocytopenia</a:t>
            </a:r>
          </a:p>
          <a:p>
            <a:r>
              <a:rPr lang="en-US"/>
              <a:t>Raised ESR</a:t>
            </a:r>
          </a:p>
          <a:p>
            <a:r>
              <a:rPr lang="en-US"/>
              <a:t>Elevated PT and APTT and decreased fibrinogen levels</a:t>
            </a:r>
          </a:p>
          <a:p>
            <a:pPr marL="0" indent="0">
              <a:buNone/>
            </a:pPr>
            <a:endParaRPr lang="en-US"/>
          </a:p>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4215"/>
            <a:ext cx="10515600" cy="5561965"/>
          </a:xfrm>
        </p:spPr>
        <p:txBody>
          <a:bodyPr>
            <a:normAutofit/>
          </a:bodyPr>
          <a:lstStyle/>
          <a:p>
            <a:r>
              <a:rPr lang="en-US">
                <a:sym typeface="+mn-ea"/>
              </a:rPr>
              <a:t>Culture - considered 100% specific</a:t>
            </a:r>
            <a:endParaRPr lang="en-US"/>
          </a:p>
          <a:p>
            <a:pPr marL="0" indent="0">
              <a:buNone/>
            </a:pPr>
            <a:r>
              <a:rPr lang="en-US">
                <a:sym typeface="+mn-ea"/>
              </a:rPr>
              <a:t>Blood culture; in the 1st week maybe positive in nearly all patients</a:t>
            </a:r>
            <a:endParaRPr lang="en-US"/>
          </a:p>
          <a:p>
            <a:pPr marL="0" indent="0">
              <a:buNone/>
            </a:pPr>
            <a:r>
              <a:rPr lang="en-US">
                <a:sym typeface="+mn-ea"/>
              </a:rPr>
              <a:t>Bone marrow culture; most sensitive</a:t>
            </a:r>
            <a:endParaRPr lang="en-US"/>
          </a:p>
          <a:p>
            <a:pPr marL="0" indent="0">
              <a:buNone/>
            </a:pPr>
            <a:r>
              <a:rPr lang="en-US">
                <a:sym typeface="+mn-ea"/>
              </a:rPr>
              <a:t>Stool and urine culture - when abdominal symptoms predominate (usually 2nd - 3rd week)</a:t>
            </a:r>
          </a:p>
          <a:p>
            <a:pPr>
              <a:buFont typeface="Arial" panose="020B0604020202020204" pitchFamily="34" charset="0"/>
              <a:buChar char="•"/>
            </a:pPr>
            <a:r>
              <a:rPr lang="en-US">
                <a:sym typeface="+mn-ea"/>
              </a:rPr>
              <a:t>PCR</a:t>
            </a:r>
            <a:endParaRPr lang="en-US"/>
          </a:p>
          <a:p>
            <a:r>
              <a:rPr lang="en-US">
                <a:sym typeface="+mn-ea"/>
              </a:rPr>
              <a:t>Puncture biopsy from the rose spots</a:t>
            </a:r>
            <a:endParaRPr lang="en-US"/>
          </a:p>
          <a:p>
            <a:r>
              <a:rPr lang="en-US"/>
              <a:t>Widal test is not sensitive or specific and is no longer used</a:t>
            </a:r>
          </a:p>
          <a:p>
            <a:pPr marL="0" indent="0">
              <a:buNone/>
            </a:pPr>
            <a:r>
              <a:rPr lang="en-US"/>
              <a:t>- measures agglutinating antibodies to H and O antigens of S. typhi</a:t>
            </a:r>
          </a:p>
          <a:p>
            <a:pPr marL="0" indent="0">
              <a:buNone/>
            </a:pPr>
            <a:r>
              <a:rPr lang="en-US"/>
              <a:t>- positive if prior infection or immunization</a:t>
            </a:r>
          </a:p>
          <a:p>
            <a:pPr marL="0" indent="0">
              <a:buNone/>
            </a:pPr>
            <a:r>
              <a:rPr lang="en-US"/>
              <a:t>- O titer more specific, H more sensitive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Question</a:t>
            </a:r>
          </a:p>
        </p:txBody>
      </p:sp>
      <p:sp>
        <p:nvSpPr>
          <p:cNvPr id="3" name="Content Placeholder 2"/>
          <p:cNvSpPr>
            <a:spLocks noGrp="1"/>
          </p:cNvSpPr>
          <p:nvPr>
            <p:ph idx="1"/>
          </p:nvPr>
        </p:nvSpPr>
        <p:spPr/>
        <p:txBody>
          <a:bodyPr/>
          <a:lstStyle/>
          <a:p>
            <a:pPr marL="0" indent="0">
              <a:buNone/>
            </a:pPr>
            <a:r>
              <a:rPr lang="en-US"/>
              <a:t>Write short notes on typhoid fever under the following sub-headings:</a:t>
            </a:r>
          </a:p>
          <a:p>
            <a:pPr marL="514350" indent="-514350">
              <a:buFont typeface="+mj-lt"/>
              <a:buAutoNum type="alphaLcParenR"/>
            </a:pPr>
            <a:r>
              <a:rPr lang="en-US"/>
              <a:t>pathology</a:t>
            </a:r>
          </a:p>
          <a:p>
            <a:pPr marL="514350" indent="-514350">
              <a:buFont typeface="+mj-lt"/>
              <a:buAutoNum type="alphaLcParenR"/>
            </a:pPr>
            <a:r>
              <a:rPr lang="en-US"/>
              <a:t>clinical presentation</a:t>
            </a:r>
          </a:p>
          <a:p>
            <a:pPr marL="514350" indent="-514350">
              <a:buFont typeface="+mj-lt"/>
              <a:buAutoNum type="alphaLcParenR"/>
            </a:pPr>
            <a:r>
              <a:rPr lang="en-US"/>
              <a:t>diagnostic workup</a:t>
            </a:r>
          </a:p>
          <a:p>
            <a:pPr marL="514350" indent="-514350">
              <a:buFont typeface="+mj-lt"/>
              <a:buAutoNum type="alphaLcParenR"/>
            </a:pPr>
            <a:r>
              <a:rPr lang="en-US"/>
              <a:t>complications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Treatment</a:t>
            </a:r>
          </a:p>
        </p:txBody>
      </p:sp>
      <p:sp>
        <p:nvSpPr>
          <p:cNvPr id="3" name="Content Placeholder 2"/>
          <p:cNvSpPr>
            <a:spLocks noGrp="1"/>
          </p:cNvSpPr>
          <p:nvPr>
            <p:ph idx="1"/>
          </p:nvPr>
        </p:nvSpPr>
        <p:spPr/>
        <p:txBody>
          <a:bodyPr/>
          <a:lstStyle/>
          <a:p>
            <a:r>
              <a:rPr lang="en-US"/>
              <a:t>Fluid replacement and good nutrition</a:t>
            </a:r>
          </a:p>
          <a:p>
            <a:r>
              <a:rPr lang="en-US"/>
              <a:t>1st line Antibiotics: Ciprofloxacin 500mg/12h PO for 10 days</a:t>
            </a:r>
          </a:p>
          <a:p>
            <a:r>
              <a:rPr lang="en-US"/>
              <a:t>Alternatives: Ceftriaxone 2g IV/24hr for 14 days or Azithromycin 1g PO on day 1 with 500g PO on day 2-6 </a:t>
            </a:r>
          </a:p>
          <a:p>
            <a:r>
              <a:rPr lang="en-US"/>
              <a:t>In severe disease, give IV Ciprofloxacin or Cefotaxime for 10-14 days</a:t>
            </a:r>
          </a:p>
          <a:p>
            <a:r>
              <a:rPr lang="en-US"/>
              <a:t>In encephalopathy +/- shock, give dexamethasone 3mg/kg IV stat just before antibiotics, then 1mg/kg/6hr for 48hrs</a:t>
            </a:r>
          </a:p>
          <a:p>
            <a:pPr marL="0" indent="0">
              <a:buNone/>
            </a:pPr>
            <a:r>
              <a:rPr lang="en-US"/>
              <a:t>N/B: Perforation is managed by surgery and if severe GI bleeding, may require blood transfusion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3261995" y="9525"/>
            <a:ext cx="6330315" cy="6838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Introduction</a:t>
            </a:r>
          </a:p>
        </p:txBody>
      </p:sp>
      <p:sp>
        <p:nvSpPr>
          <p:cNvPr id="3" name="Content Placeholder 2"/>
          <p:cNvSpPr>
            <a:spLocks noGrp="1"/>
          </p:cNvSpPr>
          <p:nvPr>
            <p:ph idx="1"/>
          </p:nvPr>
        </p:nvSpPr>
        <p:spPr/>
        <p:txBody>
          <a:bodyPr/>
          <a:lstStyle/>
          <a:p>
            <a:r>
              <a:rPr lang="en-US"/>
              <a:t>Typhoid fever, also known as enteric fever, is a potentially fatal multisystemic illness caused by:</a:t>
            </a:r>
          </a:p>
          <a:p>
            <a:pPr marL="0" indent="0">
              <a:buNone/>
            </a:pPr>
            <a:r>
              <a:rPr lang="en-US"/>
              <a:t>- Salmonella typhi (S. typhi has serovars; serova enterica is pathogenic)</a:t>
            </a:r>
          </a:p>
          <a:p>
            <a:pPr marL="0" indent="0">
              <a:buNone/>
            </a:pPr>
            <a:r>
              <a:rPr lang="en-US"/>
              <a:t>- Salmonella paratyphi (S. paratyphi has subtype A,B and C)</a:t>
            </a:r>
          </a:p>
          <a:p>
            <a:pPr marL="0" indent="0">
              <a:buNone/>
            </a:pPr>
            <a:r>
              <a:rPr lang="en-US"/>
              <a:t>N/B: Typhoid fever is primarily caused by S. typhi and to a lesser extent S. paratyphi</a:t>
            </a:r>
          </a:p>
          <a:p>
            <a:r>
              <a:rPr lang="en-US"/>
              <a:t>In Greek 'typhos' means an etheral smoke or cloud that was believed to causes disease and madness - in the advanced disease the patient's level of conciousness is truly clouded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Etiology</a:t>
            </a:r>
          </a:p>
        </p:txBody>
      </p:sp>
      <p:sp>
        <p:nvSpPr>
          <p:cNvPr id="3" name="Content Placeholder 2"/>
          <p:cNvSpPr>
            <a:spLocks noGrp="1"/>
          </p:cNvSpPr>
          <p:nvPr>
            <p:ph sz="half" idx="1"/>
          </p:nvPr>
        </p:nvSpPr>
        <p:spPr>
          <a:xfrm>
            <a:off x="838200" y="1825625"/>
            <a:ext cx="6198235" cy="4351655"/>
          </a:xfrm>
        </p:spPr>
        <p:txBody>
          <a:bodyPr>
            <a:normAutofit lnSpcReduction="10000"/>
          </a:bodyPr>
          <a:lstStyle/>
          <a:p>
            <a:r>
              <a:rPr lang="en-US"/>
              <a:t>Typhoid fever is caused by S. typhi and S. paratyphi</a:t>
            </a:r>
          </a:p>
          <a:p>
            <a:r>
              <a:rPr lang="en-US"/>
              <a:t>Is a gram -ve bacilli, aerobic, non-spore forming organism</a:t>
            </a:r>
          </a:p>
          <a:p>
            <a:r>
              <a:rPr lang="en-US"/>
              <a:t>It contains:</a:t>
            </a:r>
          </a:p>
          <a:p>
            <a:pPr marL="0" indent="0">
              <a:buNone/>
            </a:pPr>
            <a:r>
              <a:rPr lang="en-US"/>
              <a:t>- Lipopolysaccharide</a:t>
            </a:r>
          </a:p>
          <a:p>
            <a:pPr marL="0" indent="0">
              <a:buNone/>
            </a:pPr>
            <a:r>
              <a:rPr lang="en-US"/>
              <a:t>- Oligosaccharide somatic antigen “O” antigen</a:t>
            </a:r>
          </a:p>
          <a:p>
            <a:pPr marL="0" indent="0">
              <a:buNone/>
            </a:pPr>
            <a:r>
              <a:rPr lang="en-US"/>
              <a:t>- Flagella “H” antigen</a:t>
            </a:r>
          </a:p>
          <a:p>
            <a:pPr marL="0" indent="0">
              <a:buNone/>
            </a:pPr>
            <a:r>
              <a:rPr lang="en-US"/>
              <a:t>- Virulence “Vi” antigen</a:t>
            </a:r>
          </a:p>
        </p:txBody>
      </p:sp>
      <p:pic>
        <p:nvPicPr>
          <p:cNvPr id="5" name="Content Placeholder 4"/>
          <p:cNvPicPr>
            <a:picLocks noGrp="1" noChangeAspect="1"/>
          </p:cNvPicPr>
          <p:nvPr>
            <p:ph sz="half" idx="2"/>
          </p:nvPr>
        </p:nvPicPr>
        <p:blipFill>
          <a:blip r:embed="rId2"/>
          <a:stretch>
            <a:fillRect/>
          </a:stretch>
        </p:blipFill>
        <p:spPr>
          <a:xfrm>
            <a:off x="6371271" y="1825625"/>
            <a:ext cx="4783457" cy="43513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Transmission: Via Faeco-oral route</a:t>
            </a:r>
          </a:p>
        </p:txBody>
      </p:sp>
      <p:sp>
        <p:nvSpPr>
          <p:cNvPr id="3" name="Content Placeholder 2"/>
          <p:cNvSpPr>
            <a:spLocks noGrp="1"/>
          </p:cNvSpPr>
          <p:nvPr>
            <p:ph idx="1"/>
          </p:nvPr>
        </p:nvSpPr>
        <p:spPr/>
        <p:txBody>
          <a:bodyPr/>
          <a:lstStyle/>
          <a:p>
            <a:pPr marL="514350" indent="-514350">
              <a:buAutoNum type="arabicPeriod"/>
            </a:pPr>
            <a:r>
              <a:rPr lang="en-US"/>
              <a:t>Ingestion of contaminated food and beverages; food handlers are often asymptomatic and chronically shed the bacteria through feaces or less commonly urine - due to poor personal hygiene of these people food is usually contaminated with the bacteria</a:t>
            </a:r>
          </a:p>
          <a:p>
            <a:pPr marL="514350" indent="-514350">
              <a:buAutoNum type="arabicPeriod"/>
            </a:pPr>
            <a:r>
              <a:rPr lang="en-US"/>
              <a:t>Drinking sewage contaminated water and shellfish</a:t>
            </a:r>
          </a:p>
          <a:p>
            <a:pPr marL="514350" indent="-514350">
              <a:buAutoNum type="arabicPeriod"/>
            </a:pPr>
            <a:r>
              <a:rPr lang="en-US"/>
              <a:t>Using contaminated toilets and neglecting hand hygiene</a:t>
            </a:r>
          </a:p>
          <a:p>
            <a:pPr marL="514350" indent="-514350">
              <a:buAutoNum type="arabicPeriod"/>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Risk Factors</a:t>
            </a:r>
          </a:p>
        </p:txBody>
      </p:sp>
      <p:sp>
        <p:nvSpPr>
          <p:cNvPr id="3" name="Content Placeholder 2"/>
          <p:cNvSpPr>
            <a:spLocks noGrp="1"/>
          </p:cNvSpPr>
          <p:nvPr>
            <p:ph idx="1"/>
          </p:nvPr>
        </p:nvSpPr>
        <p:spPr/>
        <p:txBody>
          <a:bodyPr/>
          <a:lstStyle/>
          <a:p>
            <a:r>
              <a:rPr lang="en-US"/>
              <a:t>Typhoid is common in areas with poor infrastructure in terms of hygiene and disposal or waste esp. in developing countries with low SES</a:t>
            </a:r>
          </a:p>
          <a:p>
            <a:r>
              <a:rPr lang="en-US"/>
              <a:t>Children are at a greater risk of developing typhoid infection</a:t>
            </a:r>
          </a:p>
          <a:p>
            <a:r>
              <a:rPr lang="en-US"/>
              <a:t>Overcrowding</a:t>
            </a:r>
          </a:p>
          <a:p>
            <a:r>
              <a:rPr lang="en-US"/>
              <a:t>In the developed countries, most infections are due to travelling - those who work or travel to endemic areas</a:t>
            </a:r>
          </a:p>
          <a:p>
            <a:r>
              <a:rPr lang="en-US"/>
              <a:t>Those who have close contact with infected people are susceptible</a:t>
            </a:r>
          </a:p>
          <a:p>
            <a:r>
              <a:rPr lang="en-US"/>
              <a:t>Immunosupression is a risk factor </a:t>
            </a:r>
          </a:p>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0000" lnSpcReduction="20000"/>
          </a:bodyPr>
          <a:lstStyle/>
          <a:p>
            <a:r>
              <a:rPr lang="en-US"/>
              <a:t>Typhoidal salmonellae are able to survive in low pH (1.5); reduction in gastric acidity may increase the risk on developing typhoid fever by facilitating bacterial growth: </a:t>
            </a:r>
          </a:p>
          <a:p>
            <a:pPr marL="0" indent="0">
              <a:buNone/>
            </a:pPr>
            <a:r>
              <a:rPr lang="en-US"/>
              <a:t>- Antacids</a:t>
            </a:r>
          </a:p>
          <a:p>
            <a:pPr marL="0" indent="0">
              <a:buNone/>
            </a:pPr>
            <a:r>
              <a:rPr lang="en-US"/>
              <a:t>- PPIs</a:t>
            </a:r>
          </a:p>
          <a:p>
            <a:pPr marL="0" indent="0">
              <a:buNone/>
            </a:pPr>
            <a:r>
              <a:rPr lang="en-US"/>
              <a:t>- H2 receptor blockers</a:t>
            </a:r>
          </a:p>
          <a:p>
            <a:pPr marL="0" indent="0">
              <a:buNone/>
            </a:pPr>
            <a:r>
              <a:rPr lang="en-US"/>
              <a:t>- Gastrectomy</a:t>
            </a:r>
          </a:p>
          <a:p>
            <a:pPr marL="0" indent="0">
              <a:buNone/>
            </a:pPr>
            <a:r>
              <a:rPr lang="en-US"/>
              <a:t>- Acchlorhydria</a:t>
            </a:r>
          </a:p>
          <a:p>
            <a:pPr marL="0" indent="0">
              <a:buNone/>
            </a:pPr>
            <a:r>
              <a:rPr lang="en-US"/>
              <a:t>- Pernicious anemia</a:t>
            </a:r>
          </a:p>
          <a:p>
            <a:r>
              <a:rPr lang="en-US"/>
              <a:t>Some individuals may present genetic polymorphisms which dampen the macrophage activity and facilitate macrophage growth</a:t>
            </a:r>
          </a:p>
          <a:p>
            <a:pPr marL="0" indent="0">
              <a:buNone/>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Pathophysiology</a:t>
            </a:r>
          </a:p>
        </p:txBody>
      </p:sp>
      <p:sp>
        <p:nvSpPr>
          <p:cNvPr id="3" name="Content Placeholder 2"/>
          <p:cNvSpPr>
            <a:spLocks noGrp="1"/>
          </p:cNvSpPr>
          <p:nvPr>
            <p:ph idx="1"/>
          </p:nvPr>
        </p:nvSpPr>
        <p:spPr/>
        <p:txBody>
          <a:bodyPr>
            <a:normAutofit lnSpcReduction="10000"/>
          </a:bodyPr>
          <a:lstStyle/>
          <a:p>
            <a:r>
              <a:rPr lang="en-US"/>
              <a:t>Bacteria enters the body via the oral route. </a:t>
            </a:r>
          </a:p>
          <a:p>
            <a:r>
              <a:rPr lang="en-US"/>
              <a:t>All pathogenic Salmonella species, when present in the gut are engulfed by phagocytic cells, which then pass through the mucosa and present them to macrophages in the lamina propria. </a:t>
            </a:r>
          </a:p>
          <a:p>
            <a:r>
              <a:rPr lang="en-US"/>
              <a:t>Non - typhoidal salmonellae species are phagocytized throughout the distal ileum and colon. With toll-like receptors; TLR-5 and TLR-4/MD2/CD-14 complex, macrophages recognize pathogen associated molecular patterns (PAMPs) such as flagella and lipopolysaccharides. Macrophages and intestinal epithelial cells then attract T cells and neutrophils with IL-8 causing inflammation and suppressing the infection.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0000" lnSpcReduction="10000"/>
          </a:bodyPr>
          <a:lstStyle/>
          <a:p>
            <a:r>
              <a:rPr lang="en-US"/>
              <a:t>In contrast to the non-typhoidal salmonellae, S. typhi and S. paratyphi enter the host's system primarily through the distal ileum. They have specialized fimbriae that adhere to the epithelium over clusters of lymphoid tissue in the ileum (Peyer's patches). The bacteria are then phagocytosed by the macrophages in the Peyer's patches. The bacteria then induce their host macrophages to attract more macrophages. </a:t>
            </a:r>
          </a:p>
          <a:p>
            <a:r>
              <a:rPr lang="en-US"/>
              <a:t>Typhoidal salmonella co-opt the macrophages' cellular machinery for their own reproduction as they are carried through the mesenteric lymphnodes to the thoracic duct and the lymphatics and then to the reticuloendothelial tissues of the liver, spleen, bone marrow and lymphnodes. Once there, they pause and continue to multiply until they reach critical density. This is followed by bacteria induced macrophage apoptosis, breaking out into the blood stream to invade the rest of the body. </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6462</Words>
  <Application>Microsoft Office PowerPoint</Application>
  <PresentationFormat>Widescreen</PresentationFormat>
  <Paragraphs>150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Imed Essay</vt:lpstr>
      <vt:lpstr>Question</vt:lpstr>
      <vt:lpstr>Introduction</vt:lpstr>
      <vt:lpstr>Etiology</vt:lpstr>
      <vt:lpstr>Transmission: Via Faeco-oral route</vt:lpstr>
      <vt:lpstr>Risk Factors</vt:lpstr>
      <vt:lpstr>PowerPoint Presentation</vt:lpstr>
      <vt:lpstr>Pathophysiology</vt:lpstr>
      <vt:lpstr>PowerPoint Presentation</vt:lpstr>
      <vt:lpstr>PowerPoint Presentation</vt:lpstr>
      <vt:lpstr>PowerPoint Presentation</vt:lpstr>
      <vt:lpstr>Clinical Presentation</vt:lpstr>
      <vt:lpstr>Over the first week of infection</vt:lpstr>
      <vt:lpstr>End of the 1st week</vt:lpstr>
      <vt:lpstr>During the 2nd week</vt:lpstr>
      <vt:lpstr>In the 3rd week</vt:lpstr>
      <vt:lpstr>4th week</vt:lpstr>
      <vt:lpstr>Diagnosis</vt:lpstr>
      <vt:lpstr>PowerPoint Presentation</vt:lpstr>
      <vt:lpstr>Treatment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Imed Essay</dc:title>
  <dc:creator/>
  <cp:lastModifiedBy>Priyanka Modi</cp:lastModifiedBy>
  <cp:revision>14</cp:revision>
  <dcterms:created xsi:type="dcterms:W3CDTF">2020-06-23T13:32:59Z</dcterms:created>
  <dcterms:modified xsi:type="dcterms:W3CDTF">2020-06-25T16:33:52Z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1033-11.2.0.8684</vt:lpwstr>
  </property>
</Properties>
</file>