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9" r:id="rId13"/>
    <p:sldId id="260" r:id="rId14"/>
    <p:sldId id="283" r:id="rId15"/>
    <p:sldId id="282" r:id="rId16"/>
    <p:sldId id="261" r:id="rId17"/>
    <p:sldId id="263" r:id="rId18"/>
    <p:sldId id="264" r:id="rId19"/>
    <p:sldId id="280" r:id="rId20"/>
    <p:sldId id="265" r:id="rId21"/>
    <p:sldId id="285" r:id="rId22"/>
    <p:sldId id="266" r:id="rId23"/>
    <p:sldId id="267" r:id="rId24"/>
    <p:sldId id="268" r:id="rId25"/>
    <p:sldId id="269" r:id="rId26"/>
    <p:sldId id="270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6A9DBC-F422-41B4-AE44-BF473B3A1E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82969-CD9B-4287-9497-09777FED4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Imed</a:t>
            </a:r>
            <a:r>
              <a:rPr lang="en-US" dirty="0" smtClean="0"/>
              <a:t> essay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A 57 year </a:t>
            </a:r>
            <a:r>
              <a:rPr lang="en-US" dirty="0" smtClean="0"/>
              <a:t>old man presents with a </a:t>
            </a:r>
            <a:r>
              <a:rPr lang="en-US" b="1" dirty="0" smtClean="0"/>
              <a:t>seven month</a:t>
            </a:r>
            <a:r>
              <a:rPr lang="en-US" dirty="0" smtClean="0"/>
              <a:t> history of progressive </a:t>
            </a:r>
            <a:r>
              <a:rPr lang="en-US" b="1" dirty="0" smtClean="0"/>
              <a:t>LUQ swelling</a:t>
            </a:r>
            <a:r>
              <a:rPr lang="en-US" dirty="0" smtClean="0"/>
              <a:t>, </a:t>
            </a:r>
            <a:r>
              <a:rPr lang="en-US" b="1" dirty="0" smtClean="0"/>
              <a:t>early satiety </a:t>
            </a:r>
            <a:r>
              <a:rPr lang="en-US" dirty="0" smtClean="0"/>
              <a:t>and  </a:t>
            </a:r>
            <a:r>
              <a:rPr lang="en-US" b="1" dirty="0" smtClean="0"/>
              <a:t>fatigue</a:t>
            </a:r>
            <a:r>
              <a:rPr lang="en-US" dirty="0" smtClean="0"/>
              <a:t>, physical exam reveals an </a:t>
            </a:r>
            <a:r>
              <a:rPr lang="en-US" b="1" dirty="0" smtClean="0"/>
              <a:t>enlarged spleen extending 20cm </a:t>
            </a:r>
            <a:r>
              <a:rPr lang="en-US" dirty="0" smtClean="0"/>
              <a:t>below the left costal margin.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3033373" cy="5516563"/>
          </a:xfrm>
        </p:spPr>
      </p:pic>
    </p:spTree>
    <p:extLst>
      <p:ext uri="{BB962C8B-B14F-4D97-AF65-F5344CB8AC3E}">
        <p14:creationId xmlns:p14="http://schemas.microsoft.com/office/powerpoint/2010/main" val="31769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031" y="2324100"/>
            <a:ext cx="46729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 complete blood count reveals WBC 348×10^9, PLATELETS- 602 HB-9g/dl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What is the most likely diagnosis?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Chronic myeloid leukemia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4 PRIORITY INVESTIGATION AND EXPECTED FINDINGS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01510"/>
              </p:ext>
            </p:extLst>
          </p:nvPr>
        </p:nvGraphicFramePr>
        <p:xfrm>
          <a:off x="457200" y="1523999"/>
          <a:ext cx="8229600" cy="5291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7649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EXPECTECTED FINDINGS</a:t>
                      </a:r>
                      <a:endParaRPr lang="en-US" dirty="0"/>
                    </a:p>
                  </a:txBody>
                  <a:tcPr/>
                </a:tc>
              </a:tr>
              <a:tr h="132953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PERIPHERAL BLOOD SMEAR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full maturation spectrum of myeloid series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NORMOCHROMIC NORMOCYTIC picture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12105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BONE MARROW ASPIRATE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hypercellular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granulopoietic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predominance.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characterization of phase of CML.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377649">
                <a:tc>
                  <a:txBody>
                    <a:bodyPr/>
                    <a:lstStyle/>
                    <a:p>
                      <a:r>
                        <a:rPr lang="en-US" dirty="0" smtClean="0"/>
                        <a:t>3.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BCR-ABL1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DETECTION</a:t>
                      </a:r>
                      <a:endParaRPr lang="en-US" dirty="0"/>
                    </a:p>
                  </a:txBody>
                  <a:tcPr/>
                </a:tc>
              </a:tr>
              <a:tr h="931188">
                <a:tc>
                  <a:txBody>
                    <a:bodyPr/>
                    <a:lstStyle/>
                    <a:p>
                      <a:r>
                        <a:rPr lang="en-US" dirty="0" smtClean="0"/>
                        <a:t>4.FISH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detect translocation t (9, 22)</a:t>
                      </a:r>
                      <a:r>
                        <a:rPr lang="en-US" dirty="0" smtClean="0"/>
                        <a:t>  PHILADEPHIA CHROMOSOME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931188">
                <a:tc>
                  <a:txBody>
                    <a:bodyPr/>
                    <a:lstStyle/>
                    <a:p>
                      <a:r>
                        <a:rPr lang="en-US" dirty="0" smtClean="0"/>
                        <a:t>5. URIC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HYPERURICEMIA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White blood cells. Characteristically, there is marked </a:t>
            </a:r>
            <a:r>
              <a:rPr lang="en-US" dirty="0" err="1" smtClean="0"/>
              <a:t>leucocytosis</a:t>
            </a:r>
            <a:r>
              <a:rPr lang="en-US" dirty="0" smtClean="0"/>
              <a:t> (approximately 200,000/</a:t>
            </a:r>
            <a:r>
              <a:rPr lang="en-US" dirty="0" err="1" smtClean="0"/>
              <a:t>μl</a:t>
            </a:r>
            <a:r>
              <a:rPr lang="en-US" dirty="0" smtClean="0"/>
              <a:t> or more at the time of presentation). The natural history of CML consists of  3phases—chronic, accelerated, and </a:t>
            </a:r>
            <a:r>
              <a:rPr lang="en-US" dirty="0" err="1" smtClean="0"/>
              <a:t>blastic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Chronic phase: </a:t>
            </a:r>
            <a:r>
              <a:rPr lang="en-US" dirty="0" smtClean="0"/>
              <a:t>begins as a </a:t>
            </a:r>
            <a:r>
              <a:rPr lang="en-US" dirty="0" err="1" smtClean="0"/>
              <a:t>myeloproliferative</a:t>
            </a:r>
            <a:r>
              <a:rPr lang="en-US" dirty="0" smtClean="0"/>
              <a:t> disorder and consists of excessive proliferation of myeloid cells of intermediate grade (i.e. </a:t>
            </a:r>
            <a:r>
              <a:rPr lang="en-US" dirty="0" err="1" smtClean="0"/>
              <a:t>myelocytes</a:t>
            </a:r>
            <a:r>
              <a:rPr lang="en-US" dirty="0" smtClean="0"/>
              <a:t> and </a:t>
            </a:r>
            <a:r>
              <a:rPr lang="en-US" dirty="0" err="1" smtClean="0"/>
              <a:t>metamyelocytes</a:t>
            </a:r>
            <a:r>
              <a:rPr lang="en-US" dirty="0" smtClean="0"/>
              <a:t>) and mature segmented neutrophils.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Accelerated phase</a:t>
            </a:r>
            <a:r>
              <a:rPr lang="en-US" dirty="0" smtClean="0"/>
              <a:t>: increasing degree of </a:t>
            </a:r>
            <a:r>
              <a:rPr lang="en-US" dirty="0" err="1" smtClean="0"/>
              <a:t>anaemia</a:t>
            </a:r>
            <a:r>
              <a:rPr lang="en-US" dirty="0" smtClean="0"/>
              <a:t>, blast count in blood or marrow between 10-20%, marrow basophils 20% or more, and platelet count falling below 1,00,000/</a:t>
            </a:r>
            <a:r>
              <a:rPr lang="en-US" dirty="0" err="1" smtClean="0"/>
              <a:t>μl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Blastic</a:t>
            </a:r>
            <a:r>
              <a:rPr lang="en-US" b="1" dirty="0" smtClean="0"/>
              <a:t> phase or blast crisis: </a:t>
            </a:r>
            <a:r>
              <a:rPr lang="en-US" dirty="0" smtClean="0"/>
              <a:t>blood or marrow blasts &gt;20%. Myeloid blast crisis in CML is more common and resembles AML.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i="1" dirty="0" smtClean="0"/>
              <a:t>Auer rods </a:t>
            </a:r>
            <a:r>
              <a:rPr lang="en-US" dirty="0" smtClean="0"/>
              <a:t>are not seen in </a:t>
            </a:r>
            <a:r>
              <a:rPr lang="en-US" dirty="0" err="1" smtClean="0"/>
              <a:t>myeloblasts</a:t>
            </a:r>
            <a:r>
              <a:rPr lang="en-US" dirty="0" smtClean="0"/>
              <a:t> of CML in blast crisis.</a:t>
            </a:r>
          </a:p>
          <a:p>
            <a:pPr marL="0" indent="0">
              <a:buNone/>
            </a:pPr>
            <a:r>
              <a:rPr lang="en-US" dirty="0" smtClean="0"/>
              <a:t>– Platelets. Platelet count may be normal but is raised in about half the cases.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BONE MARROW EXAMINATION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Cellularity: </a:t>
            </a:r>
            <a:r>
              <a:rPr lang="en-US" dirty="0" err="1" smtClean="0"/>
              <a:t>hypercellularity</a:t>
            </a:r>
            <a:r>
              <a:rPr lang="en-US" dirty="0" smtClean="0"/>
              <a:t> with total or partial replacement of</a:t>
            </a:r>
          </a:p>
          <a:p>
            <a:pPr marL="0" indent="0">
              <a:buNone/>
            </a:pPr>
            <a:r>
              <a:rPr lang="en-US" dirty="0" smtClean="0"/>
              <a:t>fat spaces by proliferating myeloid cells.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Myeloid cells</a:t>
            </a:r>
            <a:r>
              <a:rPr lang="en-US" dirty="0" smtClean="0"/>
              <a:t>: predominate in the bone marrow with increased</a:t>
            </a:r>
          </a:p>
          <a:p>
            <a:pPr marL="0" indent="0">
              <a:buNone/>
            </a:pPr>
            <a:r>
              <a:rPr lang="en-US" dirty="0" smtClean="0"/>
              <a:t>myeloid-</a:t>
            </a:r>
            <a:r>
              <a:rPr lang="en-US" dirty="0" err="1" smtClean="0"/>
              <a:t>erythroid</a:t>
            </a:r>
            <a:r>
              <a:rPr lang="en-US" dirty="0" smtClean="0"/>
              <a:t> ratio. The differential counts of myeloid cells</a:t>
            </a:r>
          </a:p>
          <a:p>
            <a:pPr marL="0" indent="0">
              <a:buNone/>
            </a:pPr>
            <a:r>
              <a:rPr lang="en-US" dirty="0" smtClean="0"/>
              <a:t>in the marrow show similar findings as seen in the peripheral</a:t>
            </a:r>
          </a:p>
          <a:p>
            <a:pPr marL="0" indent="0">
              <a:buNone/>
            </a:pPr>
            <a:r>
              <a:rPr lang="en-US" dirty="0" smtClean="0"/>
              <a:t>blood with predominance of </a:t>
            </a:r>
            <a:r>
              <a:rPr lang="en-US" dirty="0" err="1" smtClean="0"/>
              <a:t>myelocytes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Erythropoiesis</a:t>
            </a:r>
            <a:r>
              <a:rPr lang="en-US" dirty="0" smtClean="0"/>
              <a:t>: </a:t>
            </a:r>
            <a:r>
              <a:rPr lang="en-US" dirty="0" err="1" smtClean="0"/>
              <a:t>normoblastic</a:t>
            </a:r>
            <a:r>
              <a:rPr lang="en-US" dirty="0" smtClean="0"/>
              <a:t> but there is reduction in</a:t>
            </a:r>
          </a:p>
          <a:p>
            <a:pPr marL="0" indent="0">
              <a:buNone/>
            </a:pPr>
            <a:r>
              <a:rPr lang="en-US" dirty="0" err="1" smtClean="0"/>
              <a:t>erythropoietic</a:t>
            </a:r>
            <a:r>
              <a:rPr lang="en-US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Megakaryocytes</a:t>
            </a:r>
            <a:r>
              <a:rPr lang="en-US" dirty="0" smtClean="0"/>
              <a:t>: are conspicuous but </a:t>
            </a:r>
            <a:r>
              <a:rPr lang="en-US" dirty="0" err="1" smtClean="0"/>
              <a:t>lare</a:t>
            </a:r>
            <a:r>
              <a:rPr lang="en-US" dirty="0" smtClean="0"/>
              <a:t> usually smaller in</a:t>
            </a:r>
          </a:p>
          <a:p>
            <a:pPr marL="0" indent="0">
              <a:buNone/>
            </a:pPr>
            <a:r>
              <a:rPr lang="en-US" dirty="0" smtClean="0"/>
              <a:t>size than normal.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Cytogenetics</a:t>
            </a:r>
            <a:r>
              <a:rPr lang="en-US" dirty="0" smtClean="0"/>
              <a:t>: the characteristic chromosomal abnormality</a:t>
            </a:r>
          </a:p>
          <a:p>
            <a:pPr marL="0" indent="0">
              <a:buNone/>
            </a:pPr>
            <a:r>
              <a:rPr lang="en-US" dirty="0" smtClean="0"/>
              <a:t>called Philadelphia (</a:t>
            </a:r>
            <a:r>
              <a:rPr lang="en-US" dirty="0" err="1" smtClean="0"/>
              <a:t>Ph</a:t>
            </a:r>
            <a:r>
              <a:rPr lang="en-US" dirty="0" smtClean="0"/>
              <a:t>) chromosome (90-95%)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3 PHASES IN THE NATURAL COURSE OF THE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PHASE</a:t>
            </a:r>
          </a:p>
          <a:p>
            <a:r>
              <a:rPr lang="en-US" dirty="0" smtClean="0"/>
              <a:t>ACCELERATED PHASE </a:t>
            </a:r>
          </a:p>
          <a:p>
            <a:r>
              <a:rPr lang="en-US" dirty="0" smtClean="0"/>
              <a:t>ACUTE/ BLASTIC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1"/>
            <a:ext cx="81534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89916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3058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YOUR 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focus in our setting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618298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achievable by the following approaches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err="1" smtClean="0"/>
              <a:t>Imatinib</a:t>
            </a:r>
            <a:r>
              <a:rPr lang="en-US" dirty="0" smtClean="0"/>
              <a:t> oral therapy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 err="1" smtClean="0"/>
              <a:t>Allogenic</a:t>
            </a:r>
            <a:r>
              <a:rPr lang="en-US" dirty="0" smtClean="0"/>
              <a:t> bone marrow (stem cell) transplantation.</a:t>
            </a:r>
          </a:p>
          <a:p>
            <a:pPr marL="0" indent="0">
              <a:buNone/>
            </a:pPr>
            <a:r>
              <a:rPr lang="en-US" dirty="0" smtClean="0"/>
              <a:t>– Interferon-α.</a:t>
            </a:r>
          </a:p>
          <a:p>
            <a:pPr marL="0" indent="0">
              <a:buNone/>
            </a:pPr>
            <a:r>
              <a:rPr lang="en-US" dirty="0" smtClean="0"/>
              <a:t>– Chemotherapy</a:t>
            </a:r>
          </a:p>
          <a:p>
            <a:pPr marL="0" indent="0">
              <a:buNone/>
            </a:pPr>
            <a:r>
              <a:rPr lang="en-US" dirty="0" smtClean="0"/>
              <a:t>– Others: splenic irradiation, </a:t>
            </a:r>
            <a:r>
              <a:rPr lang="en-US" dirty="0" err="1" smtClean="0"/>
              <a:t>splenectomy</a:t>
            </a:r>
            <a:r>
              <a:rPr lang="en-US" dirty="0" smtClean="0"/>
              <a:t> and </a:t>
            </a:r>
            <a:r>
              <a:rPr lang="en-US" dirty="0" err="1" smtClean="0"/>
              <a:t>leucopheresis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THREE DRUGS USED 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3152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TKI- 1</a:t>
            </a:r>
            <a:r>
              <a:rPr lang="en-US" baseline="30000" dirty="0" smtClean="0"/>
              <a:t>ST</a:t>
            </a:r>
            <a:r>
              <a:rPr lang="en-US" dirty="0" smtClean="0"/>
              <a:t> GEN- IMATINIB MESYLATE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2</a:t>
            </a:r>
            <a:r>
              <a:rPr lang="en-US" baseline="30000" dirty="0" smtClean="0"/>
              <a:t>ND</a:t>
            </a:r>
            <a:r>
              <a:rPr lang="en-US" dirty="0" smtClean="0"/>
              <a:t> GEN- DASATANIB-avoid in lung disease and pleural effusion, NILOTINIB- Higher affinity for BCR-ABL1 avoid in any vascular disease available</a:t>
            </a:r>
          </a:p>
          <a:p>
            <a:r>
              <a:rPr lang="en-US" dirty="0" smtClean="0"/>
              <a:t>PONATINIB- given when </a:t>
            </a:r>
            <a:r>
              <a:rPr lang="en-US" dirty="0" err="1" smtClean="0"/>
              <a:t>theres</a:t>
            </a:r>
            <a:r>
              <a:rPr lang="en-US" dirty="0" smtClean="0"/>
              <a:t> is </a:t>
            </a:r>
            <a:r>
              <a:rPr lang="en-US" dirty="0" err="1" smtClean="0"/>
              <a:t>resistence</a:t>
            </a:r>
            <a:r>
              <a:rPr lang="en-US" dirty="0" smtClean="0"/>
              <a:t> to the above medication and there is mutation T3151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HYDROXYUREA- used to control WBC, but has no effect to CML MOLECULAR abnormality same applies to ALLOPURINOL, used before patient is transformed to TKI</a:t>
            </a:r>
          </a:p>
          <a:p>
            <a:r>
              <a:rPr lang="en-US" dirty="0" err="1" smtClean="0"/>
              <a:t>Hydroxyurea</a:t>
            </a:r>
            <a:r>
              <a:rPr lang="en-US" dirty="0" smtClean="0"/>
              <a:t> is given at a dose of 1-2g/day then reduced weekly to 0.5-1g/day</a:t>
            </a:r>
          </a:p>
          <a:p>
            <a:r>
              <a:rPr lang="en-US" dirty="0" smtClean="0"/>
              <a:t>Alpha interferon- used only when WBC has been controlled </a:t>
            </a:r>
            <a:r>
              <a:rPr lang="en-US" dirty="0" err="1" smtClean="0"/>
              <a:t>hydroxyurea</a:t>
            </a:r>
            <a:r>
              <a:rPr lang="en-US" dirty="0" smtClean="0"/>
              <a:t> and is used to maintain WBC &lt;4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CAN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</a:t>
            </a:r>
          </a:p>
          <a:p>
            <a:r>
              <a:rPr lang="en-US" dirty="0" smtClean="0"/>
              <a:t>SUB OPTIMAL</a:t>
            </a:r>
          </a:p>
          <a:p>
            <a:r>
              <a:rPr lang="en-US" dirty="0" smtClean="0"/>
              <a:t>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248754" cy="4525963"/>
          </a:xfrm>
        </p:spPr>
      </p:pic>
    </p:spTree>
    <p:extLst>
      <p:ext uri="{BB962C8B-B14F-4D97-AF65-F5344CB8AC3E}">
        <p14:creationId xmlns:p14="http://schemas.microsoft.com/office/powerpoint/2010/main" val="42079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LIST FIVE DIFFERENTIAL DIAGNOSIS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3429000" cy="5516563"/>
          </a:xfrm>
        </p:spPr>
      </p:pic>
    </p:spTree>
    <p:extLst>
      <p:ext uri="{BB962C8B-B14F-4D97-AF65-F5344CB8AC3E}">
        <p14:creationId xmlns:p14="http://schemas.microsoft.com/office/powerpoint/2010/main" val="15441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CML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myeloproliferative</a:t>
            </a:r>
            <a:r>
              <a:rPr lang="en-US" dirty="0" smtClean="0"/>
              <a:t> neoplasm arising from a primitive hematopoietic stem cell in the bone marrow that involves all three myeloid lineages: granulocytes, </a:t>
            </a:r>
            <a:r>
              <a:rPr lang="en-US" dirty="0" err="1" smtClean="0"/>
              <a:t>erythroid</a:t>
            </a:r>
            <a:r>
              <a:rPr lang="en-US" dirty="0" smtClean="0"/>
              <a:t> cells, and megakaryocytes. </a:t>
            </a:r>
          </a:p>
          <a:p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</a:rPr>
              <a:t>It is defined by the presence of the BCR/ABL1 fusion gene, which results from the reciprocal translocation t (9; 22) (q34; q11.2). The Philadelphia chromosome refers to the abnormally short chromosome 22 in CML.</a:t>
            </a:r>
            <a:endParaRPr lang="en-US" sz="1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CML occurs in three phases: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Chronic/Stable phase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(most patients are first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diagnosed here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accelerated phase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blast transformation/crisis (acute myeloid or lymphoid leukemia)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cases occurring sporadically. The M: F ratio is 1.4:1 and median </a:t>
            </a:r>
            <a:r>
              <a:rPr lang="en-US" dirty="0" smtClean="0"/>
              <a:t>age of </a:t>
            </a:r>
            <a:r>
              <a:rPr lang="en-US" dirty="0"/>
              <a:t>occurrence is about 50years. In Kenya, </a:t>
            </a:r>
            <a:r>
              <a:rPr lang="en-US" dirty="0" err="1"/>
              <a:t>Abinya</a:t>
            </a:r>
            <a:r>
              <a:rPr lang="en-US" dirty="0"/>
              <a:t> et al found an M: F ratio of 1.26:1 </a:t>
            </a:r>
            <a:r>
              <a:rPr lang="en-US" dirty="0" smtClean="0"/>
              <a:t>with median </a:t>
            </a:r>
            <a:r>
              <a:rPr lang="en-US" dirty="0"/>
              <a:t>age of 44years.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Evaluation</a:t>
            </a:r>
            <a:br>
              <a:rPr lang="en-US" b="1" dirty="0"/>
            </a:br>
            <a:r>
              <a:rPr lang="en-US" dirty="0"/>
              <a:t>The most common presenting symptoms include:</a:t>
            </a:r>
            <a:br>
              <a:rPr lang="en-US" dirty="0"/>
            </a:br>
            <a:r>
              <a:rPr lang="en-US" dirty="0"/>
              <a:t>• Fatigue (usually related to mild to moderate anemia)</a:t>
            </a:r>
            <a:br>
              <a:rPr lang="en-US" dirty="0"/>
            </a:br>
            <a:r>
              <a:rPr lang="en-US" dirty="0"/>
              <a:t>• Weight </a:t>
            </a:r>
            <a:r>
              <a:rPr lang="en-US" dirty="0" smtClean="0"/>
              <a:t>loss ( B symptoms)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Left upper quadrant fullness/pain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Early satiety from splenomegaly.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Other presentations that are less common include:</a:t>
            </a:r>
          </a:p>
          <a:p>
            <a:pPr marL="0" indent="0">
              <a:buNone/>
            </a:pPr>
            <a:r>
              <a:rPr lang="en-US" dirty="0" smtClean="0"/>
              <a:t>• Priapism caused by marked leukocytosis +/- thrombocytosis</a:t>
            </a:r>
          </a:p>
          <a:p>
            <a:pPr marL="0" indent="0">
              <a:buNone/>
            </a:pPr>
            <a:r>
              <a:rPr lang="en-US" dirty="0" smtClean="0"/>
              <a:t>• Gouty arthritis due to increased uric acid levels</a:t>
            </a:r>
          </a:p>
          <a:p>
            <a:pPr marL="0" indent="0">
              <a:buNone/>
            </a:pPr>
            <a:r>
              <a:rPr lang="en-US" dirty="0" smtClean="0"/>
              <a:t>• Bleeding caused by platelet dysfunction or low platelets</a:t>
            </a:r>
          </a:p>
          <a:p>
            <a:pPr marL="0" indent="0">
              <a:buNone/>
            </a:pPr>
            <a:r>
              <a:rPr lang="en-US" dirty="0" smtClean="0"/>
              <a:t>• Deafness</a:t>
            </a:r>
          </a:p>
          <a:p>
            <a:pPr marL="0" indent="0">
              <a:buNone/>
            </a:pPr>
            <a:r>
              <a:rPr lang="en-US" dirty="0" smtClean="0"/>
              <a:t>• Upper </a:t>
            </a:r>
            <a:r>
              <a:rPr lang="en-US" dirty="0" err="1" smtClean="0"/>
              <a:t>git</a:t>
            </a:r>
            <a:r>
              <a:rPr lang="en-US" dirty="0" smtClean="0"/>
              <a:t> ulceration and bleeding due to histamine release associated with </a:t>
            </a:r>
            <a:r>
              <a:rPr lang="en-US" dirty="0" err="1" smtClean="0"/>
              <a:t>basophilia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Hyperviscosity</a:t>
            </a:r>
            <a:r>
              <a:rPr lang="en-US" dirty="0" smtClean="0"/>
              <a:t> symptoms can occur due to </a:t>
            </a:r>
            <a:r>
              <a:rPr lang="en-US" dirty="0" err="1" smtClean="0"/>
              <a:t>sludging</a:t>
            </a:r>
            <a:r>
              <a:rPr lang="en-US" dirty="0" smtClean="0"/>
              <a:t> of cells in pulmonary or cerebral vessels resulting in confusion, drowsiness or dyspnea.</a:t>
            </a:r>
          </a:p>
          <a:p>
            <a:pPr marL="0" indent="0">
              <a:buNone/>
            </a:pPr>
            <a:r>
              <a:rPr lang="en-US" dirty="0" smtClean="0"/>
              <a:t>• In accelerated phase, constitutional symptoms of fever, sweat and                                                                                                 weight loss are present.</a:t>
            </a:r>
          </a:p>
          <a:p>
            <a:pPr marL="0" indent="0">
              <a:buNone/>
            </a:pPr>
            <a:r>
              <a:rPr lang="en-US" dirty="0" smtClean="0"/>
              <a:t>• Bleeding can occur especially in accelerated and blast phase.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Physical examination</a:t>
            </a:r>
            <a:br>
              <a:rPr lang="en-US" b="1" dirty="0"/>
            </a:br>
            <a:r>
              <a:rPr lang="en-US" dirty="0"/>
              <a:t>1. Pallor.</a:t>
            </a:r>
            <a:br>
              <a:rPr lang="en-US" dirty="0"/>
            </a:br>
            <a:r>
              <a:rPr lang="en-US" dirty="0"/>
              <a:t>2. Splenomegaly: record spleen size by palpation (cm below costal margin).</a:t>
            </a:r>
            <a:br>
              <a:rPr lang="en-US" dirty="0"/>
            </a:br>
            <a:r>
              <a:rPr lang="en-US" dirty="0"/>
              <a:t>3. Hepatomegaly.</a:t>
            </a:r>
            <a:br>
              <a:rPr lang="en-US" dirty="0"/>
            </a:br>
            <a:r>
              <a:rPr lang="en-US" dirty="0"/>
              <a:t>4. Lymphadenopathy and skin infiltration are rare.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438</TotalTime>
  <Words>763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Imed essay </vt:lpstr>
      <vt:lpstr>WHAT ARE YOUR DIFFERENTIAL DIAGNOSIS</vt:lpstr>
      <vt:lpstr>A. LIST FIVE DIFFERENTIAL DIAGNOSIS FOR THIS PRESENTATION</vt:lpstr>
      <vt:lpstr>PowerPoint Presentation</vt:lpstr>
      <vt:lpstr>CML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 complete blood count reveals WBC 348×10^9, PLATELETS- 602 HB-9g/dl</vt:lpstr>
      <vt:lpstr>LIST 4 PRIORITY INVESTIGATION AND EXPECTED FINDINGS</vt:lpstr>
      <vt:lpstr>PowerPoint Presentation</vt:lpstr>
      <vt:lpstr>PowerPoint Presentation</vt:lpstr>
      <vt:lpstr>LIST 3 PHASES IN THE NATURAL COURSE OF THE DISEASE</vt:lpstr>
      <vt:lpstr>PowerPoint Presentation</vt:lpstr>
      <vt:lpstr>PowerPoint Presentation</vt:lpstr>
      <vt:lpstr>PowerPoint Presentation</vt:lpstr>
      <vt:lpstr>PowerPoint Presentation</vt:lpstr>
      <vt:lpstr>Management </vt:lpstr>
      <vt:lpstr>NAME THREE DRUGS USED IN MANAGEMENT</vt:lpstr>
      <vt:lpstr>PowerPoint Presentation</vt:lpstr>
      <vt:lpstr>PowerPoint Presentation</vt:lpstr>
      <vt:lpstr>PowerPoint Presentation</vt:lpstr>
      <vt:lpstr>RESPONSE CAN BE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Imed essay</dc:title>
  <dc:creator>Ken</dc:creator>
  <cp:lastModifiedBy>Ken</cp:lastModifiedBy>
  <cp:revision>16</cp:revision>
  <dcterms:created xsi:type="dcterms:W3CDTF">2020-06-23T10:50:14Z</dcterms:created>
  <dcterms:modified xsi:type="dcterms:W3CDTF">2020-06-23T18:08:40Z</dcterms:modified>
</cp:coreProperties>
</file>