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4" r:id="rId5"/>
    <p:sldId id="262" r:id="rId6"/>
    <p:sldId id="259" r:id="rId7"/>
    <p:sldId id="263" r:id="rId8"/>
    <p:sldId id="260" r:id="rId9"/>
    <p:sldId id="268" r:id="rId10"/>
    <p:sldId id="267" r:id="rId11"/>
    <p:sldId id="266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8924"/>
            <a:ext cx="8596668" cy="7520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965"/>
            <a:ext cx="8697402" cy="4768553"/>
          </a:xfrm>
        </p:spPr>
        <p:txBody>
          <a:bodyPr>
            <a:noAutofit/>
          </a:bodyPr>
          <a:lstStyle/>
          <a:p>
            <a:r>
              <a:rPr lang="en-US" sz="2000" dirty="0" smtClean="0"/>
              <a:t>A 27 year old man presents with a 3 week history of progressive shortness of breath, dry cough and low grade fever.</a:t>
            </a:r>
          </a:p>
          <a:p>
            <a:r>
              <a:rPr lang="en-US" sz="2000" dirty="0" smtClean="0"/>
              <a:t>He has received a dose of oral amoxicillin without much improvement.</a:t>
            </a:r>
          </a:p>
          <a:p>
            <a:r>
              <a:rPr lang="en-US" sz="2000" dirty="0" smtClean="0"/>
              <a:t>He completed treatment for sputum positive Pulmonary Tuberculosis (PTB) 2 months ago; and had responded well to the TB treatment</a:t>
            </a:r>
          </a:p>
          <a:p>
            <a:r>
              <a:rPr lang="en-US" sz="2000" dirty="0" smtClean="0"/>
              <a:t>Physical examination reveals a </a:t>
            </a:r>
            <a:r>
              <a:rPr lang="en-US" sz="2000" dirty="0" err="1" smtClean="0"/>
              <a:t>cachexic</a:t>
            </a:r>
            <a:r>
              <a:rPr lang="en-US" sz="2000" dirty="0" smtClean="0"/>
              <a:t> patient in severe respiratory disease and with florid oral thrush.</a:t>
            </a:r>
          </a:p>
          <a:p>
            <a:r>
              <a:rPr lang="en-US" sz="2000" dirty="0" smtClean="0"/>
              <a:t>His pulse rate is 111 beats/ minute, temperature is 37.9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C, respiratory rate is 32 breaths per minute, BP is 110/75 mmHg and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saturation on pulse </a:t>
            </a:r>
            <a:r>
              <a:rPr lang="en-US" sz="2000" dirty="0" err="1" smtClean="0"/>
              <a:t>oximetry</a:t>
            </a:r>
            <a:r>
              <a:rPr lang="en-US" sz="2000" dirty="0" smtClean="0"/>
              <a:t> is less than 90% on room air.</a:t>
            </a:r>
          </a:p>
          <a:p>
            <a:r>
              <a:rPr lang="en-US" sz="2000" dirty="0" smtClean="0"/>
              <a:t>He weighs 46 kg.</a:t>
            </a:r>
          </a:p>
          <a:p>
            <a:r>
              <a:rPr lang="en-US" sz="2000" dirty="0" smtClean="0"/>
              <a:t>HIV test done after counselling comes back as positive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85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5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SEVERITY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Parameters that objectively indicate severity of respiratory disease and the need for adjunctive therapy:</a:t>
            </a:r>
          </a:p>
          <a:p>
            <a:pPr lvl="1"/>
            <a:r>
              <a:rPr lang="en-US" sz="2400" dirty="0" err="1" smtClean="0"/>
              <a:t>Tachypnoea</a:t>
            </a:r>
            <a:r>
              <a:rPr lang="en-US" sz="2400" dirty="0" smtClean="0"/>
              <a:t>- &gt;20 breaths per minute</a:t>
            </a:r>
          </a:p>
          <a:p>
            <a:pPr lvl="1"/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saturation &lt;90 on room air</a:t>
            </a:r>
          </a:p>
          <a:p>
            <a:pPr lvl="1"/>
            <a:r>
              <a:rPr lang="en-US" sz="2400" dirty="0" smtClean="0"/>
              <a:t>Arterial Blood Gas –partial pressure of oxygen &lt;70mmHg at rest on air)</a:t>
            </a:r>
          </a:p>
          <a:p>
            <a:pPr lvl="1"/>
            <a:r>
              <a:rPr lang="en-US" sz="2400" dirty="0" smtClean="0"/>
              <a:t>Tachycardia &gt;100 beats per minute</a:t>
            </a:r>
          </a:p>
          <a:p>
            <a:pPr lvl="1"/>
            <a:r>
              <a:rPr lang="en-US" sz="2400" dirty="0" smtClean="0"/>
              <a:t>Cyanosis</a:t>
            </a:r>
          </a:p>
        </p:txBody>
      </p:sp>
    </p:spTree>
    <p:extLst>
      <p:ext uri="{BB962C8B-B14F-4D97-AF65-F5344CB8AC3E}">
        <p14:creationId xmlns:p14="http://schemas.microsoft.com/office/powerpoint/2010/main" val="160674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181"/>
          </a:xfrm>
        </p:spPr>
        <p:txBody>
          <a:bodyPr/>
          <a:lstStyle/>
          <a:p>
            <a:r>
              <a:rPr lang="en-US" dirty="0"/>
              <a:t>PRINCIPLES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3701"/>
            <a:ext cx="8596668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Although a </a:t>
            </a:r>
            <a:r>
              <a:rPr lang="en-US" sz="2400" dirty="0" err="1" smtClean="0"/>
              <a:t>histopathologic</a:t>
            </a:r>
            <a:r>
              <a:rPr lang="en-US" sz="2400" dirty="0" smtClean="0"/>
              <a:t> demonstration of the organism is required for a definitive diagnosis, treatment should not be delayed. Hence may be initiated before the workup is complete in severely ill high-risk patients.</a:t>
            </a:r>
          </a:p>
          <a:p>
            <a:r>
              <a:rPr lang="en-US" sz="2400" dirty="0" smtClean="0"/>
              <a:t>First line-TMP-SMX 15-20 mg/kg/d for 21 days in those with HIV infection &amp; 14 days in all other patients.</a:t>
            </a:r>
          </a:p>
          <a:p>
            <a:r>
              <a:rPr lang="en-US" sz="2400" dirty="0" smtClean="0"/>
              <a:t>Second line- Clindamycin 600-900 mg 8hrly IV or 300-450mg 6 hourly PO plus </a:t>
            </a:r>
            <a:r>
              <a:rPr lang="en-US" sz="2400" dirty="0" err="1" smtClean="0"/>
              <a:t>primaquine</a:t>
            </a:r>
            <a:r>
              <a:rPr lang="en-US" sz="2400" dirty="0" smtClean="0"/>
              <a:t> 15-30mg/ day PO (Same duration as above)</a:t>
            </a:r>
          </a:p>
          <a:p>
            <a:r>
              <a:rPr lang="en-US" sz="2400" dirty="0" smtClean="0"/>
              <a:t>Others- </a:t>
            </a:r>
            <a:r>
              <a:rPr lang="en-US" sz="2400" dirty="0" err="1" smtClean="0"/>
              <a:t>Pentamidine</a:t>
            </a:r>
            <a:r>
              <a:rPr lang="en-US" sz="2400" dirty="0" smtClean="0"/>
              <a:t>, </a:t>
            </a:r>
            <a:r>
              <a:rPr lang="en-US" sz="2400" dirty="0" err="1" smtClean="0"/>
              <a:t>dapsone</a:t>
            </a:r>
            <a:r>
              <a:rPr lang="en-US" sz="2400" dirty="0" smtClean="0"/>
              <a:t> (often in combination with </a:t>
            </a:r>
            <a:r>
              <a:rPr lang="en-US" sz="2400" dirty="0" err="1" smtClean="0"/>
              <a:t>pyrimethamine</a:t>
            </a:r>
            <a:r>
              <a:rPr lang="en-US" sz="2400" dirty="0" smtClean="0"/>
              <a:t>), or </a:t>
            </a:r>
            <a:r>
              <a:rPr lang="en-US" sz="2400" dirty="0" err="1" smtClean="0"/>
              <a:t>atovaquone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54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002"/>
          </a:xfrm>
        </p:spPr>
        <p:txBody>
          <a:bodyPr/>
          <a:lstStyle/>
          <a:p>
            <a:r>
              <a:rPr lang="en-US" dirty="0"/>
              <a:t>PRINCIPLES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4797"/>
            <a:ext cx="8596668" cy="4468936"/>
          </a:xfrm>
        </p:spPr>
        <p:txBody>
          <a:bodyPr/>
          <a:lstStyle/>
          <a:p>
            <a:r>
              <a:rPr lang="en-US" sz="2400" dirty="0"/>
              <a:t>Adjunctive corticosteroids to reduce the incidence of mortality and respiratory failure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patients with severe illness (RR&gt;30 </a:t>
            </a:r>
            <a:r>
              <a:rPr lang="en-US" sz="2400" dirty="0"/>
              <a:t>breaths per </a:t>
            </a:r>
            <a:r>
              <a:rPr lang="en-US" sz="2400" dirty="0" smtClean="0"/>
              <a:t>minute,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saturation &lt;90 </a:t>
            </a:r>
            <a:r>
              <a:rPr lang="en-US" sz="2400" dirty="0" smtClean="0"/>
              <a:t>at rest on </a:t>
            </a:r>
            <a:r>
              <a:rPr lang="en-US" sz="2400" dirty="0"/>
              <a:t>room </a:t>
            </a:r>
            <a:r>
              <a:rPr lang="en-US" sz="2400" dirty="0" smtClean="0"/>
              <a:t>air or an Arterial </a:t>
            </a:r>
            <a:r>
              <a:rPr lang="en-US" sz="2400" dirty="0"/>
              <a:t>Blood Gas –partial pressure of oxygen &lt;70mmHg at rest on air</a:t>
            </a:r>
            <a:r>
              <a:rPr lang="en-US" sz="2400" dirty="0" smtClean="0"/>
              <a:t>), oral prednisolone should be given concurrently with the CTX</a:t>
            </a:r>
          </a:p>
          <a:p>
            <a:pPr lvl="1"/>
            <a:r>
              <a:rPr lang="en-US" sz="2400" dirty="0" smtClean="0"/>
              <a:t>Prednisone </a:t>
            </a:r>
            <a:r>
              <a:rPr lang="en-US" sz="2400" dirty="0" smtClean="0"/>
              <a:t>40mg </a:t>
            </a:r>
            <a:r>
              <a:rPr lang="en-US" sz="2400" dirty="0" smtClean="0"/>
              <a:t>B</a:t>
            </a:r>
            <a:r>
              <a:rPr lang="en-US" sz="2400" dirty="0" smtClean="0"/>
              <a:t>D </a:t>
            </a:r>
            <a:r>
              <a:rPr lang="en-US" sz="2400" dirty="0" smtClean="0"/>
              <a:t>for 5 days, then prednisone 40 mg OD for 5 days, then prednisone 20mg OD for the remaining 11 days.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1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0318"/>
            <a:ext cx="8596668" cy="826093"/>
          </a:xfrm>
        </p:spPr>
        <p:txBody>
          <a:bodyPr/>
          <a:lstStyle/>
          <a:p>
            <a:r>
              <a:rPr lang="en-US" dirty="0"/>
              <a:t>PRINCIPLES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19" y="1401510"/>
            <a:ext cx="9186729" cy="4939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200" b="1" u="sng" dirty="0" smtClean="0"/>
              <a:t>ORAL CANDIDIASIS MGT</a:t>
            </a:r>
          </a:p>
          <a:p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line: </a:t>
            </a:r>
            <a:r>
              <a:rPr lang="en-US" sz="2200" dirty="0" err="1" smtClean="0"/>
              <a:t>Nystatin</a:t>
            </a:r>
            <a:r>
              <a:rPr lang="en-US" sz="2200" dirty="0" smtClean="0"/>
              <a:t> oral drops 5ml QID for 7-14 days or </a:t>
            </a:r>
            <a:r>
              <a:rPr lang="en-US" sz="2200" dirty="0" err="1" smtClean="0"/>
              <a:t>miconazole</a:t>
            </a:r>
            <a:r>
              <a:rPr lang="en-US" sz="2200" dirty="0" smtClean="0"/>
              <a:t> gum patch.</a:t>
            </a:r>
          </a:p>
          <a:p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line: Fluconazole 100mg/day for 7 days or </a:t>
            </a:r>
            <a:r>
              <a:rPr lang="en-US" sz="2200" dirty="0" err="1" smtClean="0"/>
              <a:t>Itraconazole</a:t>
            </a:r>
            <a:r>
              <a:rPr lang="en-US" sz="2200" dirty="0" smtClean="0"/>
              <a:t> 200mg/ day for 7 days (Swished in mouth and swallowed on an empty stomach)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b="1" u="sng" dirty="0" smtClean="0"/>
              <a:t>ART</a:t>
            </a:r>
          </a:p>
          <a:p>
            <a:r>
              <a:rPr lang="en-US" sz="2200" dirty="0" smtClean="0"/>
              <a:t>ART Initiation during the first 2 weeks shows improved survival.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u="sng" dirty="0" smtClean="0"/>
              <a:t>SUPPORTIVE MGT</a:t>
            </a:r>
          </a:p>
          <a:p>
            <a:r>
              <a:rPr lang="en-US" sz="2200" dirty="0" smtClean="0"/>
              <a:t>Antipyretic					 Good </a:t>
            </a:r>
            <a:r>
              <a:rPr lang="en-US" sz="2200" dirty="0"/>
              <a:t>nutrition</a:t>
            </a:r>
          </a:p>
          <a:p>
            <a:r>
              <a:rPr lang="en-US" sz="2200" dirty="0" smtClean="0"/>
              <a:t>Supplemental oxygen		 Counseling</a:t>
            </a:r>
          </a:p>
          <a:p>
            <a:r>
              <a:rPr lang="en-US" sz="2200" dirty="0" smtClean="0"/>
              <a:t>Fluid replacement			</a:t>
            </a:r>
            <a:r>
              <a:rPr lang="en-US" sz="2200" dirty="0"/>
              <a:t> Physiotherapy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999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1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0198"/>
            <a:ext cx="8596668" cy="897309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964"/>
            <a:ext cx="8596668" cy="516166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Most likely diagnosis is </a:t>
            </a:r>
            <a:r>
              <a:rPr lang="en-US" sz="2600" b="1" u="sng" dirty="0" smtClean="0"/>
              <a:t>Pneumocystis </a:t>
            </a:r>
            <a:r>
              <a:rPr lang="en-US" sz="2600" b="1" u="sng" dirty="0" err="1" smtClean="0"/>
              <a:t>jiroveci</a:t>
            </a:r>
            <a:r>
              <a:rPr lang="en-US" sz="2600" b="1" u="sng" dirty="0" smtClean="0"/>
              <a:t> Pneumonia </a:t>
            </a:r>
            <a:r>
              <a:rPr lang="en-US" sz="2400" dirty="0" smtClean="0"/>
              <a:t>in a 27 year old male, newly diagnosed with Retroviral disease (HIV). He has in the recent past been treated for Bacterial pneumonia (Amoxicillin) &amp; TB.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800" b="1" u="sng" dirty="0" smtClean="0"/>
              <a:t>Differential Diagnosis</a:t>
            </a:r>
          </a:p>
          <a:p>
            <a:r>
              <a:rPr lang="en-US" sz="2400" dirty="0" smtClean="0"/>
              <a:t>Bacterial pneumonia</a:t>
            </a:r>
          </a:p>
          <a:p>
            <a:r>
              <a:rPr lang="en-US" sz="2400" dirty="0" smtClean="0"/>
              <a:t>Tuberculosis</a:t>
            </a:r>
          </a:p>
          <a:p>
            <a:r>
              <a:rPr lang="en-US" sz="2400" dirty="0" smtClean="0"/>
              <a:t>Viral pneumonia</a:t>
            </a:r>
          </a:p>
          <a:p>
            <a:r>
              <a:rPr lang="en-US" sz="2400" dirty="0" smtClean="0"/>
              <a:t>Acute respiratory distress syndrome</a:t>
            </a:r>
          </a:p>
          <a:p>
            <a:r>
              <a:rPr lang="en-US" sz="2400" dirty="0" smtClean="0"/>
              <a:t>Mycobacterium </a:t>
            </a:r>
            <a:r>
              <a:rPr lang="en-US" sz="2400" dirty="0" err="1" smtClean="0"/>
              <a:t>avium</a:t>
            </a:r>
            <a:r>
              <a:rPr lang="en-US" sz="2400" dirty="0" smtClean="0"/>
              <a:t> complex (MAC) </a:t>
            </a:r>
            <a:r>
              <a:rPr lang="en-US" sz="2400" dirty="0" smtClean="0"/>
              <a:t>infection</a:t>
            </a:r>
          </a:p>
          <a:p>
            <a:r>
              <a:rPr lang="en-US" sz="2400" dirty="0" err="1" smtClean="0"/>
              <a:t>Aspergillosis</a:t>
            </a:r>
            <a:endParaRPr lang="en-US" sz="2400" dirty="0" smtClean="0"/>
          </a:p>
          <a:p>
            <a:r>
              <a:rPr lang="en-US" sz="2400" dirty="0" smtClean="0"/>
              <a:t>Pulmonary KS</a:t>
            </a:r>
            <a:endParaRPr lang="en-US" sz="2400" dirty="0" smtClean="0"/>
          </a:p>
          <a:p>
            <a:r>
              <a:rPr lang="en-US" sz="2400" dirty="0" err="1" smtClean="0"/>
              <a:t>E.t.c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9660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3226"/>
            <a:ext cx="8596668" cy="1133742"/>
          </a:xfrm>
        </p:spPr>
        <p:txBody>
          <a:bodyPr>
            <a:noAutofit/>
          </a:bodyPr>
          <a:lstStyle/>
          <a:p>
            <a:r>
              <a:rPr lang="en-US" dirty="0" smtClean="0"/>
              <a:t>Why PJP (&amp; not Bacterial pneumonia / TB)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15" y="1683521"/>
            <a:ext cx="9092724" cy="4546363"/>
          </a:xfrm>
        </p:spPr>
        <p:txBody>
          <a:bodyPr>
            <a:noAutofit/>
          </a:bodyPr>
          <a:lstStyle/>
          <a:p>
            <a:r>
              <a:rPr lang="en-US" sz="2200" dirty="0" smtClean="0"/>
              <a:t>PJP is the most common opportunistic infection in persons with HIV.</a:t>
            </a:r>
          </a:p>
          <a:p>
            <a:r>
              <a:rPr lang="en-US" sz="2200" dirty="0" smtClean="0"/>
              <a:t>Duration of symptoms (3 weeks)- Bacterial pneumonia presents acutely.</a:t>
            </a:r>
          </a:p>
          <a:p>
            <a:r>
              <a:rPr lang="en-US" sz="2200" dirty="0" smtClean="0"/>
              <a:t>Finding of other opportunistic infection (oral thrush)</a:t>
            </a:r>
          </a:p>
          <a:p>
            <a:r>
              <a:rPr lang="en-US" sz="2200" dirty="0" smtClean="0"/>
              <a:t>Shortness of breath- With TB, weight loss and night sweats are prominent while with PJP, shortness of breath is prominent.</a:t>
            </a:r>
          </a:p>
          <a:p>
            <a:r>
              <a:rPr lang="en-US" sz="2200" dirty="0" smtClean="0"/>
              <a:t>Dry cough-TB cough contains sputum more often than not.</a:t>
            </a:r>
          </a:p>
          <a:p>
            <a:r>
              <a:rPr lang="en-US" sz="2200" dirty="0" smtClean="0"/>
              <a:t>He has been treated for bacterial pneumonia (Amoxicillin without much improvement)</a:t>
            </a:r>
          </a:p>
          <a:p>
            <a:r>
              <a:rPr lang="en-US" sz="2200" dirty="0" smtClean="0"/>
              <a:t>He completed treatment for PTB 2 months ago &amp; responded well to the TB treatment.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97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Pneumocystis </a:t>
            </a:r>
            <a:r>
              <a:rPr lang="en-US" dirty="0" err="1" smtClean="0"/>
              <a:t>Jiroveci</a:t>
            </a:r>
            <a:r>
              <a:rPr lang="en-US" dirty="0" smtClean="0"/>
              <a:t>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4239"/>
            <a:ext cx="8596668" cy="4597123"/>
          </a:xfrm>
        </p:spPr>
        <p:txBody>
          <a:bodyPr>
            <a:noAutofit/>
          </a:bodyPr>
          <a:lstStyle/>
          <a:p>
            <a:r>
              <a:rPr lang="en-US" sz="2200" dirty="0" smtClean="0"/>
              <a:t>Commonly found in lungs of healthy individuals.</a:t>
            </a:r>
          </a:p>
          <a:p>
            <a:r>
              <a:rPr lang="en-US" sz="2200" dirty="0" smtClean="0"/>
              <a:t>Disease occurs when both cellular and </a:t>
            </a:r>
            <a:r>
              <a:rPr lang="en-US" sz="2200" dirty="0" err="1" smtClean="0"/>
              <a:t>humoral</a:t>
            </a:r>
            <a:r>
              <a:rPr lang="en-US" sz="2200" dirty="0" smtClean="0"/>
              <a:t> immunity are defective.</a:t>
            </a:r>
          </a:p>
          <a:p>
            <a:r>
              <a:rPr lang="en-US" sz="2200" dirty="0" smtClean="0"/>
              <a:t>Risk factors are:</a:t>
            </a:r>
          </a:p>
          <a:p>
            <a:pPr lvl="1"/>
            <a:r>
              <a:rPr lang="en-US" sz="2200" dirty="0" smtClean="0"/>
              <a:t>Persons with HIV infection whose CD4+ count falls below 200 and those who are not receiving PJP prophylaxis</a:t>
            </a:r>
          </a:p>
          <a:p>
            <a:pPr lvl="1"/>
            <a:r>
              <a:rPr lang="en-US" sz="2200" dirty="0" smtClean="0"/>
              <a:t>Persons with primary immune deficiencies</a:t>
            </a:r>
          </a:p>
          <a:p>
            <a:pPr lvl="1"/>
            <a:r>
              <a:rPr lang="en-US" sz="2200" dirty="0" smtClean="0"/>
              <a:t>Persons receiving long term immunosuppressive regimens for Connective tissue disorders or solid organ transplantation.</a:t>
            </a:r>
          </a:p>
          <a:p>
            <a:pPr lvl="1"/>
            <a:r>
              <a:rPr lang="en-US" sz="2200" dirty="0" smtClean="0"/>
              <a:t>Persons with malignancies.</a:t>
            </a:r>
          </a:p>
          <a:p>
            <a:pPr lvl="1"/>
            <a:r>
              <a:rPr lang="en-US" sz="2200" dirty="0" smtClean="0"/>
              <a:t>Persons with severe malnutrition.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407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5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CLINICAL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3343"/>
            <a:ext cx="8596668" cy="4298020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WHO stage 4 </a:t>
            </a:r>
            <a:r>
              <a:rPr lang="en-US" sz="2400" dirty="0" smtClean="0"/>
              <a:t>as evidenced by:</a:t>
            </a:r>
          </a:p>
          <a:p>
            <a:pPr lvl="1"/>
            <a:r>
              <a:rPr lang="en-US" sz="2400" dirty="0" smtClean="0"/>
              <a:t>Clinical suspicion of </a:t>
            </a:r>
            <a:r>
              <a:rPr lang="en-US" sz="2400" dirty="0" err="1" smtClean="0"/>
              <a:t>PjP</a:t>
            </a:r>
            <a:endParaRPr lang="en-US" sz="2400" dirty="0" smtClean="0"/>
          </a:p>
          <a:p>
            <a:pPr lvl="1"/>
            <a:r>
              <a:rPr lang="en-US" sz="2400" dirty="0" smtClean="0"/>
              <a:t>HIV Wasting syndrome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Just worsened from stage 3</a:t>
            </a:r>
          </a:p>
          <a:p>
            <a:pPr lvl="1"/>
            <a:r>
              <a:rPr lang="en-US" sz="2400" dirty="0" smtClean="0"/>
              <a:t>Oral Candidiasis (Thrush)</a:t>
            </a:r>
          </a:p>
          <a:p>
            <a:pPr lvl="1"/>
            <a:r>
              <a:rPr lang="en-US" sz="2400" dirty="0" smtClean="0"/>
              <a:t>Pulmonary TB</a:t>
            </a:r>
          </a:p>
          <a:p>
            <a:pPr lvl="1"/>
            <a:r>
              <a:rPr lang="en-US" sz="2400" dirty="0" smtClean="0"/>
              <a:t>Severe weight loss (&gt;10%)</a:t>
            </a:r>
          </a:p>
          <a:p>
            <a:pPr lvl="1"/>
            <a:r>
              <a:rPr lang="en-US" sz="2400" dirty="0" smtClean="0"/>
              <a:t>Unexplained persistent fever (&gt;37.5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C)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2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181"/>
          </a:xfrm>
        </p:spPr>
        <p:txBody>
          <a:bodyPr/>
          <a:lstStyle/>
          <a:p>
            <a:r>
              <a:rPr lang="en-US" dirty="0"/>
              <a:t>INVESTIGATIONS &amp; EXPECTED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1151"/>
            <a:ext cx="8596668" cy="45202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LDH levels- usually elevated (&gt;220 U/L)</a:t>
            </a:r>
          </a:p>
          <a:p>
            <a:r>
              <a:rPr lang="en-US" sz="2400" dirty="0" smtClean="0"/>
              <a:t>Full blood count- Expected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&amp; neutropenia.</a:t>
            </a:r>
          </a:p>
          <a:p>
            <a:r>
              <a:rPr lang="en-US" sz="2400" dirty="0" smtClean="0"/>
              <a:t>Sputum induction for </a:t>
            </a:r>
            <a:r>
              <a:rPr lang="en-US" sz="2400" dirty="0" err="1" smtClean="0"/>
              <a:t>histopathologic</a:t>
            </a:r>
            <a:r>
              <a:rPr lang="en-US" sz="2400" dirty="0" smtClean="0"/>
              <a:t> testing- Staining then </a:t>
            </a:r>
            <a:r>
              <a:rPr lang="en-US" sz="2400" dirty="0" err="1" smtClean="0"/>
              <a:t>Trophozoites</a:t>
            </a:r>
            <a:r>
              <a:rPr lang="en-US" sz="2400" dirty="0" smtClean="0"/>
              <a:t> &amp; cysts are seen.</a:t>
            </a:r>
          </a:p>
          <a:p>
            <a:r>
              <a:rPr lang="en-US" sz="2400" dirty="0" err="1" smtClean="0"/>
              <a:t>Bronchoalveolar</a:t>
            </a:r>
            <a:r>
              <a:rPr lang="en-US" sz="2400" dirty="0" smtClean="0"/>
              <a:t> lavage if PJP is strongly suspected &amp; the induced sputum sample findings are negative/ patient unable to cooperate with an induced sputum sample (</a:t>
            </a:r>
            <a:r>
              <a:rPr lang="en-US" sz="2400" dirty="0" err="1" smtClean="0"/>
              <a:t>e.g</a:t>
            </a:r>
            <a:r>
              <a:rPr lang="en-US" sz="2400" dirty="0" smtClean="0"/>
              <a:t> because of impaired mental status)</a:t>
            </a:r>
          </a:p>
          <a:p>
            <a:r>
              <a:rPr lang="en-US" sz="2400" dirty="0" smtClean="0"/>
              <a:t>Quantitative PCR for sputum- Shows active infection and not just colonization.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51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3047"/>
            <a:ext cx="8596668" cy="791910"/>
          </a:xfrm>
        </p:spPr>
        <p:txBody>
          <a:bodyPr/>
          <a:lstStyle/>
          <a:p>
            <a:r>
              <a:rPr lang="en-US" dirty="0"/>
              <a:t>INVESTIGATIONS &amp; EXPECTED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8603"/>
            <a:ext cx="8885410" cy="4811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200" b="1" u="sng" dirty="0" smtClean="0"/>
              <a:t>CHEST RADIOGRAPHY</a:t>
            </a:r>
          </a:p>
          <a:p>
            <a:r>
              <a:rPr lang="en-US" sz="2200" dirty="0" smtClean="0"/>
              <a:t>Bilateral, diffuse, often </a:t>
            </a:r>
            <a:r>
              <a:rPr lang="en-US" sz="2200" dirty="0" err="1" smtClean="0"/>
              <a:t>perihilar</a:t>
            </a:r>
            <a:r>
              <a:rPr lang="en-US" sz="2200" dirty="0" smtClean="0"/>
              <a:t>, fine, reticular </a:t>
            </a:r>
            <a:r>
              <a:rPr lang="en-US" sz="2200" dirty="0" err="1" smtClean="0"/>
              <a:t>opacification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Opacification</a:t>
            </a:r>
            <a:r>
              <a:rPr lang="en-US" sz="2200" dirty="0" smtClean="0"/>
              <a:t> progresses to air space consolidation over 3-4 days.</a:t>
            </a:r>
          </a:p>
          <a:p>
            <a:r>
              <a:rPr lang="en-US" sz="2200" dirty="0" smtClean="0"/>
              <a:t>May be normal in 10-30% due to lag behind clinical symptoms.</a:t>
            </a:r>
          </a:p>
          <a:p>
            <a:r>
              <a:rPr lang="en-US" sz="2200" dirty="0" smtClean="0"/>
              <a:t>Pulmonary nodules &amp; cysts are rare but may be found.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200" b="1" u="sng" dirty="0" smtClean="0"/>
              <a:t>HIGH RESOLUTION COMPUTED TOMOGRAPHY (HRCT)</a:t>
            </a:r>
          </a:p>
          <a:p>
            <a:r>
              <a:rPr lang="en-US" sz="2200" dirty="0" smtClean="0"/>
              <a:t>Ground glass attenuation in more than 90% of patients- Refers to parenchymal </a:t>
            </a:r>
            <a:r>
              <a:rPr lang="en-US" sz="2200" dirty="0" err="1" smtClean="0"/>
              <a:t>opacification</a:t>
            </a:r>
            <a:r>
              <a:rPr lang="en-US" sz="2200" dirty="0" smtClean="0"/>
              <a:t>, which does not obscure the underlying pulmonary architecture.</a:t>
            </a:r>
          </a:p>
          <a:p>
            <a:r>
              <a:rPr lang="en-US" sz="2200" dirty="0" smtClean="0"/>
              <a:t>May be associated with thickening of interlobular septa due to edema.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84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89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86" y="0"/>
            <a:ext cx="637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747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708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QUESTION</vt:lpstr>
      <vt:lpstr>DIAGNOSIS </vt:lpstr>
      <vt:lpstr>Why PJP (&amp; not Bacterial pneumonia / TB)</vt:lpstr>
      <vt:lpstr>Pneumocystis Jiroveci Pneumonia</vt:lpstr>
      <vt:lpstr>PowerPoint Presentation</vt:lpstr>
      <vt:lpstr>WHO CLINICAL STAGE</vt:lpstr>
      <vt:lpstr>INVESTIGATIONS &amp; EXPECTED FINDINGS</vt:lpstr>
      <vt:lpstr>INVESTIGATIONS &amp; EXPECTED FINDINGS</vt:lpstr>
      <vt:lpstr>PowerPoint Presentation</vt:lpstr>
      <vt:lpstr>SEVERITY</vt:lpstr>
      <vt:lpstr>PRINCIPLES OF MANAGEMENT</vt:lpstr>
      <vt:lpstr>PRINCIPLES OF MANAGEMENT</vt:lpstr>
      <vt:lpstr>PRINCIPLES OF MANAGEMENT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</dc:title>
  <dc:creator>Vivianne</dc:creator>
  <cp:lastModifiedBy>Vivianne</cp:lastModifiedBy>
  <cp:revision>29</cp:revision>
  <dcterms:created xsi:type="dcterms:W3CDTF">2020-06-22T12:25:56Z</dcterms:created>
  <dcterms:modified xsi:type="dcterms:W3CDTF">2020-06-23T17:29:50Z</dcterms:modified>
</cp:coreProperties>
</file>