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387" r:id="rId3"/>
    <p:sldId id="455" r:id="rId4"/>
    <p:sldId id="456" r:id="rId5"/>
    <p:sldId id="457" r:id="rId6"/>
    <p:sldId id="258" r:id="rId7"/>
    <p:sldId id="304" r:id="rId8"/>
    <p:sldId id="393" r:id="rId9"/>
    <p:sldId id="273" r:id="rId10"/>
    <p:sldId id="397" r:id="rId11"/>
    <p:sldId id="275" r:id="rId12"/>
    <p:sldId id="462" r:id="rId13"/>
    <p:sldId id="272" r:id="rId14"/>
    <p:sldId id="277" r:id="rId15"/>
    <p:sldId id="278" r:id="rId16"/>
    <p:sldId id="354" r:id="rId17"/>
    <p:sldId id="392" r:id="rId18"/>
    <p:sldId id="478" r:id="rId19"/>
    <p:sldId id="480" r:id="rId20"/>
    <p:sldId id="481" r:id="rId21"/>
    <p:sldId id="353" r:id="rId22"/>
    <p:sldId id="281" r:id="rId23"/>
    <p:sldId id="466" r:id="rId24"/>
    <p:sldId id="420" r:id="rId25"/>
    <p:sldId id="282" r:id="rId26"/>
    <p:sldId id="482" r:id="rId27"/>
    <p:sldId id="394" r:id="rId28"/>
    <p:sldId id="386" r:id="rId29"/>
    <p:sldId id="283" r:id="rId30"/>
    <p:sldId id="284" r:id="rId31"/>
    <p:sldId id="419" r:id="rId32"/>
    <p:sldId id="285" r:id="rId33"/>
    <p:sldId id="459" r:id="rId34"/>
    <p:sldId id="287" r:id="rId35"/>
    <p:sldId id="289" r:id="rId36"/>
    <p:sldId id="445" r:id="rId37"/>
    <p:sldId id="418" r:id="rId38"/>
    <p:sldId id="290" r:id="rId39"/>
    <p:sldId id="291" r:id="rId40"/>
    <p:sldId id="475" r:id="rId41"/>
    <p:sldId id="292" r:id="rId42"/>
    <p:sldId id="468" r:id="rId43"/>
    <p:sldId id="469" r:id="rId44"/>
    <p:sldId id="406" r:id="rId45"/>
    <p:sldId id="293" r:id="rId46"/>
    <p:sldId id="474" r:id="rId47"/>
    <p:sldId id="477" r:id="rId48"/>
    <p:sldId id="297" r:id="rId49"/>
    <p:sldId id="298" r:id="rId50"/>
    <p:sldId id="299" r:id="rId51"/>
    <p:sldId id="301" r:id="rId52"/>
    <p:sldId id="302" r:id="rId53"/>
    <p:sldId id="265" r:id="rId54"/>
    <p:sldId id="288" r:id="rId55"/>
    <p:sldId id="412" r:id="rId56"/>
    <p:sldId id="303" r:id="rId57"/>
    <p:sldId id="458" r:id="rId58"/>
    <p:sldId id="356" r:id="rId59"/>
    <p:sldId id="367" r:id="rId60"/>
    <p:sldId id="357" r:id="rId61"/>
    <p:sldId id="430" r:id="rId62"/>
    <p:sldId id="361" r:id="rId63"/>
    <p:sldId id="429" r:id="rId64"/>
    <p:sldId id="362" r:id="rId65"/>
    <p:sldId id="431" r:id="rId66"/>
    <p:sldId id="363" r:id="rId67"/>
    <p:sldId id="306" r:id="rId68"/>
    <p:sldId id="388" r:id="rId69"/>
    <p:sldId id="358" r:id="rId70"/>
    <p:sldId id="432" r:id="rId71"/>
    <p:sldId id="305" r:id="rId72"/>
    <p:sldId id="410" r:id="rId73"/>
    <p:sldId id="366" r:id="rId74"/>
    <p:sldId id="310" r:id="rId75"/>
    <p:sldId id="374" r:id="rId76"/>
    <p:sldId id="364" r:id="rId77"/>
    <p:sldId id="436" r:id="rId78"/>
    <p:sldId id="379" r:id="rId79"/>
    <p:sldId id="470" r:id="rId80"/>
    <p:sldId id="313" r:id="rId81"/>
    <p:sldId id="409" r:id="rId82"/>
    <p:sldId id="316" r:id="rId83"/>
    <p:sldId id="373" r:id="rId84"/>
    <p:sldId id="381" r:id="rId85"/>
    <p:sldId id="375" r:id="rId86"/>
    <p:sldId id="365" r:id="rId87"/>
    <p:sldId id="359" r:id="rId88"/>
    <p:sldId id="268" r:id="rId89"/>
    <p:sldId id="380" r:id="rId90"/>
    <p:sldId id="370" r:id="rId91"/>
    <p:sldId id="414" r:id="rId92"/>
    <p:sldId id="415" r:id="rId93"/>
    <p:sldId id="320" r:id="rId94"/>
    <p:sldId id="360" r:id="rId95"/>
    <p:sldId id="368" r:id="rId96"/>
    <p:sldId id="369" r:id="rId97"/>
    <p:sldId id="376" r:id="rId98"/>
    <p:sldId id="377" r:id="rId99"/>
    <p:sldId id="318" r:id="rId100"/>
    <p:sldId id="378" r:id="rId101"/>
    <p:sldId id="383" r:id="rId102"/>
    <p:sldId id="372" r:id="rId103"/>
    <p:sldId id="307" r:id="rId104"/>
    <p:sldId id="308" r:id="rId105"/>
    <p:sldId id="312" r:id="rId106"/>
    <p:sldId id="314" r:id="rId107"/>
    <p:sldId id="315" r:id="rId108"/>
    <p:sldId id="382" r:id="rId109"/>
    <p:sldId id="269" r:id="rId110"/>
    <p:sldId id="317" r:id="rId111"/>
    <p:sldId id="322" r:id="rId112"/>
    <p:sldId id="323" r:id="rId113"/>
    <p:sldId id="385"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74" autoAdjust="0"/>
    <p:restoredTop sz="97849" autoAdjust="0"/>
  </p:normalViewPr>
  <p:slideViewPr>
    <p:cSldViewPr>
      <p:cViewPr varScale="1">
        <p:scale>
          <a:sx n="74" d="100"/>
          <a:sy n="74" d="100"/>
        </p:scale>
        <p:origin x="978"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image" Target="../media/image10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image" Target="../media/image131.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image" Target="../media/image14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image" Target="../media/image1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C3F08B-070D-48E4-B957-6E342F349C32}" type="datetimeFigureOut">
              <a:rPr lang="en-GB" smtClean="0"/>
              <a:t>14/02/2021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356E3A-9B23-4F34-8D91-C7D87F6940C2}" type="slidenum">
              <a:rPr lang="en-GB" smtClean="0"/>
              <a:t>‹#›</a:t>
            </a:fld>
            <a:endParaRPr lang="en-GB"/>
          </a:p>
        </p:txBody>
      </p:sp>
    </p:spTree>
    <p:extLst>
      <p:ext uri="{BB962C8B-B14F-4D97-AF65-F5344CB8AC3E}">
        <p14:creationId xmlns:p14="http://schemas.microsoft.com/office/powerpoint/2010/main" val="2766430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r>
              <a:rPr lang="en-US" dirty="0">
                <a:effectLst/>
              </a:rPr>
              <a:t>The shafts are different and there is no unique menu to suit all. However, there are some principles that can be considered for all of them.</a:t>
            </a:r>
            <a:endParaRPr lang="es-ES" dirty="0"/>
          </a:p>
        </p:txBody>
      </p:sp>
      <p:sp>
        <p:nvSpPr>
          <p:cNvPr id="4" name="3 Marcador de número de diapositiva"/>
          <p:cNvSpPr>
            <a:spLocks noGrp="1"/>
          </p:cNvSpPr>
          <p:nvPr>
            <p:ph type="sldNum" sz="quarter" idx="10"/>
          </p:nvPr>
        </p:nvSpPr>
        <p:spPr/>
        <p:txBody>
          <a:bodyPr/>
          <a:lstStyle/>
          <a:p>
            <a:fld id="{B2BE81DF-2D79-4C37-B659-530B9639157E}" type="slidenum">
              <a:rPr lang="es-ES" smtClean="0"/>
              <a:pPr/>
              <a:t>2</a:t>
            </a:fld>
            <a:endParaRPr lang="es-ES"/>
          </a:p>
        </p:txBody>
      </p:sp>
    </p:spTree>
    <p:extLst>
      <p:ext uri="{BB962C8B-B14F-4D97-AF65-F5344CB8AC3E}">
        <p14:creationId xmlns:p14="http://schemas.microsoft.com/office/powerpoint/2010/main" val="289199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8D9F097-CF14-4372-BF11-4786BA100222}" type="slidenum">
              <a:rPr lang="en-US" smtClean="0">
                <a:latin typeface="Times New Roman" pitchFamily="18" charset="0"/>
              </a:rPr>
              <a:pPr/>
              <a:t>3</a:t>
            </a:fld>
            <a:endParaRPr lang="en-US">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lphaLcParenBoth"/>
            </a:pPr>
            <a:r>
              <a:rPr lang="en-US"/>
              <a:t>Ap view of the radius and ulna with the forearm in full supination. Note the double curvature of each bone in this plane. Even minor alterations in this curvature can interfere with the forearm rotation. The radius and ulna articulate via synovial joints at their proximal and distal ends.</a:t>
            </a:r>
          </a:p>
          <a:p>
            <a:pPr marL="228600" indent="-228600">
              <a:buFontTx/>
              <a:buAutoNum type="alphaLcParenBoth"/>
            </a:pPr>
            <a:r>
              <a:rPr lang="en-US" b="1"/>
              <a:t>Radioulnar association</a:t>
            </a:r>
            <a:r>
              <a:rPr lang="en-US"/>
              <a:t> is maintained by three groups of soft tissue structures: the annular and quadrate ligaments proximally, the interosseous membrane in the mid-portion and the triangular fibrocartilage complex (tfc) distally.</a:t>
            </a:r>
          </a:p>
          <a:p>
            <a:pPr marL="228600" indent="-228600">
              <a:buFontTx/>
              <a:buAutoNum type="alphaLcParenBoth"/>
            </a:pPr>
            <a:r>
              <a:rPr lang="en-US"/>
              <a:t> Viewed laterally, the ulna has a gradual apex posterior bow whereas the radius again has a double curvature </a:t>
            </a:r>
          </a:p>
        </p:txBody>
      </p:sp>
    </p:spTree>
    <p:extLst>
      <p:ext uri="{BB962C8B-B14F-4D97-AF65-F5344CB8AC3E}">
        <p14:creationId xmlns:p14="http://schemas.microsoft.com/office/powerpoint/2010/main" val="225159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098776C-07A1-41F6-80C1-0CB75073638E}" type="slidenum">
              <a:rPr lang="en-US" smtClean="0">
                <a:latin typeface="Times New Roman" pitchFamily="18" charset="0"/>
              </a:rPr>
              <a:pPr/>
              <a:t>5</a:t>
            </a:fld>
            <a:endParaRPr lang="en-US">
              <a:latin typeface="Times New Roman"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muscle attachments of the radius and ulna</a:t>
            </a:r>
          </a:p>
        </p:txBody>
      </p:sp>
    </p:spTree>
    <p:extLst>
      <p:ext uri="{BB962C8B-B14F-4D97-AF65-F5344CB8AC3E}">
        <p14:creationId xmlns:p14="http://schemas.microsoft.com/office/powerpoint/2010/main" val="306479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DD9763E-C974-4533-A1F0-AFD29E9EBBAD}" type="slidenum">
              <a:rPr lang="en-US"/>
              <a:pPr/>
              <a:t>8</a:t>
            </a:fld>
            <a:endParaRPr lang="en-US"/>
          </a:p>
        </p:txBody>
      </p:sp>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p:txBody>
          <a:bodyPr/>
          <a:lstStyle/>
          <a:p>
            <a:pPr>
              <a:spcBef>
                <a:spcPct val="0"/>
              </a:spcBef>
            </a:pPr>
            <a:endParaRPr lang="en-US"/>
          </a:p>
        </p:txBody>
      </p:sp>
      <p:sp>
        <p:nvSpPr>
          <p:cNvPr id="542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AFE11AF0-E44F-41CF-BEAB-601871AB4371}" type="slidenum">
              <a:rPr lang="en-US" sz="1200"/>
              <a:pPr algn="r"/>
              <a:t>8</a:t>
            </a:fld>
            <a:endParaRPr lang="en-US" sz="1200"/>
          </a:p>
        </p:txBody>
      </p:sp>
    </p:spTree>
    <p:extLst>
      <p:ext uri="{BB962C8B-B14F-4D97-AF65-F5344CB8AC3E}">
        <p14:creationId xmlns:p14="http://schemas.microsoft.com/office/powerpoint/2010/main" val="220676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F6A990C-FDC1-497C-BC6B-0DB47E91646A}" type="slidenum">
              <a:rPr lang="en-US"/>
              <a:pPr/>
              <a:t>17</a:t>
            </a:fld>
            <a:endParaRPr lang="en-US"/>
          </a:p>
        </p:txBody>
      </p:sp>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p:txBody>
          <a:bodyPr/>
          <a:lstStyle/>
          <a:p>
            <a:pPr>
              <a:spcBef>
                <a:spcPct val="0"/>
              </a:spcBef>
            </a:pPr>
            <a:endParaRPr lang="en-US"/>
          </a:p>
        </p:txBody>
      </p:sp>
      <p:sp>
        <p:nvSpPr>
          <p:cNvPr id="48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4C66AA19-7C23-4946-8C1E-59AFDB55E2F9}" type="slidenum">
              <a:rPr lang="en-US" sz="1200"/>
              <a:pPr algn="r"/>
              <a:t>17</a:t>
            </a:fld>
            <a:endParaRPr lang="en-US" sz="1200"/>
          </a:p>
        </p:txBody>
      </p:sp>
    </p:spTree>
    <p:extLst>
      <p:ext uri="{BB962C8B-B14F-4D97-AF65-F5344CB8AC3E}">
        <p14:creationId xmlns:p14="http://schemas.microsoft.com/office/powerpoint/2010/main" val="331219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831BE3E-4894-4F4B-91D1-1E8BC53B5558}" type="slidenum">
              <a:rPr lang="en-US"/>
              <a:pPr/>
              <a:t>27</a:t>
            </a:fld>
            <a:endParaRPr lang="en-US"/>
          </a:p>
        </p:txBody>
      </p:sp>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p:txBody>
          <a:bodyPr/>
          <a:lstStyle/>
          <a:p>
            <a:pPr>
              <a:spcBef>
                <a:spcPct val="0"/>
              </a:spcBef>
            </a:pPr>
            <a:endParaRPr lang="en-US"/>
          </a:p>
        </p:txBody>
      </p:sp>
      <p:sp>
        <p:nvSpPr>
          <p:cNvPr id="583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F3CD357C-E7F9-4FE2-9D38-A38ED821B3A3}" type="slidenum">
              <a:rPr lang="en-US" sz="1200"/>
              <a:pPr algn="r"/>
              <a:t>27</a:t>
            </a:fld>
            <a:endParaRPr lang="en-US" sz="1200"/>
          </a:p>
        </p:txBody>
      </p:sp>
    </p:spTree>
    <p:extLst>
      <p:ext uri="{BB962C8B-B14F-4D97-AF65-F5344CB8AC3E}">
        <p14:creationId xmlns:p14="http://schemas.microsoft.com/office/powerpoint/2010/main" val="135084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5EABF73-0939-474A-861A-4331314BC5D8}" type="slidenum">
              <a:rPr lang="en-US"/>
              <a:pPr/>
              <a:t>33</a:t>
            </a:fld>
            <a:endParaRPr lang="en-US"/>
          </a:p>
        </p:txBody>
      </p:sp>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p:txBody>
          <a:bodyPr/>
          <a:lstStyle/>
          <a:p>
            <a:pPr>
              <a:spcBef>
                <a:spcPct val="0"/>
              </a:spcBef>
            </a:pPr>
            <a:endParaRPr lang="en-US"/>
          </a:p>
        </p:txBody>
      </p:sp>
      <p:sp>
        <p:nvSpPr>
          <p:cNvPr id="768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fld id="{AEFD95A8-1C3A-4069-83CE-2B729765F938}" type="slidenum">
              <a:rPr lang="en-US" sz="1200"/>
              <a:pPr algn="r"/>
              <a:t>33</a:t>
            </a:fld>
            <a:endParaRPr lang="en-US" sz="1200"/>
          </a:p>
        </p:txBody>
      </p:sp>
    </p:spTree>
    <p:extLst>
      <p:ext uri="{BB962C8B-B14F-4D97-AF65-F5344CB8AC3E}">
        <p14:creationId xmlns:p14="http://schemas.microsoft.com/office/powerpoint/2010/main" val="148786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E954D-86D9-440D-81FA-BD2A1AF91644}" type="datetime1">
              <a:rPr lang="en-US" smtClean="0"/>
              <a:t>14-Feb-21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1F8E73-5CEC-4FC2-924B-DB787C469839}" type="datetime1">
              <a:rPr lang="en-US" smtClean="0"/>
              <a:t>14-Feb-21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C162EC-DB9B-4332-B617-02336D1A65E2}" type="datetime1">
              <a:rPr lang="en-US" smtClean="0"/>
              <a:t>14-Feb-21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301625"/>
            <a:ext cx="7313612" cy="5640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8"/>
          <p:cNvSpPr>
            <a:spLocks noGrp="1" noChangeArrowheads="1"/>
          </p:cNvSpPr>
          <p:nvPr>
            <p:ph type="dt" sz="half" idx="10"/>
          </p:nvPr>
        </p:nvSpPr>
        <p:spPr>
          <a:ln/>
        </p:spPr>
        <p:txBody>
          <a:bodyPr/>
          <a:lstStyle>
            <a:lvl1pPr>
              <a:defRPr/>
            </a:lvl1pPr>
          </a:lstStyle>
          <a:p>
            <a:pPr>
              <a:defRPr/>
            </a:pPr>
            <a:fld id="{8D009727-F352-4958-BC07-1D0FE9A31060}" type="datetime1">
              <a:rPr lang="en-US" smtClean="0"/>
              <a:t>14-Feb-21</a:t>
            </a:fld>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2CE8213-D375-4879-B4EA-51027F2EF2FC}" type="slidenum">
              <a:rPr lang="en-US"/>
              <a:pPr>
                <a:defRPr/>
              </a:pPr>
              <a:t>‹#›</a:t>
            </a:fld>
            <a:endParaRPr lang="en-US"/>
          </a:p>
        </p:txBody>
      </p:sp>
    </p:spTree>
    <p:extLst>
      <p:ext uri="{BB962C8B-B14F-4D97-AF65-F5344CB8AC3E}">
        <p14:creationId xmlns:p14="http://schemas.microsoft.com/office/powerpoint/2010/main" val="113394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0"/>
            <a:ext cx="4038600" cy="4525963"/>
          </a:xfrm>
        </p:spPr>
        <p:txBody>
          <a:bodyPr/>
          <a:lstStyle/>
          <a:p>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C8E0753-7295-4E12-9B45-D0F4D16F4C1D}" type="datetime1">
              <a:rPr lang="en-US" smtClean="0"/>
              <a:t>14-Feb-21</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6C2D2BA-1757-463C-B3FC-91FF85C2B2B8}" type="slidenum">
              <a:rPr lang="en-US"/>
              <a:pPr/>
              <a:t>‹#›</a:t>
            </a:fld>
            <a:endParaRPr lang="en-US"/>
          </a:p>
        </p:txBody>
      </p:sp>
    </p:spTree>
    <p:extLst>
      <p:ext uri="{BB962C8B-B14F-4D97-AF65-F5344CB8AC3E}">
        <p14:creationId xmlns:p14="http://schemas.microsoft.com/office/powerpoint/2010/main" val="1335096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600200"/>
            <a:ext cx="4038600" cy="4525963"/>
          </a:xfrm>
        </p:spPr>
        <p:txBody>
          <a:bodyPr/>
          <a:lstStyle/>
          <a:p>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9BC3DF60-4600-48DD-869D-00005259364A}" type="datetime1">
              <a:rPr lang="en-US" smtClean="0"/>
              <a:t>14-Feb-21</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A1C3553-CADC-48AF-B985-DCE6B9ACA8F7}" type="slidenum">
              <a:rPr lang="en-US"/>
              <a:pPr/>
              <a:t>‹#›</a:t>
            </a:fld>
            <a:endParaRPr lang="en-US"/>
          </a:p>
        </p:txBody>
      </p:sp>
    </p:spTree>
    <p:extLst>
      <p:ext uri="{BB962C8B-B14F-4D97-AF65-F5344CB8AC3E}">
        <p14:creationId xmlns:p14="http://schemas.microsoft.com/office/powerpoint/2010/main" val="202432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9DE38-4906-4CF9-9D55-76156BEE47FE}" type="datetime1">
              <a:rPr lang="en-US" smtClean="0"/>
              <a:t>14-Feb-21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59E11D-C26D-4A8F-8697-1BC64EBB91FB}" type="datetime1">
              <a:rPr lang="en-US" smtClean="0"/>
              <a:t>14-Feb-21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7FF081-E3D5-42C9-B593-E72784FABE40}" type="datetime1">
              <a:rPr lang="en-US" smtClean="0"/>
              <a:t>14-Feb-21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275B1C-87A9-4FC4-9B7C-DFCFADC82C06}" type="datetime1">
              <a:rPr lang="en-US" smtClean="0"/>
              <a:t>14-Feb-21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7A955-AC25-427B-B04C-263094E88790}" type="datetime1">
              <a:rPr lang="en-US" smtClean="0"/>
              <a:t>14-Feb-21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3B6255-018A-4495-B3B3-2DC97C08B770}" type="datetime1">
              <a:rPr lang="en-US" smtClean="0"/>
              <a:t>14-Feb-21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F103F-9D55-4543-AD0E-FC93348D3952}" type="datetime1">
              <a:rPr lang="en-US" smtClean="0"/>
              <a:t>14-Feb-21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ACDF96-44BA-4EE6-AC11-BCBF3D86BCC4}" type="datetime1">
              <a:rPr lang="en-US" smtClean="0"/>
              <a:t>14-Feb-21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C6D63-1C1F-4A74-A704-E568647487FD}" type="datetime1">
              <a:rPr lang="en-US" smtClean="0"/>
              <a:t>14-Feb-21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32.png"/><Relationship Id="rId5" Type="http://schemas.openxmlformats.org/officeDocument/2006/relationships/oleObject" Target="../embeddings/oleObject7.bin"/><Relationship Id="rId4" Type="http://schemas.openxmlformats.org/officeDocument/2006/relationships/image" Target="../media/image131.png"/></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143.png"/><Relationship Id="rId5" Type="http://schemas.openxmlformats.org/officeDocument/2006/relationships/oleObject" Target="../embeddings/oleObject9.bin"/><Relationship Id="rId4" Type="http://schemas.openxmlformats.org/officeDocument/2006/relationships/image" Target="../media/image142.png"/></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46.png"/><Relationship Id="rId5" Type="http://schemas.openxmlformats.org/officeDocument/2006/relationships/oleObject" Target="../embeddings/oleObject12.bin"/><Relationship Id="rId4" Type="http://schemas.openxmlformats.org/officeDocument/2006/relationships/image" Target="../media/image14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wmf"/></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4.png"/><Relationship Id="rId5" Type="http://schemas.openxmlformats.org/officeDocument/2006/relationships/oleObject" Target="../embeddings/oleObject4.bin"/><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05.emf"/></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Radius and ulnar fractures</a:t>
            </a:r>
          </a:p>
        </p:txBody>
      </p:sp>
      <p:sp>
        <p:nvSpPr>
          <p:cNvPr id="3" name="Subtitle 2"/>
          <p:cNvSpPr>
            <a:spLocks noGrp="1"/>
          </p:cNvSpPr>
          <p:nvPr>
            <p:ph type="subTitle" idx="1"/>
          </p:nvPr>
        </p:nvSpPr>
        <p:spPr/>
        <p:txBody>
          <a:bodyPr/>
          <a:lstStyle/>
          <a:p>
            <a:r>
              <a:rPr lang="en-GB" dirty="0"/>
              <a:t>6</a:t>
            </a:r>
            <a:r>
              <a:rPr lang="en-GB" baseline="30000" dirty="0"/>
              <a:t>th</a:t>
            </a:r>
            <a:r>
              <a:rPr lang="en-GB" dirty="0"/>
              <a:t> years</a:t>
            </a:r>
          </a:p>
          <a:p>
            <a:r>
              <a:rPr lang="en-GB" dirty="0"/>
              <a:t>02/02/2021</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1273692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85800" y="76200"/>
            <a:ext cx="7772400" cy="533400"/>
          </a:xfrm>
        </p:spPr>
        <p:txBody>
          <a:bodyPr>
            <a:normAutofit fontScale="90000"/>
          </a:bodyPr>
          <a:lstStyle/>
          <a:p>
            <a:r>
              <a:rPr lang="en-US" dirty="0" smtClean="0"/>
              <a:t>Displaced</a:t>
            </a:r>
            <a:endParaRPr lang="en-US" dirty="0"/>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l="8333" b="10909"/>
          <a:stretch>
            <a:fillRect/>
          </a:stretch>
        </p:blipFill>
        <p:spPr bwMode="auto">
          <a:xfrm>
            <a:off x="2057400" y="609600"/>
            <a:ext cx="5791200" cy="6248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0583346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838200"/>
            <a:ext cx="9080938" cy="5985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100</a:t>
            </a:fld>
            <a:endParaRPr lang="en-US"/>
          </a:p>
        </p:txBody>
      </p:sp>
    </p:spTree>
    <p:extLst>
      <p:ext uri="{BB962C8B-B14F-4D97-AF65-F5344CB8AC3E}">
        <p14:creationId xmlns:p14="http://schemas.microsoft.com/office/powerpoint/2010/main" val="40241462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3000"/>
            <a:ext cx="9244853"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101</a:t>
            </a:fld>
            <a:endParaRPr lang="en-US"/>
          </a:p>
        </p:txBody>
      </p:sp>
    </p:spTree>
    <p:extLst>
      <p:ext uri="{BB962C8B-B14F-4D97-AF65-F5344CB8AC3E}">
        <p14:creationId xmlns:p14="http://schemas.microsoft.com/office/powerpoint/2010/main" val="18823429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0" y="1473200"/>
            <a:ext cx="9055847"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102</a:t>
            </a:fld>
            <a:endParaRPr lang="en-US"/>
          </a:p>
        </p:txBody>
      </p:sp>
    </p:spTree>
    <p:extLst>
      <p:ext uri="{BB962C8B-B14F-4D97-AF65-F5344CB8AC3E}">
        <p14:creationId xmlns:p14="http://schemas.microsoft.com/office/powerpoint/2010/main" val="21360682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4"/>
          <p:cNvGraphicFramePr>
            <a:graphicFrameLocks noChangeAspect="1"/>
          </p:cNvGraphicFramePr>
          <p:nvPr/>
        </p:nvGraphicFramePr>
        <p:xfrm>
          <a:off x="381000" y="1066800"/>
          <a:ext cx="3590925" cy="4438650"/>
        </p:xfrm>
        <a:graphic>
          <a:graphicData uri="http://schemas.openxmlformats.org/presentationml/2006/ole">
            <mc:AlternateContent xmlns:mc="http://schemas.openxmlformats.org/markup-compatibility/2006">
              <mc:Choice xmlns:v="urn:schemas-microsoft-com:vml" Requires="v">
                <p:oleObj spid="_x0000_s5131" name="Photo Editor Photo" r:id="rId3" imgW="3360711" imgH="4153260" progId="MSPhotoEd.3">
                  <p:embed/>
                </p:oleObj>
              </mc:Choice>
              <mc:Fallback>
                <p:oleObj name="Photo Editor Photo" r:id="rId3" imgW="3360711" imgH="4153260" progId="MSPhotoEd.3">
                  <p:embed/>
                  <p:pic>
                    <p:nvPicPr>
                      <p:cNvPr id="4301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35909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1" name="Object 5"/>
          <p:cNvGraphicFramePr>
            <a:graphicFrameLocks noChangeAspect="1"/>
          </p:cNvGraphicFramePr>
          <p:nvPr/>
        </p:nvGraphicFramePr>
        <p:xfrm>
          <a:off x="4114800" y="1371600"/>
          <a:ext cx="4572000" cy="4108450"/>
        </p:xfrm>
        <a:graphic>
          <a:graphicData uri="http://schemas.openxmlformats.org/presentationml/2006/ole">
            <mc:AlternateContent xmlns:mc="http://schemas.openxmlformats.org/markup-compatibility/2006">
              <mc:Choice xmlns:v="urn:schemas-microsoft-com:vml" Requires="v">
                <p:oleObj spid="_x0000_s5132" name="Photo Editor Photo" r:id="rId5" imgW="3909399" imgH="3513124" progId="MSPhotoEd.3">
                  <p:embed/>
                </p:oleObj>
              </mc:Choice>
              <mc:Fallback>
                <p:oleObj name="Photo Editor Photo" r:id="rId5" imgW="3909399" imgH="3513124" progId="MSPhotoEd.3">
                  <p:embed/>
                  <p:pic>
                    <p:nvPicPr>
                      <p:cNvPr id="4301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1371600"/>
                        <a:ext cx="45720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2"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E8F1C78-834B-426E-B45A-6C8069B50D4E}" type="slidenum">
              <a:rPr lang="en-US" smtClean="0"/>
              <a:pPr eaLnBrk="1" hangingPunct="1"/>
              <a:t>103</a:t>
            </a:fld>
            <a:endParaRPr lang="en-US"/>
          </a:p>
        </p:txBody>
      </p:sp>
    </p:spTree>
    <p:extLst>
      <p:ext uri="{BB962C8B-B14F-4D97-AF65-F5344CB8AC3E}">
        <p14:creationId xmlns:p14="http://schemas.microsoft.com/office/powerpoint/2010/main" val="12797833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DSCN0099"/>
          <p:cNvPicPr>
            <a:picLocks noChangeAspect="1" noChangeArrowheads="1"/>
          </p:cNvPicPr>
          <p:nvPr/>
        </p:nvPicPr>
        <p:blipFill>
          <a:blip r:embed="rId2">
            <a:extLst>
              <a:ext uri="{28A0092B-C50C-407E-A947-70E740481C1C}">
                <a14:useLocalDpi xmlns:a14="http://schemas.microsoft.com/office/drawing/2010/main" val="0"/>
              </a:ext>
            </a:extLst>
          </a:blip>
          <a:srcRect l="6061" r="22728"/>
          <a:stretch>
            <a:fillRect/>
          </a:stretch>
        </p:blipFill>
        <p:spPr bwMode="auto">
          <a:xfrm>
            <a:off x="0" y="2057400"/>
            <a:ext cx="4538663" cy="477996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5" descr="DSCN0100"/>
          <p:cNvPicPr>
            <a:picLocks noChangeAspect="1" noChangeArrowheads="1"/>
          </p:cNvPicPr>
          <p:nvPr/>
        </p:nvPicPr>
        <p:blipFill>
          <a:blip r:embed="rId3">
            <a:extLst>
              <a:ext uri="{28A0092B-C50C-407E-A947-70E740481C1C}">
                <a14:useLocalDpi xmlns:a14="http://schemas.microsoft.com/office/drawing/2010/main" val="0"/>
              </a:ext>
            </a:extLst>
          </a:blip>
          <a:srcRect l="24312" r="24747"/>
          <a:stretch>
            <a:fillRect/>
          </a:stretch>
        </p:blipFill>
        <p:spPr bwMode="auto">
          <a:xfrm>
            <a:off x="4538663" y="82550"/>
            <a:ext cx="4578350" cy="674052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03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B3813C8-1C7D-4B07-A852-93298A442A05}" type="slidenum">
              <a:rPr lang="en-US" smtClean="0"/>
              <a:pPr eaLnBrk="1" hangingPunct="1"/>
              <a:t>104</a:t>
            </a:fld>
            <a:endParaRPr lang="en-US"/>
          </a:p>
        </p:txBody>
      </p:sp>
    </p:spTree>
    <p:extLst>
      <p:ext uri="{BB962C8B-B14F-4D97-AF65-F5344CB8AC3E}">
        <p14:creationId xmlns:p14="http://schemas.microsoft.com/office/powerpoint/2010/main" val="21353223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C:\Users\siekei\Desktop\Bone photos\20150126_1742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225"/>
            <a:ext cx="8912225"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81A5709-B7A5-47F1-9E9E-B7C34FE6D834}" type="slidenum">
              <a:rPr lang="en-US" smtClean="0"/>
              <a:pPr eaLnBrk="1" hangingPunct="1"/>
              <a:t>105</a:t>
            </a:fld>
            <a:endParaRPr lang="en-US"/>
          </a:p>
        </p:txBody>
      </p:sp>
    </p:spTree>
    <p:extLst>
      <p:ext uri="{BB962C8B-B14F-4D97-AF65-F5344CB8AC3E}">
        <p14:creationId xmlns:p14="http://schemas.microsoft.com/office/powerpoint/2010/main" val="314730004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DSCN0103"/>
          <p:cNvPicPr>
            <a:picLocks noChangeAspect="1" noChangeArrowheads="1"/>
          </p:cNvPicPr>
          <p:nvPr/>
        </p:nvPicPr>
        <p:blipFill>
          <a:blip r:embed="rId2">
            <a:extLst>
              <a:ext uri="{28A0092B-C50C-407E-A947-70E740481C1C}">
                <a14:useLocalDpi xmlns:a14="http://schemas.microsoft.com/office/drawing/2010/main" val="0"/>
              </a:ext>
            </a:extLst>
          </a:blip>
          <a:srcRect l="20088"/>
          <a:stretch>
            <a:fillRect/>
          </a:stretch>
        </p:blipFill>
        <p:spPr bwMode="auto">
          <a:xfrm>
            <a:off x="4613275" y="34925"/>
            <a:ext cx="4530725" cy="425291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50179" name="Picture 5" descr="DSCN0070"/>
          <p:cNvPicPr>
            <a:picLocks noChangeAspect="1" noChangeArrowheads="1"/>
          </p:cNvPicPr>
          <p:nvPr/>
        </p:nvPicPr>
        <p:blipFill>
          <a:blip r:embed="rId3">
            <a:extLst>
              <a:ext uri="{28A0092B-C50C-407E-A947-70E740481C1C}">
                <a14:useLocalDpi xmlns:a14="http://schemas.microsoft.com/office/drawing/2010/main" val="0"/>
              </a:ext>
            </a:extLst>
          </a:blip>
          <a:srcRect l="6329" r="27849"/>
          <a:stretch>
            <a:fillRect/>
          </a:stretch>
        </p:blipFill>
        <p:spPr bwMode="auto">
          <a:xfrm>
            <a:off x="34925" y="34925"/>
            <a:ext cx="4467225" cy="55626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0180"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9190C1F-EB23-4D23-8ADF-E018A396EFD6}" type="slidenum">
              <a:rPr lang="en-US" smtClean="0"/>
              <a:pPr eaLnBrk="1" hangingPunct="1"/>
              <a:t>106</a:t>
            </a:fld>
            <a:endParaRPr lang="en-US"/>
          </a:p>
        </p:txBody>
      </p:sp>
    </p:spTree>
    <p:extLst>
      <p:ext uri="{BB962C8B-B14F-4D97-AF65-F5344CB8AC3E}">
        <p14:creationId xmlns:p14="http://schemas.microsoft.com/office/powerpoint/2010/main" val="374246257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DSC03013 "/>
          <p:cNvPicPr>
            <a:picLocks noChangeAspect="1" noChangeArrowheads="1"/>
          </p:cNvPicPr>
          <p:nvPr/>
        </p:nvPicPr>
        <p:blipFill>
          <a:blip r:embed="rId2">
            <a:extLst>
              <a:ext uri="{28A0092B-C50C-407E-A947-70E740481C1C}">
                <a14:useLocalDpi xmlns:a14="http://schemas.microsoft.com/office/drawing/2010/main" val="0"/>
              </a:ext>
            </a:extLst>
          </a:blip>
          <a:srcRect l="11223" t="18744" r="16373" b="14806"/>
          <a:stretch>
            <a:fillRect/>
          </a:stretch>
        </p:blipFill>
        <p:spPr bwMode="auto">
          <a:xfrm>
            <a:off x="0" y="-14288"/>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84C2917-E185-4864-A9DB-2865A4990AC2}" type="slidenum">
              <a:rPr lang="en-US" smtClean="0"/>
              <a:pPr eaLnBrk="1" hangingPunct="1"/>
              <a:t>107</a:t>
            </a:fld>
            <a:endParaRPr lang="en-US"/>
          </a:p>
        </p:txBody>
      </p:sp>
    </p:spTree>
    <p:extLst>
      <p:ext uri="{BB962C8B-B14F-4D97-AF65-F5344CB8AC3E}">
        <p14:creationId xmlns:p14="http://schemas.microsoft.com/office/powerpoint/2010/main" val="1757725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9069049"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108</a:t>
            </a:fld>
            <a:endParaRPr lang="en-US"/>
          </a:p>
        </p:txBody>
      </p:sp>
      <p:sp>
        <p:nvSpPr>
          <p:cNvPr id="3" name="TextBox 2"/>
          <p:cNvSpPr txBox="1"/>
          <p:nvPr/>
        </p:nvSpPr>
        <p:spPr>
          <a:xfrm>
            <a:off x="3886200" y="1143000"/>
            <a:ext cx="2829364" cy="400110"/>
          </a:xfrm>
          <a:prstGeom prst="rect">
            <a:avLst/>
          </a:prstGeom>
          <a:noFill/>
        </p:spPr>
        <p:txBody>
          <a:bodyPr wrap="none" rtlCol="0">
            <a:spAutoFit/>
          </a:bodyPr>
          <a:lstStyle/>
          <a:p>
            <a:r>
              <a:rPr lang="en-US" sz="2000" dirty="0" smtClean="0"/>
              <a:t>Spanning External Fixator</a:t>
            </a:r>
            <a:endParaRPr lang="en-US" sz="2000" dirty="0"/>
          </a:p>
        </p:txBody>
      </p:sp>
    </p:spTree>
    <p:extLst>
      <p:ext uri="{BB962C8B-B14F-4D97-AF65-F5344CB8AC3E}">
        <p14:creationId xmlns:p14="http://schemas.microsoft.com/office/powerpoint/2010/main" val="20240179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57225"/>
            <a:ext cx="8229600"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109</a:t>
            </a:fld>
            <a:endParaRPr lang="en-US"/>
          </a:p>
        </p:txBody>
      </p:sp>
    </p:spTree>
    <p:extLst>
      <p:ext uri="{BB962C8B-B14F-4D97-AF65-F5344CB8AC3E}">
        <p14:creationId xmlns:p14="http://schemas.microsoft.com/office/powerpoint/2010/main" val="395705571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l="13754" t="14473"/>
          <a:stretch>
            <a:fillRect/>
          </a:stretch>
        </p:blipFill>
        <p:spPr bwMode="auto">
          <a:xfrm>
            <a:off x="0" y="320675"/>
            <a:ext cx="4191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ECFF"/>
                </a:solidFill>
                <a:miter lim="800000"/>
                <a:headEnd/>
                <a:tailEnd/>
              </a14:hiddenLine>
            </a:ext>
          </a:extLst>
        </p:spPr>
      </p:pic>
      <p:pic>
        <p:nvPicPr>
          <p:cNvPr id="10243" name="Picture 5"/>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5797" r="20290"/>
          <a:stretch>
            <a:fillRect/>
          </a:stretch>
        </p:blipFill>
        <p:spPr bwMode="auto">
          <a:xfrm>
            <a:off x="4191000" y="927953"/>
            <a:ext cx="4953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43400" y="0"/>
            <a:ext cx="4800600" cy="927953"/>
          </a:xfrm>
        </p:spPr>
        <p:txBody>
          <a:bodyPr/>
          <a:lstStyle/>
          <a:p>
            <a:r>
              <a:rPr lang="en-US" dirty="0" smtClean="0"/>
              <a:t>Tension band wiring</a:t>
            </a:r>
            <a:endParaRPr lang="en-US" dirty="0"/>
          </a:p>
        </p:txBody>
      </p:sp>
      <p:sp>
        <p:nvSpPr>
          <p:cNvPr id="10244"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3FB95B0-C62C-4FE4-A010-FAE9082D66CC}" type="slidenum">
              <a:rPr lang="en-US" smtClean="0"/>
              <a:pPr eaLnBrk="1" hangingPunct="1"/>
              <a:t>11</a:t>
            </a:fld>
            <a:endParaRPr lang="en-US"/>
          </a:p>
        </p:txBody>
      </p:sp>
    </p:spTree>
    <p:extLst>
      <p:ext uri="{BB962C8B-B14F-4D97-AF65-F5344CB8AC3E}">
        <p14:creationId xmlns:p14="http://schemas.microsoft.com/office/powerpoint/2010/main" val="319892748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descr="Postop wrist 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858000"/>
          </a:xfrm>
          <a:prstGeom prst="rect">
            <a:avLst/>
          </a:prstGeom>
          <a:noFill/>
          <a:ln w="57150" cmpd="thinThick">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65C1C2C-85E4-42C3-A9BC-8045ED28CA61}" type="slidenum">
              <a:rPr lang="en-US" smtClean="0"/>
              <a:pPr eaLnBrk="1" hangingPunct="1"/>
              <a:t>110</a:t>
            </a:fld>
            <a:endParaRPr lang="en-US"/>
          </a:p>
        </p:txBody>
      </p:sp>
    </p:spTree>
    <p:extLst>
      <p:ext uri="{BB962C8B-B14F-4D97-AF65-F5344CB8AC3E}">
        <p14:creationId xmlns:p14="http://schemas.microsoft.com/office/powerpoint/2010/main" val="36596993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4"/>
          <p:cNvGraphicFramePr>
            <a:graphicFrameLocks noChangeAspect="1"/>
          </p:cNvGraphicFramePr>
          <p:nvPr/>
        </p:nvGraphicFramePr>
        <p:xfrm>
          <a:off x="152400" y="3973513"/>
          <a:ext cx="2819400" cy="2747962"/>
        </p:xfrm>
        <a:graphic>
          <a:graphicData uri="http://schemas.openxmlformats.org/presentationml/2006/ole">
            <mc:AlternateContent xmlns:mc="http://schemas.openxmlformats.org/markup-compatibility/2006">
              <mc:Choice xmlns:v="urn:schemas-microsoft-com:vml" Requires="v">
                <p:oleObj spid="_x0000_s6160" name="Image" r:id="rId3" imgW="4575057" imgH="4462281" progId="Photoshop.Image.7">
                  <p:embed/>
                </p:oleObj>
              </mc:Choice>
              <mc:Fallback>
                <p:oleObj name="Image" r:id="rId3" imgW="4575057" imgH="4462281" progId="Photoshop.Image.7">
                  <p:embed/>
                  <p:pic>
                    <p:nvPicPr>
                      <p:cNvPr id="5837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73513"/>
                        <a:ext cx="28194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1" name="Object 5"/>
          <p:cNvGraphicFramePr>
            <a:graphicFrameLocks noChangeAspect="1"/>
          </p:cNvGraphicFramePr>
          <p:nvPr/>
        </p:nvGraphicFramePr>
        <p:xfrm>
          <a:off x="14288" y="304800"/>
          <a:ext cx="4494212" cy="3657600"/>
        </p:xfrm>
        <a:graphic>
          <a:graphicData uri="http://schemas.openxmlformats.org/presentationml/2006/ole">
            <mc:AlternateContent xmlns:mc="http://schemas.openxmlformats.org/markup-compatibility/2006">
              <mc:Choice xmlns:v="urn:schemas-microsoft-com:vml" Requires="v">
                <p:oleObj spid="_x0000_s6161" name="Image" r:id="rId5" imgW="2427429" imgH="1974857" progId="Photoshop.Image.7">
                  <p:embed/>
                </p:oleObj>
              </mc:Choice>
              <mc:Fallback>
                <p:oleObj name="Image" r:id="rId5" imgW="2427429" imgH="1974857" progId="Photoshop.Image.7">
                  <p:embed/>
                  <p:pic>
                    <p:nvPicPr>
                      <p:cNvPr id="5837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8" y="304800"/>
                        <a:ext cx="44942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2" name="Object 6"/>
          <p:cNvGraphicFramePr>
            <a:graphicFrameLocks noChangeAspect="1"/>
          </p:cNvGraphicFramePr>
          <p:nvPr>
            <p:extLst>
              <p:ext uri="{D42A27DB-BD31-4B8C-83A1-F6EECF244321}">
                <p14:modId xmlns:p14="http://schemas.microsoft.com/office/powerpoint/2010/main" val="3802294673"/>
              </p:ext>
            </p:extLst>
          </p:nvPr>
        </p:nvGraphicFramePr>
        <p:xfrm>
          <a:off x="4508500" y="1676400"/>
          <a:ext cx="4635500" cy="3886200"/>
        </p:xfrm>
        <a:graphic>
          <a:graphicData uri="http://schemas.openxmlformats.org/presentationml/2006/ole">
            <mc:AlternateContent xmlns:mc="http://schemas.openxmlformats.org/markup-compatibility/2006">
              <mc:Choice xmlns:v="urn:schemas-microsoft-com:vml" Requires="v">
                <p:oleObj spid="_x0000_s6162" name="Image" r:id="rId7" imgW="2619761" imgH="2043429" progId="Photoshop.Image.7">
                  <p:embed/>
                </p:oleObj>
              </mc:Choice>
              <mc:Fallback>
                <p:oleObj name="Image" r:id="rId7" imgW="2619761" imgH="2043429" progId="Photoshop.Image.7">
                  <p:embed/>
                  <p:pic>
                    <p:nvPicPr>
                      <p:cNvPr id="58372" name="Object 6"/>
                      <p:cNvPicPr>
                        <a:picLocks noChangeAspect="1" noChangeArrowheads="1"/>
                      </p:cNvPicPr>
                      <p:nvPr/>
                    </p:nvPicPr>
                    <p:blipFill>
                      <a:blip r:embed="rId8">
                        <a:extLst>
                          <a:ext uri="{28A0092B-C50C-407E-A947-70E740481C1C}">
                            <a14:useLocalDpi xmlns:a14="http://schemas.microsoft.com/office/drawing/2010/main" val="0"/>
                          </a:ext>
                        </a:extLst>
                      </a:blip>
                      <a:srcRect r="3282"/>
                      <a:stretch>
                        <a:fillRect/>
                      </a:stretch>
                    </p:blipFill>
                    <p:spPr bwMode="auto">
                      <a:xfrm>
                        <a:off x="4508500" y="1676400"/>
                        <a:ext cx="4635500" cy="3886200"/>
                      </a:xfrm>
                      <a:prstGeom prst="rect">
                        <a:avLst/>
                      </a:prstGeom>
                      <a:noFill/>
                      <a:ln>
                        <a:noFill/>
                      </a:ln>
                      <a:extLst/>
                    </p:spPr>
                  </p:pic>
                </p:oleObj>
              </mc:Fallback>
            </mc:AlternateContent>
          </a:graphicData>
        </a:graphic>
      </p:graphicFrame>
      <p:sp>
        <p:nvSpPr>
          <p:cNvPr id="2" name="Title 1"/>
          <p:cNvSpPr>
            <a:spLocks noGrp="1"/>
          </p:cNvSpPr>
          <p:nvPr>
            <p:ph type="title"/>
          </p:nvPr>
        </p:nvSpPr>
        <p:spPr>
          <a:xfrm>
            <a:off x="4508500" y="274638"/>
            <a:ext cx="4178300" cy="1143000"/>
          </a:xfrm>
        </p:spPr>
        <p:txBody>
          <a:bodyPr/>
          <a:lstStyle/>
          <a:p>
            <a:r>
              <a:rPr lang="en-US" dirty="0" smtClean="0"/>
              <a:t>Arthroscopy</a:t>
            </a:r>
            <a:endParaRPr lang="en-US" dirty="0"/>
          </a:p>
        </p:txBody>
      </p:sp>
      <p:sp>
        <p:nvSpPr>
          <p:cNvPr id="58374"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85DF426-0B4D-435F-982C-87FE00BB2464}" type="slidenum">
              <a:rPr lang="en-US" smtClean="0"/>
              <a:pPr eaLnBrk="1" hangingPunct="1"/>
              <a:t>111</a:t>
            </a:fld>
            <a:endParaRPr lang="en-US"/>
          </a:p>
        </p:txBody>
      </p:sp>
    </p:spTree>
    <p:extLst>
      <p:ext uri="{BB962C8B-B14F-4D97-AF65-F5344CB8AC3E}">
        <p14:creationId xmlns:p14="http://schemas.microsoft.com/office/powerpoint/2010/main" val="19396161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5"/>
          <p:cNvGraphicFramePr>
            <a:graphicFrameLocks noChangeAspect="1"/>
          </p:cNvGraphicFramePr>
          <p:nvPr/>
        </p:nvGraphicFramePr>
        <p:xfrm>
          <a:off x="4230688" y="0"/>
          <a:ext cx="4913312" cy="5257800"/>
        </p:xfrm>
        <a:graphic>
          <a:graphicData uri="http://schemas.openxmlformats.org/presentationml/2006/ole">
            <mc:AlternateContent xmlns:mc="http://schemas.openxmlformats.org/markup-compatibility/2006">
              <mc:Choice xmlns:v="urn:schemas-microsoft-com:vml" Requires="v">
                <p:oleObj spid="_x0000_s7179" name="Image" r:id="rId3" imgW="4416561" imgH="4720962" progId="Photoshop.Image.7">
                  <p:embed/>
                </p:oleObj>
              </mc:Choice>
              <mc:Fallback>
                <p:oleObj name="Image" r:id="rId3" imgW="4416561" imgH="4720962" progId="Photoshop.Image.7">
                  <p:embed/>
                  <p:pic>
                    <p:nvPicPr>
                      <p:cNvPr id="59394"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688" y="0"/>
                        <a:ext cx="49133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395" name="Object 6"/>
          <p:cNvGraphicFramePr>
            <a:graphicFrameLocks noChangeAspect="1"/>
          </p:cNvGraphicFramePr>
          <p:nvPr/>
        </p:nvGraphicFramePr>
        <p:xfrm>
          <a:off x="20638" y="1981200"/>
          <a:ext cx="4183062" cy="4724400"/>
        </p:xfrm>
        <a:graphic>
          <a:graphicData uri="http://schemas.openxmlformats.org/presentationml/2006/ole">
            <mc:AlternateContent xmlns:mc="http://schemas.openxmlformats.org/markup-compatibility/2006">
              <mc:Choice xmlns:v="urn:schemas-microsoft-com:vml" Requires="v">
                <p:oleObj spid="_x0000_s7180" name="Image" r:id="rId5" imgW="4090424" imgH="4617729" progId="Photoshop.Image.7">
                  <p:embed/>
                </p:oleObj>
              </mc:Choice>
              <mc:Fallback>
                <p:oleObj name="Image" r:id="rId5" imgW="4090424" imgH="4617729" progId="Photoshop.Image.7">
                  <p:embed/>
                  <p:pic>
                    <p:nvPicPr>
                      <p:cNvPr id="59395"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8" y="1981200"/>
                        <a:ext cx="41830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28AEA4C-DDA2-472E-9ADA-60A83FD69753}" type="slidenum">
              <a:rPr lang="en-US" smtClean="0"/>
              <a:pPr eaLnBrk="1" hangingPunct="1"/>
              <a:t>112</a:t>
            </a:fld>
            <a:endParaRPr lang="en-US"/>
          </a:p>
        </p:txBody>
      </p:sp>
    </p:spTree>
    <p:extLst>
      <p:ext uri="{BB962C8B-B14F-4D97-AF65-F5344CB8AC3E}">
        <p14:creationId xmlns:p14="http://schemas.microsoft.com/office/powerpoint/2010/main" val="6839856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a:xfrm>
            <a:off x="381000" y="1676400"/>
            <a:ext cx="8229600" cy="4525963"/>
          </a:xfrm>
        </p:spPr>
        <p:txBody>
          <a:bodyPr/>
          <a:lstStyle/>
          <a:p>
            <a:pPr marL="0" indent="0">
              <a:buNone/>
            </a:pPr>
            <a:r>
              <a:rPr lang="en-GB" dirty="0"/>
              <a:t>The forearm is like a joint.</a:t>
            </a:r>
          </a:p>
          <a:p>
            <a:pPr marL="0" indent="0">
              <a:buNone/>
            </a:pPr>
            <a:r>
              <a:rPr lang="en-GB" dirty="0" smtClean="0"/>
              <a:t>Good </a:t>
            </a:r>
            <a:r>
              <a:rPr lang="en-GB" dirty="0"/>
              <a:t>assessment of injury for </a:t>
            </a:r>
            <a:r>
              <a:rPr lang="en-GB" dirty="0" smtClean="0"/>
              <a:t>adequate treatment </a:t>
            </a:r>
            <a:r>
              <a:rPr lang="en-GB" dirty="0"/>
              <a:t>planning.</a:t>
            </a:r>
          </a:p>
          <a:p>
            <a:pPr marL="0" indent="0">
              <a:buNone/>
            </a:pPr>
            <a:r>
              <a:rPr lang="en-GB" dirty="0"/>
              <a:t>Complete reconstruction of anatomy</a:t>
            </a:r>
          </a:p>
          <a:p>
            <a:pPr marL="0" indent="0">
              <a:buNone/>
            </a:pPr>
            <a:r>
              <a:rPr lang="en-GB" dirty="0"/>
              <a:t>Stable fixation</a:t>
            </a:r>
          </a:p>
          <a:p>
            <a:pPr marL="0" indent="0">
              <a:buNone/>
            </a:pPr>
            <a:r>
              <a:rPr lang="en-GB" dirty="0"/>
              <a:t>Complications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113</a:t>
            </a:fld>
            <a:endParaRPr lang="en-US"/>
          </a:p>
        </p:txBody>
      </p:sp>
    </p:spTree>
    <p:extLst>
      <p:ext uri="{BB962C8B-B14F-4D97-AF65-F5344CB8AC3E}">
        <p14:creationId xmlns:p14="http://schemas.microsoft.com/office/powerpoint/2010/main" val="5906104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descr="DSCN1425"/>
          <p:cNvPicPr>
            <a:picLocks noChangeAspect="1" noChangeArrowheads="1"/>
          </p:cNvPicPr>
          <p:nvPr/>
        </p:nvPicPr>
        <p:blipFill>
          <a:blip r:embed="rId2" cstate="print">
            <a:extLst>
              <a:ext uri="{28A0092B-C50C-407E-A947-70E740481C1C}">
                <a14:useLocalDpi xmlns:a14="http://schemas.microsoft.com/office/drawing/2010/main" val="0"/>
              </a:ext>
            </a:extLst>
          </a:blip>
          <a:srcRect b="8571"/>
          <a:stretch>
            <a:fillRect/>
          </a:stretch>
        </p:blipFill>
        <p:spPr bwMode="auto">
          <a:xfrm>
            <a:off x="481012" y="1082675"/>
            <a:ext cx="8334375" cy="5715000"/>
          </a:xfrm>
          <a:prstGeom prst="rect">
            <a:avLst/>
          </a:prstGeom>
          <a:noFill/>
          <a:extLst>
            <a:ext uri="{909E8E84-426E-40DD-AFC4-6F175D3DCCD1}">
              <a14:hiddenFill xmlns:a14="http://schemas.microsoft.com/office/drawing/2010/main">
                <a:solidFill>
                  <a:srgbClr val="FFFFFF"/>
                </a:solidFill>
              </a14:hiddenFill>
            </a:ext>
          </a:extLst>
        </p:spPr>
      </p:pic>
      <p:sp>
        <p:nvSpPr>
          <p:cNvPr id="147460" name="Freeform 4"/>
          <p:cNvSpPr>
            <a:spLocks/>
          </p:cNvSpPr>
          <p:nvPr/>
        </p:nvSpPr>
        <p:spPr bwMode="auto">
          <a:xfrm>
            <a:off x="4648200" y="3940175"/>
            <a:ext cx="609600" cy="631825"/>
          </a:xfrm>
          <a:custGeom>
            <a:avLst/>
            <a:gdLst>
              <a:gd name="T0" fmla="*/ 0 w 384"/>
              <a:gd name="T1" fmla="*/ 0 h 398"/>
              <a:gd name="T2" fmla="*/ 183 w 384"/>
              <a:gd name="T3" fmla="*/ 61 h 398"/>
              <a:gd name="T4" fmla="*/ 236 w 384"/>
              <a:gd name="T5" fmla="*/ 288 h 398"/>
              <a:gd name="T6" fmla="*/ 288 w 384"/>
              <a:gd name="T7" fmla="*/ 349 h 398"/>
              <a:gd name="T8" fmla="*/ 384 w 384"/>
              <a:gd name="T9" fmla="*/ 384 h 398"/>
            </a:gdLst>
            <a:ahLst/>
            <a:cxnLst>
              <a:cxn ang="0">
                <a:pos x="T0" y="T1"/>
              </a:cxn>
              <a:cxn ang="0">
                <a:pos x="T2" y="T3"/>
              </a:cxn>
              <a:cxn ang="0">
                <a:pos x="T4" y="T5"/>
              </a:cxn>
              <a:cxn ang="0">
                <a:pos x="T6" y="T7"/>
              </a:cxn>
              <a:cxn ang="0">
                <a:pos x="T8" y="T9"/>
              </a:cxn>
            </a:cxnLst>
            <a:rect l="0" t="0" r="r" b="b"/>
            <a:pathLst>
              <a:path w="384" h="398">
                <a:moveTo>
                  <a:pt x="0" y="0"/>
                </a:moveTo>
                <a:cubicBezTo>
                  <a:pt x="62" y="19"/>
                  <a:pt x="119" y="48"/>
                  <a:pt x="183" y="61"/>
                </a:cubicBezTo>
                <a:cubicBezTo>
                  <a:pt x="188" y="122"/>
                  <a:pt x="187" y="239"/>
                  <a:pt x="236" y="288"/>
                </a:cubicBezTo>
                <a:cubicBezTo>
                  <a:pt x="248" y="322"/>
                  <a:pt x="253" y="337"/>
                  <a:pt x="288" y="349"/>
                </a:cubicBezTo>
                <a:cubicBezTo>
                  <a:pt x="305" y="398"/>
                  <a:pt x="336" y="384"/>
                  <a:pt x="384" y="384"/>
                </a:cubicBezTo>
              </a:path>
            </a:pathLst>
          </a:custGeom>
          <a:noFill/>
          <a:ln w="28575"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itle 2"/>
          <p:cNvSpPr>
            <a:spLocks noGrp="1"/>
          </p:cNvSpPr>
          <p:nvPr>
            <p:ph type="title"/>
          </p:nvPr>
        </p:nvSpPr>
        <p:spPr>
          <a:xfrm>
            <a:off x="457200" y="274638"/>
            <a:ext cx="8229600" cy="731837"/>
          </a:xfrm>
        </p:spPr>
        <p:txBody>
          <a:bodyPr>
            <a:normAutofit fontScale="90000"/>
          </a:bodyPr>
          <a:lstStyle/>
          <a:p>
            <a:r>
              <a:rPr lang="en-US" dirty="0" smtClean="0"/>
              <a:t>Unstable</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894262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checkerboard(across)">
                                      <p:cBhvr>
                                        <p:cTn id="7" dur="500"/>
                                        <p:tgtEl>
                                          <p:spTgt spid="14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AFD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7"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E2EE591-5E6F-4295-A28D-188AA38B25D8}" type="slidenum">
              <a:rPr lang="en-US" smtClean="0"/>
              <a:pPr eaLnBrk="1" hangingPunct="1"/>
              <a:t>13</a:t>
            </a:fld>
            <a:endParaRPr lang="en-US"/>
          </a:p>
        </p:txBody>
      </p:sp>
    </p:spTree>
    <p:extLst>
      <p:ext uri="{BB962C8B-B14F-4D97-AF65-F5344CB8AC3E}">
        <p14:creationId xmlns:p14="http://schemas.microsoft.com/office/powerpoint/2010/main" val="1102558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DSCN1424"/>
          <p:cNvPicPr>
            <a:picLocks noChangeAspect="1" noChangeArrowheads="1"/>
          </p:cNvPicPr>
          <p:nvPr/>
        </p:nvPicPr>
        <p:blipFill>
          <a:blip r:embed="rId2">
            <a:extLst>
              <a:ext uri="{28A0092B-C50C-407E-A947-70E740481C1C}">
                <a14:useLocalDpi xmlns:a14="http://schemas.microsoft.com/office/drawing/2010/main" val="0"/>
              </a:ext>
            </a:extLst>
          </a:blip>
          <a:srcRect b="16418"/>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0"/>
            <a:ext cx="8229600" cy="563562"/>
          </a:xfrm>
        </p:spPr>
        <p:txBody>
          <a:bodyPr>
            <a:normAutofit fontScale="90000"/>
          </a:bodyPr>
          <a:lstStyle/>
          <a:p>
            <a:r>
              <a:rPr lang="en-US" dirty="0" smtClean="0"/>
              <a:t>Plating Technique</a:t>
            </a:r>
            <a:endParaRPr lang="en-US" dirty="0"/>
          </a:p>
        </p:txBody>
      </p:sp>
      <p:sp>
        <p:nvSpPr>
          <p:cNvPr id="1229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2CFB41E-9F70-45A8-9116-612974B11F9B}" type="slidenum">
              <a:rPr lang="en-US" smtClean="0"/>
              <a:pPr eaLnBrk="1" hangingPunct="1"/>
              <a:t>14</a:t>
            </a:fld>
            <a:endParaRPr lang="en-US"/>
          </a:p>
        </p:txBody>
      </p:sp>
    </p:spTree>
    <p:extLst>
      <p:ext uri="{BB962C8B-B14F-4D97-AF65-F5344CB8AC3E}">
        <p14:creationId xmlns:p14="http://schemas.microsoft.com/office/powerpoint/2010/main" val="257785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788D9F1-31B9-4149-A27E-924DFCB369BF}" type="slidenum">
              <a:rPr lang="en-US" smtClean="0"/>
              <a:pPr eaLnBrk="1" hangingPunct="1"/>
              <a:t>15</a:t>
            </a:fld>
            <a:endParaRPr lang="en-US"/>
          </a:p>
        </p:txBody>
      </p:sp>
    </p:spTree>
    <p:extLst>
      <p:ext uri="{BB962C8B-B14F-4D97-AF65-F5344CB8AC3E}">
        <p14:creationId xmlns:p14="http://schemas.microsoft.com/office/powerpoint/2010/main" val="1483171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62" r="21089" b="8692"/>
          <a:stretch/>
        </p:blipFill>
        <p:spPr bwMode="auto">
          <a:xfrm>
            <a:off x="76200" y="762000"/>
            <a:ext cx="916822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457200" y="16590"/>
            <a:ext cx="8229600" cy="672028"/>
          </a:xfrm>
        </p:spPr>
        <p:txBody>
          <a:bodyPr>
            <a:normAutofit fontScale="90000"/>
          </a:bodyPr>
          <a:lstStyle/>
          <a:p>
            <a:r>
              <a:rPr lang="en-US" dirty="0" smtClean="0"/>
              <a:t>Radial Head Fractures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sp>
        <p:nvSpPr>
          <p:cNvPr id="3" name="TextBox 2"/>
          <p:cNvSpPr txBox="1"/>
          <p:nvPr/>
        </p:nvSpPr>
        <p:spPr>
          <a:xfrm>
            <a:off x="304800" y="438835"/>
            <a:ext cx="1403931" cy="646331"/>
          </a:xfrm>
          <a:prstGeom prst="rect">
            <a:avLst/>
          </a:prstGeom>
          <a:noFill/>
        </p:spPr>
        <p:txBody>
          <a:bodyPr wrap="square" rtlCol="0">
            <a:spAutoFit/>
          </a:bodyPr>
          <a:lstStyle/>
          <a:p>
            <a:r>
              <a:rPr lang="en-US" dirty="0" smtClean="0"/>
              <a:t>Split, undisplaced</a:t>
            </a:r>
            <a:endParaRPr lang="en-US" dirty="0"/>
          </a:p>
        </p:txBody>
      </p:sp>
      <p:sp>
        <p:nvSpPr>
          <p:cNvPr id="5" name="TextBox 4"/>
          <p:cNvSpPr txBox="1"/>
          <p:nvPr/>
        </p:nvSpPr>
        <p:spPr>
          <a:xfrm>
            <a:off x="3657600" y="577334"/>
            <a:ext cx="1666700" cy="369332"/>
          </a:xfrm>
          <a:prstGeom prst="rect">
            <a:avLst/>
          </a:prstGeom>
          <a:noFill/>
        </p:spPr>
        <p:txBody>
          <a:bodyPr wrap="square" rtlCol="0">
            <a:spAutoFit/>
          </a:bodyPr>
          <a:lstStyle/>
          <a:p>
            <a:r>
              <a:rPr lang="en-US" dirty="0" smtClean="0"/>
              <a:t>Split, displaced</a:t>
            </a:r>
            <a:endParaRPr lang="en-US" dirty="0"/>
          </a:p>
        </p:txBody>
      </p:sp>
      <p:sp>
        <p:nvSpPr>
          <p:cNvPr id="6" name="TextBox 5"/>
          <p:cNvSpPr txBox="1"/>
          <p:nvPr/>
        </p:nvSpPr>
        <p:spPr>
          <a:xfrm>
            <a:off x="6781800" y="489129"/>
            <a:ext cx="1406860" cy="369332"/>
          </a:xfrm>
          <a:prstGeom prst="rect">
            <a:avLst/>
          </a:prstGeom>
          <a:noFill/>
        </p:spPr>
        <p:txBody>
          <a:bodyPr wrap="none" rtlCol="0">
            <a:spAutoFit/>
          </a:bodyPr>
          <a:lstStyle/>
          <a:p>
            <a:r>
              <a:rPr lang="en-US" dirty="0" smtClean="0"/>
              <a:t>Comminuted</a:t>
            </a:r>
            <a:endParaRPr lang="en-US" dirty="0"/>
          </a:p>
        </p:txBody>
      </p:sp>
    </p:spTree>
    <p:extLst>
      <p:ext uri="{BB962C8B-B14F-4D97-AF65-F5344CB8AC3E}">
        <p14:creationId xmlns:p14="http://schemas.microsoft.com/office/powerpoint/2010/main" val="832234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4" descr="1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781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121037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DSCN3161"/>
          <p:cNvPicPr>
            <a:picLocks noChangeAspect="1" noChangeArrowheads="1"/>
          </p:cNvPicPr>
          <p:nvPr/>
        </p:nvPicPr>
        <p:blipFill>
          <a:blip r:embed="rId2" cstate="print">
            <a:extLst>
              <a:ext uri="{28A0092B-C50C-407E-A947-70E740481C1C}">
                <a14:useLocalDpi xmlns:a14="http://schemas.microsoft.com/office/drawing/2010/main" val="0"/>
              </a:ext>
            </a:extLst>
          </a:blip>
          <a:srcRect b="16667"/>
          <a:stretch>
            <a:fillRect/>
          </a:stretch>
        </p:blipFill>
        <p:spPr bwMode="auto">
          <a:xfrm>
            <a:off x="381000" y="1828800"/>
            <a:ext cx="804672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0531" name="Rectangle 3"/>
          <p:cNvSpPr>
            <a:spLocks noGrp="1" noChangeArrowheads="1"/>
          </p:cNvSpPr>
          <p:nvPr>
            <p:ph type="title"/>
          </p:nvPr>
        </p:nvSpPr>
        <p:spPr>
          <a:xfrm>
            <a:off x="973138" y="620714"/>
            <a:ext cx="7124700" cy="1071562"/>
          </a:xfrm>
          <a:ln>
            <a:solidFill>
              <a:schemeClr val="bg1"/>
            </a:solidFill>
            <a:miter lim="800000"/>
            <a:headEnd/>
            <a:tailEnd/>
          </a:ln>
        </p:spPr>
        <p:txBody>
          <a:bodyPr>
            <a:normAutofit fontScale="90000"/>
          </a:bodyPr>
          <a:lstStyle/>
          <a:p>
            <a:r>
              <a:rPr lang="en-US" sz="4000" dirty="0"/>
              <a:t>Radial Head Fractures-Simple  </a:t>
            </a:r>
            <a:r>
              <a:rPr lang="en-US" sz="4000" dirty="0">
                <a:solidFill>
                  <a:schemeClr val="tx1"/>
                </a:solidFill>
              </a:rPr>
              <a:t>Partial Articular</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318329266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Kattman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65722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B6CA29F-1B80-43B9-BE63-A16BBFA019A5}" type="slidenum">
              <a:rPr lang="en-US" smtClean="0"/>
              <a:pPr eaLnBrk="1" hangingPunct="1"/>
              <a:t>19</a:t>
            </a:fld>
            <a:endParaRPr lang="en-US"/>
          </a:p>
        </p:txBody>
      </p:sp>
    </p:spTree>
    <p:extLst>
      <p:ext uri="{BB962C8B-B14F-4D97-AF65-F5344CB8AC3E}">
        <p14:creationId xmlns:p14="http://schemas.microsoft.com/office/powerpoint/2010/main" val="712548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_5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93051"/>
            <a:ext cx="1143000" cy="6067983"/>
          </a:xfrm>
          <a:prstGeom prst="rect">
            <a:avLst/>
          </a:prstGeom>
        </p:spPr>
      </p:pic>
      <p:sp>
        <p:nvSpPr>
          <p:cNvPr id="6" name="5 CuadroTexto"/>
          <p:cNvSpPr txBox="1"/>
          <p:nvPr/>
        </p:nvSpPr>
        <p:spPr>
          <a:xfrm>
            <a:off x="3059832" y="5630037"/>
            <a:ext cx="809837" cy="830997"/>
          </a:xfrm>
          <a:prstGeom prst="rect">
            <a:avLst/>
          </a:prstGeom>
          <a:noFill/>
        </p:spPr>
        <p:txBody>
          <a:bodyPr wrap="none" rtlCol="0">
            <a:spAutoFit/>
          </a:bodyPr>
          <a:lstStyle/>
          <a:p>
            <a:r>
              <a:rPr lang="es-ES" sz="4800" dirty="0"/>
              <a:t>22</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657737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DSCN27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2895600"/>
            <a:ext cx="48768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1555" name="Picture 3" descr="DSCN27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81000"/>
            <a:ext cx="51816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1556" name="Text Box 4"/>
          <p:cNvSpPr txBox="1">
            <a:spLocks noChangeArrowheads="1"/>
          </p:cNvSpPr>
          <p:nvPr/>
        </p:nvSpPr>
        <p:spPr bwMode="auto">
          <a:xfrm>
            <a:off x="1066800" y="4953000"/>
            <a:ext cx="2133600"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schemeClr val="bg2"/>
                </a:solidFill>
                <a:latin typeface="Tahoma" pitchFamily="34" charset="0"/>
              </a:rPr>
              <a:t>IF screws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226546861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 y="2286001"/>
            <a:ext cx="90209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7200" y="152400"/>
            <a:ext cx="8229600" cy="838200"/>
          </a:xfrm>
        </p:spPr>
        <p:txBody>
          <a:bodyPr>
            <a:normAutofit/>
          </a:bodyPr>
          <a:lstStyle/>
          <a:p>
            <a:r>
              <a:rPr lang="en-US" dirty="0" smtClean="0"/>
              <a:t>Radial Neck Fractures</a:t>
            </a:r>
            <a:endParaRPr lang="en-US" dirty="0"/>
          </a:p>
        </p:txBody>
      </p:sp>
      <p:sp>
        <p:nvSpPr>
          <p:cNvPr id="4" name="Content Placeholder 3"/>
          <p:cNvSpPr>
            <a:spLocks noGrp="1"/>
          </p:cNvSpPr>
          <p:nvPr>
            <p:ph idx="1"/>
          </p:nvPr>
        </p:nvSpPr>
        <p:spPr>
          <a:xfrm>
            <a:off x="457200" y="1066800"/>
            <a:ext cx="8229600" cy="1143000"/>
          </a:xfrm>
        </p:spPr>
        <p:txBody>
          <a:bodyPr/>
          <a:lstStyle/>
          <a:p>
            <a:r>
              <a:rPr lang="en-US" dirty="0" smtClean="0"/>
              <a:t>Common in children, unlike radial head common in adults</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2837915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Elbow CT3 10 Apr 2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0080A7B-53AA-4D4E-9BE6-2B8140078745}" type="slidenum">
              <a:rPr lang="en-US" smtClean="0"/>
              <a:pPr eaLnBrk="1" hangingPunct="1"/>
              <a:t>22</a:t>
            </a:fld>
            <a:endParaRPr lang="en-US"/>
          </a:p>
        </p:txBody>
      </p:sp>
    </p:spTree>
    <p:extLst>
      <p:ext uri="{BB962C8B-B14F-4D97-AF65-F5344CB8AC3E}">
        <p14:creationId xmlns:p14="http://schemas.microsoft.com/office/powerpoint/2010/main" val="2488323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DSCN3103"/>
          <p:cNvPicPr>
            <a:picLocks noChangeAspect="1" noChangeArrowheads="1"/>
          </p:cNvPicPr>
          <p:nvPr/>
        </p:nvPicPr>
        <p:blipFill>
          <a:blip r:embed="rId2" cstate="print">
            <a:extLst>
              <a:ext uri="{28A0092B-C50C-407E-A947-70E740481C1C}">
                <a14:useLocalDpi xmlns:a14="http://schemas.microsoft.com/office/drawing/2010/main" val="0"/>
              </a:ext>
            </a:extLst>
          </a:blip>
          <a:srcRect r="6250" b="14583"/>
          <a:stretch>
            <a:fillRect/>
          </a:stretch>
        </p:blipFill>
        <p:spPr bwMode="auto">
          <a:xfrm>
            <a:off x="304800" y="457200"/>
            <a:ext cx="5562600" cy="3802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2579" name="Picture 3" descr="DSCN3104"/>
          <p:cNvPicPr>
            <a:picLocks noChangeAspect="1" noChangeArrowheads="1"/>
          </p:cNvPicPr>
          <p:nvPr/>
        </p:nvPicPr>
        <p:blipFill>
          <a:blip r:embed="rId3" cstate="print">
            <a:extLst>
              <a:ext uri="{28A0092B-C50C-407E-A947-70E740481C1C}">
                <a14:useLocalDpi xmlns:a14="http://schemas.microsoft.com/office/drawing/2010/main" val="0"/>
              </a:ext>
            </a:extLst>
          </a:blip>
          <a:srcRect l="20313" r="9375"/>
          <a:stretch>
            <a:fillRect/>
          </a:stretch>
        </p:blipFill>
        <p:spPr bwMode="auto">
          <a:xfrm>
            <a:off x="5029200" y="2590800"/>
            <a:ext cx="3786188"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2580" name="Text Box 4"/>
          <p:cNvSpPr txBox="1">
            <a:spLocks noChangeArrowheads="1"/>
          </p:cNvSpPr>
          <p:nvPr/>
        </p:nvSpPr>
        <p:spPr bwMode="auto">
          <a:xfrm>
            <a:off x="990600" y="4724400"/>
            <a:ext cx="2971800" cy="46166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sz="2400" dirty="0">
              <a:solidFill>
                <a:schemeClr val="bg2"/>
              </a:solidFill>
              <a:latin typeface="Tahoma"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159365047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descr="C:\Users\siekei\Documents\Dr.T.S.Mogire-ORTHOPAEDICS\medical photos\Forearm Fractures\DSCN285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3152"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401206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Elbow LAT 5 Dec 2001"/>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476250" y="635000"/>
            <a:ext cx="81915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4499E4B-7E08-48D8-B5F7-7B524039718E}" type="slidenum">
              <a:rPr lang="en-US" smtClean="0"/>
              <a:pPr eaLnBrk="1" hangingPunct="1"/>
              <a:t>25</a:t>
            </a:fld>
            <a:endParaRPr lang="en-US"/>
          </a:p>
        </p:txBody>
      </p:sp>
    </p:spTree>
    <p:extLst>
      <p:ext uri="{BB962C8B-B14F-4D97-AF65-F5344CB8AC3E}">
        <p14:creationId xmlns:p14="http://schemas.microsoft.com/office/powerpoint/2010/main" val="7978435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6" y="0"/>
            <a:ext cx="447616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106" y="-6928"/>
            <a:ext cx="4549185" cy="305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1"/>
            <a:ext cx="44310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475" y="3438092"/>
            <a:ext cx="34385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8269300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1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5257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sp>
        <p:nvSpPr>
          <p:cNvPr id="3" name="TextBox 2"/>
          <p:cNvSpPr txBox="1"/>
          <p:nvPr/>
        </p:nvSpPr>
        <p:spPr>
          <a:xfrm>
            <a:off x="6070480" y="2133600"/>
            <a:ext cx="2652714" cy="369332"/>
          </a:xfrm>
          <a:prstGeom prst="rect">
            <a:avLst/>
          </a:prstGeom>
          <a:noFill/>
        </p:spPr>
        <p:txBody>
          <a:bodyPr wrap="none" rtlCol="0">
            <a:spAutoFit/>
          </a:bodyPr>
          <a:lstStyle/>
          <a:p>
            <a:r>
              <a:rPr lang="en-US" dirty="0" smtClean="0"/>
              <a:t>Small fragmentation &lt;25%</a:t>
            </a:r>
            <a:endParaRPr lang="en-US" dirty="0"/>
          </a:p>
        </p:txBody>
      </p:sp>
      <p:sp>
        <p:nvSpPr>
          <p:cNvPr id="4" name="TextBox 3"/>
          <p:cNvSpPr txBox="1"/>
          <p:nvPr/>
        </p:nvSpPr>
        <p:spPr>
          <a:xfrm>
            <a:off x="6003091" y="3502357"/>
            <a:ext cx="3100016" cy="646331"/>
          </a:xfrm>
          <a:prstGeom prst="rect">
            <a:avLst/>
          </a:prstGeom>
          <a:noFill/>
        </p:spPr>
        <p:txBody>
          <a:bodyPr wrap="square" rtlCol="0">
            <a:spAutoFit/>
          </a:bodyPr>
          <a:lstStyle/>
          <a:p>
            <a:r>
              <a:rPr lang="en-US" dirty="0" smtClean="0"/>
              <a:t>Unstable, Fragment between 25-50%</a:t>
            </a:r>
            <a:endParaRPr lang="en-US" dirty="0"/>
          </a:p>
        </p:txBody>
      </p:sp>
      <p:sp>
        <p:nvSpPr>
          <p:cNvPr id="5" name="TextBox 4"/>
          <p:cNvSpPr txBox="1"/>
          <p:nvPr/>
        </p:nvSpPr>
        <p:spPr>
          <a:xfrm>
            <a:off x="5835281" y="4926779"/>
            <a:ext cx="3123111" cy="646331"/>
          </a:xfrm>
          <a:prstGeom prst="rect">
            <a:avLst/>
          </a:prstGeom>
          <a:noFill/>
        </p:spPr>
        <p:txBody>
          <a:bodyPr wrap="square" rtlCol="0">
            <a:spAutoFit/>
          </a:bodyPr>
          <a:lstStyle/>
          <a:p>
            <a:r>
              <a:rPr lang="en-US" dirty="0" smtClean="0"/>
              <a:t>Unstable, More than 50% fragment involved</a:t>
            </a:r>
            <a:endParaRPr lang="en-US" dirty="0"/>
          </a:p>
        </p:txBody>
      </p:sp>
    </p:spTree>
    <p:extLst>
      <p:ext uri="{BB962C8B-B14F-4D97-AF65-F5344CB8AC3E}">
        <p14:creationId xmlns:p14="http://schemas.microsoft.com/office/powerpoint/2010/main" val="2498502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36" y="257294"/>
            <a:ext cx="2514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57200"/>
            <a:ext cx="3733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6576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536" y="2112512"/>
            <a:ext cx="25908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6" y="4765674"/>
            <a:ext cx="3581400" cy="17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776587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Kattma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4475"/>
            <a:ext cx="7086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CD60F33-C3EA-4E10-BB46-EE3FD30A725E}" type="slidenum">
              <a:rPr lang="en-US" smtClean="0"/>
              <a:pPr eaLnBrk="1" hangingPunct="1"/>
              <a:t>29</a:t>
            </a:fld>
            <a:endParaRPr lang="en-US"/>
          </a:p>
        </p:txBody>
      </p:sp>
    </p:spTree>
    <p:extLst>
      <p:ext uri="{BB962C8B-B14F-4D97-AF65-F5344CB8AC3E}">
        <p14:creationId xmlns:p14="http://schemas.microsoft.com/office/powerpoint/2010/main" val="627833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orearm classification pics 007"/>
          <p:cNvPicPr>
            <a:picLocks noChangeAspect="1" noChangeArrowheads="1"/>
          </p:cNvPicPr>
          <p:nvPr/>
        </p:nvPicPr>
        <p:blipFill>
          <a:blip r:embed="rId3">
            <a:extLst>
              <a:ext uri="{28A0092B-C50C-407E-A947-70E740481C1C}">
                <a14:useLocalDpi xmlns:a14="http://schemas.microsoft.com/office/drawing/2010/main" val="0"/>
              </a:ext>
            </a:extLst>
          </a:blip>
          <a:srcRect l="14943" t="9195" r="12643" b="17241"/>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2574925" y="115888"/>
            <a:ext cx="511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a:solidFill>
                  <a:srgbClr val="000000"/>
                </a:solidFill>
              </a:rPr>
              <a:t>Functional Unit created by ligaments</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109344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Kattman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44475"/>
            <a:ext cx="65722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6975007-9CD1-4392-AA31-77B8031EE3BB}" type="slidenum">
              <a:rPr lang="en-US" smtClean="0"/>
              <a:pPr eaLnBrk="1" hangingPunct="1"/>
              <a:t>30</a:t>
            </a:fld>
            <a:endParaRPr lang="en-US"/>
          </a:p>
        </p:txBody>
      </p:sp>
    </p:spTree>
    <p:extLst>
      <p:ext uri="{BB962C8B-B14F-4D97-AF65-F5344CB8AC3E}">
        <p14:creationId xmlns:p14="http://schemas.microsoft.com/office/powerpoint/2010/main" val="1640013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Monteggia Fracture</a:t>
            </a: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31</a:t>
            </a:fld>
            <a:endParaRPr lang="en-US"/>
          </a:p>
        </p:txBody>
      </p:sp>
      <p:pic>
        <p:nvPicPr>
          <p:cNvPr id="8194" name="Picture 2" descr="C:\Users\siekei\Documents\Dr.T.S.Mogire-ORTHOPAEDICS\medical photos\Forearm Fractures\Picture2a.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1219200" y="2035695"/>
            <a:ext cx="7027862"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1327809"/>
            <a:ext cx="8077200" cy="707886"/>
          </a:xfrm>
          <a:prstGeom prst="rect">
            <a:avLst/>
          </a:prstGeom>
          <a:noFill/>
        </p:spPr>
        <p:txBody>
          <a:bodyPr wrap="square" rtlCol="0">
            <a:spAutoFit/>
          </a:bodyPr>
          <a:lstStyle/>
          <a:p>
            <a:r>
              <a:rPr lang="en-US" sz="2000" dirty="0" smtClean="0"/>
              <a:t>Fracture of proximal ulnar shaft with dislocation of proximal radio-ulnar joint, also dislocation of radio-capitulum joint</a:t>
            </a:r>
            <a:endParaRPr lang="en-US" sz="2000" dirty="0"/>
          </a:p>
        </p:txBody>
      </p:sp>
    </p:spTree>
    <p:extLst>
      <p:ext uri="{BB962C8B-B14F-4D97-AF65-F5344CB8AC3E}">
        <p14:creationId xmlns:p14="http://schemas.microsoft.com/office/powerpoint/2010/main" val="30708698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2076615"/>
            <a:ext cx="48006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Line 5"/>
          <p:cNvSpPr>
            <a:spLocks noChangeShapeType="1"/>
          </p:cNvSpPr>
          <p:nvPr/>
        </p:nvSpPr>
        <p:spPr bwMode="auto">
          <a:xfrm flipH="1" flipV="1">
            <a:off x="1600200" y="2590800"/>
            <a:ext cx="8382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0484" name="Picture 6"/>
          <p:cNvPicPr>
            <a:picLocks noChangeAspect="1" noChangeArrowheads="1"/>
          </p:cNvPicPr>
          <p:nvPr/>
        </p:nvPicPr>
        <p:blipFill>
          <a:blip r:embed="rId3">
            <a:extLst>
              <a:ext uri="{28A0092B-C50C-407E-A947-70E740481C1C}">
                <a14:useLocalDpi xmlns:a14="http://schemas.microsoft.com/office/drawing/2010/main" val="0"/>
              </a:ext>
            </a:extLst>
          </a:blip>
          <a:srcRect l="32912" t="21622" r="32912" b="33170"/>
          <a:stretch>
            <a:fillRect/>
          </a:stretch>
        </p:blipFill>
        <p:spPr bwMode="auto">
          <a:xfrm>
            <a:off x="4343400" y="0"/>
            <a:ext cx="48006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7981420-26D0-4ADC-BDEA-ECAC4987EDA5}" type="slidenum">
              <a:rPr lang="en-US" smtClean="0"/>
              <a:pPr eaLnBrk="1" hangingPunct="1"/>
              <a:t>32</a:t>
            </a:fld>
            <a:endParaRPr lang="en-US"/>
          </a:p>
        </p:txBody>
      </p:sp>
    </p:spTree>
    <p:extLst>
      <p:ext uri="{BB962C8B-B14F-4D97-AF65-F5344CB8AC3E}">
        <p14:creationId xmlns:p14="http://schemas.microsoft.com/office/powerpoint/2010/main" val="33572740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p:txBody>
          <a:bodyPr anchor="b"/>
          <a:lstStyle/>
          <a:p>
            <a:r>
              <a:rPr lang="en-US"/>
              <a:t>Alignment –Radiocapitellar line</a:t>
            </a:r>
          </a:p>
        </p:txBody>
      </p:sp>
      <p:pic>
        <p:nvPicPr>
          <p:cNvPr id="75779" name="img4214e7bda3bd2" descr="thmb_4214e7e5774adRadiocapitellarlin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76400"/>
            <a:ext cx="5410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17843311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PM 1"/>
          <p:cNvPicPr>
            <a:picLocks noChangeAspect="1" noChangeArrowheads="1"/>
          </p:cNvPicPr>
          <p:nvPr/>
        </p:nvPicPr>
        <p:blipFill>
          <a:blip r:embed="rId2">
            <a:extLst>
              <a:ext uri="{28A0092B-C50C-407E-A947-70E740481C1C}">
                <a14:useLocalDpi xmlns:a14="http://schemas.microsoft.com/office/drawing/2010/main" val="0"/>
              </a:ext>
            </a:extLst>
          </a:blip>
          <a:srcRect l="12360" t="11552" r="26967" b="4178"/>
          <a:stretch>
            <a:fillRect/>
          </a:stretch>
        </p:blipFill>
        <p:spPr bwMode="auto">
          <a:xfrm>
            <a:off x="1219200" y="76200"/>
            <a:ext cx="75438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6B77FF-3E10-4E00-BBB2-AF301965076B}" type="slidenum">
              <a:rPr lang="en-US" smtClean="0"/>
              <a:pPr eaLnBrk="1" hangingPunct="1"/>
              <a:t>34</a:t>
            </a:fld>
            <a:endParaRPr lang="en-US"/>
          </a:p>
        </p:txBody>
      </p:sp>
    </p:spTree>
    <p:extLst>
      <p:ext uri="{BB962C8B-B14F-4D97-AF65-F5344CB8AC3E}">
        <p14:creationId xmlns:p14="http://schemas.microsoft.com/office/powerpoint/2010/main" val="352437103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siekei\Desktop\Bone photos\20150204_171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163"/>
            <a:ext cx="3616325"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Users\siekei\Desktop\Bone photos\20150204_171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4" y="-1"/>
            <a:ext cx="5527675"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5566429-D11A-4696-8395-D1F8A29B8BE9}" type="slidenum">
              <a:rPr lang="en-US" smtClean="0"/>
              <a:pPr eaLnBrk="1" hangingPunct="1"/>
              <a:t>35</a:t>
            </a:fld>
            <a:endParaRPr lang="en-US"/>
          </a:p>
        </p:txBody>
      </p:sp>
    </p:spTree>
    <p:extLst>
      <p:ext uri="{BB962C8B-B14F-4D97-AF65-F5344CB8AC3E}">
        <p14:creationId xmlns:p14="http://schemas.microsoft.com/office/powerpoint/2010/main" val="4071975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siekei\Pictures\Whatsapp images\IMG-20150204-WA00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511300" y="-673147"/>
            <a:ext cx="6324600" cy="8432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2919265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iekei\Documents\Dr.T.S.Mogire-ORTHOPAEDICS\medical photos\Forearm Fractures\Picture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552658" cy="49739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2424989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2179" y="-14785"/>
            <a:ext cx="48768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6950"/>
            <a:ext cx="7239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F98B21D-9F6F-475C-83BB-504F926F55F1}" type="slidenum">
              <a:rPr lang="en-US" smtClean="0"/>
              <a:pPr eaLnBrk="1" hangingPunct="1"/>
              <a:t>38</a:t>
            </a:fld>
            <a:endParaRPr lang="en-US"/>
          </a:p>
        </p:txBody>
      </p:sp>
      <p:sp>
        <p:nvSpPr>
          <p:cNvPr id="2" name="TextBox 1"/>
          <p:cNvSpPr txBox="1"/>
          <p:nvPr/>
        </p:nvSpPr>
        <p:spPr>
          <a:xfrm>
            <a:off x="838200" y="2819400"/>
            <a:ext cx="688009" cy="400110"/>
          </a:xfrm>
          <a:prstGeom prst="rect">
            <a:avLst/>
          </a:prstGeom>
          <a:noFill/>
        </p:spPr>
        <p:txBody>
          <a:bodyPr wrap="none" rtlCol="0">
            <a:spAutoFit/>
          </a:bodyPr>
          <a:lstStyle/>
          <a:p>
            <a:r>
              <a:rPr lang="en-US" sz="2000" b="1" dirty="0" smtClean="0"/>
              <a:t>ORIF</a:t>
            </a:r>
            <a:endParaRPr lang="en-US" sz="2000" b="1" dirty="0"/>
          </a:p>
        </p:txBody>
      </p:sp>
    </p:spTree>
    <p:extLst>
      <p:ext uri="{BB962C8B-B14F-4D97-AF65-F5344CB8AC3E}">
        <p14:creationId xmlns:p14="http://schemas.microsoft.com/office/powerpoint/2010/main" val="21461257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SCN2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235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53988"/>
            <a:ext cx="8229600" cy="868362"/>
          </a:xfrm>
        </p:spPr>
        <p:txBody>
          <a:bodyPr>
            <a:normAutofit fontScale="90000"/>
          </a:bodyPr>
          <a:lstStyle/>
          <a:p>
            <a:r>
              <a:rPr lang="en-US" dirty="0" smtClean="0"/>
              <a:t>Both Radius and Ulnar Shaft Fractures</a:t>
            </a:r>
            <a:endParaRPr lang="en-US" dirty="0"/>
          </a:p>
        </p:txBody>
      </p:sp>
      <p:sp>
        <p:nvSpPr>
          <p:cNvPr id="26627"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8079E06-6CB1-46DF-AC10-3713FF2AC3B9}" type="slidenum">
              <a:rPr lang="en-US" smtClean="0"/>
              <a:pPr eaLnBrk="1" hangingPunct="1"/>
              <a:t>39</a:t>
            </a:fld>
            <a:endParaRPr lang="en-US"/>
          </a:p>
        </p:txBody>
      </p:sp>
    </p:spTree>
    <p:extLst>
      <p:ext uri="{BB962C8B-B14F-4D97-AF65-F5344CB8AC3E}">
        <p14:creationId xmlns:p14="http://schemas.microsoft.com/office/powerpoint/2010/main" val="2710593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orearm classification pics 008"/>
          <p:cNvPicPr>
            <a:picLocks noChangeAspect="1" noChangeArrowheads="1"/>
          </p:cNvPicPr>
          <p:nvPr/>
        </p:nvPicPr>
        <p:blipFill>
          <a:blip r:embed="rId2">
            <a:extLst>
              <a:ext uri="{28A0092B-C50C-407E-A947-70E740481C1C}">
                <a14:useLocalDpi xmlns:a14="http://schemas.microsoft.com/office/drawing/2010/main" val="0"/>
              </a:ext>
            </a:extLst>
          </a:blip>
          <a:srcRect l="7692" t="19231" r="2884" b="20512"/>
          <a:stretch>
            <a:fillRect/>
          </a:stretch>
        </p:blipFill>
        <p:spPr bwMode="auto">
          <a:xfrm>
            <a:off x="2057400" y="304800"/>
            <a:ext cx="51054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Forearm classification pics 009"/>
          <p:cNvPicPr>
            <a:picLocks noChangeAspect="1" noChangeArrowheads="1"/>
          </p:cNvPicPr>
          <p:nvPr/>
        </p:nvPicPr>
        <p:blipFill>
          <a:blip r:embed="rId3">
            <a:extLst>
              <a:ext uri="{28A0092B-C50C-407E-A947-70E740481C1C}">
                <a14:useLocalDpi xmlns:a14="http://schemas.microsoft.com/office/drawing/2010/main" val="0"/>
              </a:ext>
            </a:extLst>
          </a:blip>
          <a:srcRect t="7843" r="5882" b="18954"/>
          <a:stretch>
            <a:fillRect/>
          </a:stretch>
        </p:blipFill>
        <p:spPr bwMode="auto">
          <a:xfrm>
            <a:off x="2133600" y="3276600"/>
            <a:ext cx="50292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228600" y="6400800"/>
            <a:ext cx="960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The ligamentous structures stabilizing the prox. radio-ulnar joint</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1341770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iekei\Documents\Dr.T.S.Mogire-ORTHOPAEDICS\medical photos\Forearm Fractures\DSC0570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6034617"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siekei\Documents\Dr.T.S.Mogire-ORTHOPAEDICS\medical photos\Forearm Fractures\DSC05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62063"/>
            <a:ext cx="7461250" cy="559593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41986120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SCN21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F75E9FE-B90F-42AA-888A-1E5BE62228B7}" type="slidenum">
              <a:rPr lang="en-US" smtClean="0"/>
              <a:pPr eaLnBrk="1" hangingPunct="1"/>
              <a:t>41</a:t>
            </a:fld>
            <a:endParaRPr lang="en-US"/>
          </a:p>
        </p:txBody>
      </p:sp>
    </p:spTree>
    <p:extLst>
      <p:ext uri="{BB962C8B-B14F-4D97-AF65-F5344CB8AC3E}">
        <p14:creationId xmlns:p14="http://schemas.microsoft.com/office/powerpoint/2010/main" val="21228017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DSC01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49040"/>
            <a:ext cx="74612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1839868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DSC011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630238"/>
            <a:ext cx="74612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32227712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DSC011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630238"/>
            <a:ext cx="74612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36027510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P1300002"/>
          <p:cNvPicPr>
            <a:picLocks noChangeAspect="1" noChangeArrowheads="1"/>
          </p:cNvPicPr>
          <p:nvPr/>
        </p:nvPicPr>
        <p:blipFill>
          <a:blip r:embed="rId2">
            <a:extLst>
              <a:ext uri="{28A0092B-C50C-407E-A947-70E740481C1C}">
                <a14:useLocalDpi xmlns:a14="http://schemas.microsoft.com/office/drawing/2010/main" val="0"/>
              </a:ext>
            </a:extLst>
          </a:blip>
          <a:srcRect t="33136" b="34911"/>
          <a:stretch>
            <a:fillRect/>
          </a:stretch>
        </p:blipFill>
        <p:spPr bwMode="auto">
          <a:xfrm>
            <a:off x="0" y="0"/>
            <a:ext cx="91440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P98"/>
          <p:cNvPicPr>
            <a:picLocks noChangeAspect="1" noChangeArrowheads="1"/>
          </p:cNvPicPr>
          <p:nvPr/>
        </p:nvPicPr>
        <p:blipFill>
          <a:blip r:embed="rId3">
            <a:extLst>
              <a:ext uri="{28A0092B-C50C-407E-A947-70E740481C1C}">
                <a14:useLocalDpi xmlns:a14="http://schemas.microsoft.com/office/drawing/2010/main" val="0"/>
              </a:ext>
            </a:extLst>
          </a:blip>
          <a:srcRect t="42325" b="18605"/>
          <a:stretch>
            <a:fillRect/>
          </a:stretch>
        </p:blipFill>
        <p:spPr bwMode="auto">
          <a:xfrm>
            <a:off x="0" y="3200400"/>
            <a:ext cx="914400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560C5A9-C10B-47BA-A268-0B0A2677B47D}" type="slidenum">
              <a:rPr lang="en-US" smtClean="0"/>
              <a:pPr eaLnBrk="1" hangingPunct="1"/>
              <a:t>45</a:t>
            </a:fld>
            <a:endParaRPr lang="en-US"/>
          </a:p>
        </p:txBody>
      </p:sp>
    </p:spTree>
    <p:extLst>
      <p:ext uri="{BB962C8B-B14F-4D97-AF65-F5344CB8AC3E}">
        <p14:creationId xmlns:p14="http://schemas.microsoft.com/office/powerpoint/2010/main" val="10992116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iekei\Documents\Dr.T.S.Mogire-ORTHOPAEDICS\medical photos\Forearm Fractures\DSC02242.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5186" r="22190"/>
          <a:stretch/>
        </p:blipFill>
        <p:spPr bwMode="auto">
          <a:xfrm>
            <a:off x="1524001" y="299714"/>
            <a:ext cx="4648200" cy="66245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41874374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r>
              <a:rPr lang="en-GB" dirty="0" smtClean="0"/>
              <a:t>Galeazzi Fracture</a:t>
            </a:r>
            <a:endParaRPr lang="en-GB" dirty="0"/>
          </a:p>
        </p:txBody>
      </p:sp>
      <p:pic>
        <p:nvPicPr>
          <p:cNvPr id="17410" name="Picture 2" descr="C:\Users\siekei\Documents\Dr.T.S.Mogire-ORTHOPAEDICS\medical photos\Forearm Fractures\DSC00058.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978" b="21780"/>
          <a:stretch/>
        </p:blipFill>
        <p:spPr bwMode="auto">
          <a:xfrm>
            <a:off x="563338" y="2180774"/>
            <a:ext cx="8046156" cy="25454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47</a:t>
            </a:fld>
            <a:endParaRPr lang="en-US"/>
          </a:p>
        </p:txBody>
      </p:sp>
      <p:pic>
        <p:nvPicPr>
          <p:cNvPr id="5" name="Picture 2" descr="C:\Users\siekei\Documents\Dr.T.S.Mogire-ORTHOPAEDICS\medical photos\Forearm Fractures\DSC00057.JPG"/>
          <p:cNvPicPr>
            <a:picLocks noChangeAspect="1" noChangeArrowheads="1"/>
          </p:cNvPicPr>
          <p:nvPr/>
        </p:nvPicPr>
        <p:blipFill rotWithShape="1">
          <a:blip r:embed="rId3">
            <a:extLst>
              <a:ext uri="{28A0092B-C50C-407E-A947-70E740481C1C}">
                <a14:useLocalDpi xmlns:a14="http://schemas.microsoft.com/office/drawing/2010/main" val="0"/>
              </a:ext>
            </a:extLst>
          </a:blip>
          <a:srcRect l="-359" t="26119" b="27468"/>
          <a:stretch/>
        </p:blipFill>
        <p:spPr bwMode="auto">
          <a:xfrm>
            <a:off x="534506" y="4726266"/>
            <a:ext cx="8074988" cy="21006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581" y="1136194"/>
            <a:ext cx="8275862" cy="830997"/>
          </a:xfrm>
          <a:prstGeom prst="rect">
            <a:avLst/>
          </a:prstGeom>
          <a:noFill/>
        </p:spPr>
        <p:txBody>
          <a:bodyPr wrap="square" rtlCol="0">
            <a:spAutoFit/>
          </a:bodyPr>
          <a:lstStyle/>
          <a:p>
            <a:r>
              <a:rPr lang="en-US" sz="2400" dirty="0" smtClean="0"/>
              <a:t>Distal radial shaft fracture with a dislocation of distal radio-ulnar joint/dislocation of ulnar head</a:t>
            </a:r>
            <a:endParaRPr lang="en-US" sz="2400" dirty="0"/>
          </a:p>
        </p:txBody>
      </p:sp>
    </p:spTree>
    <p:extLst>
      <p:ext uri="{BB962C8B-B14F-4D97-AF65-F5344CB8AC3E}">
        <p14:creationId xmlns:p14="http://schemas.microsoft.com/office/powerpoint/2010/main" val="11938201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N2193"/>
          <p:cNvPicPr>
            <a:picLocks noChangeAspect="1" noChangeArrowheads="1"/>
          </p:cNvPicPr>
          <p:nvPr/>
        </p:nvPicPr>
        <p:blipFill rotWithShape="1">
          <a:blip r:embed="rId2">
            <a:extLst>
              <a:ext uri="{28A0092B-C50C-407E-A947-70E740481C1C}">
                <a14:useLocalDpi xmlns:a14="http://schemas.microsoft.com/office/drawing/2010/main" val="0"/>
              </a:ext>
            </a:extLst>
          </a:blip>
          <a:srcRect l="14394" r="10605" b="20746"/>
          <a:stretch/>
        </p:blipFill>
        <p:spPr bwMode="auto">
          <a:xfrm>
            <a:off x="-1" y="609600"/>
            <a:ext cx="9086851" cy="624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6636A34-64FE-4BFF-BA25-815E527FB274}" type="slidenum">
              <a:rPr lang="en-US" smtClean="0"/>
              <a:pPr eaLnBrk="1" hangingPunct="1"/>
              <a:t>48</a:t>
            </a:fld>
            <a:endParaRPr lang="en-US"/>
          </a:p>
        </p:txBody>
      </p:sp>
    </p:spTree>
    <p:extLst>
      <p:ext uri="{BB962C8B-B14F-4D97-AF65-F5344CB8AC3E}">
        <p14:creationId xmlns:p14="http://schemas.microsoft.com/office/powerpoint/2010/main" val="14170498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siekei\Desktop\Bone photos\20141022_1244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6C13A0-B842-4A8C-B620-CC470F4C4626}" type="slidenum">
              <a:rPr lang="en-US" smtClean="0"/>
              <a:pPr eaLnBrk="1" hangingPunct="1"/>
              <a:t>49</a:t>
            </a:fld>
            <a:endParaRPr lang="en-US"/>
          </a:p>
        </p:txBody>
      </p:sp>
    </p:spTree>
    <p:extLst>
      <p:ext uri="{BB962C8B-B14F-4D97-AF65-F5344CB8AC3E}">
        <p14:creationId xmlns:p14="http://schemas.microsoft.com/office/powerpoint/2010/main" val="1432187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orearm classification pics 010"/>
          <p:cNvPicPr>
            <a:picLocks noChangeAspect="1" noChangeArrowheads="1"/>
          </p:cNvPicPr>
          <p:nvPr/>
        </p:nvPicPr>
        <p:blipFill>
          <a:blip r:embed="rId3">
            <a:extLst>
              <a:ext uri="{28A0092B-C50C-407E-A947-70E740481C1C}">
                <a14:useLocalDpi xmlns:a14="http://schemas.microsoft.com/office/drawing/2010/main" val="0"/>
              </a:ext>
            </a:extLst>
          </a:blip>
          <a:srcRect l="26027" b="5023"/>
          <a:stretch>
            <a:fillRect/>
          </a:stretch>
        </p:blipFill>
        <p:spPr bwMode="auto">
          <a:xfrm>
            <a:off x="914400" y="0"/>
            <a:ext cx="71628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4671263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siekei\Desktop\Bone photos\20141022_124449.jpg"/>
          <p:cNvPicPr>
            <a:picLocks noChangeAspect="1" noChangeArrowheads="1"/>
          </p:cNvPicPr>
          <p:nvPr/>
        </p:nvPicPr>
        <p:blipFill>
          <a:blip r:embed="rId2">
            <a:extLst>
              <a:ext uri="{28A0092B-C50C-407E-A947-70E740481C1C}">
                <a14:useLocalDpi xmlns:a14="http://schemas.microsoft.com/office/drawing/2010/main" val="0"/>
              </a:ext>
            </a:extLst>
          </a:blip>
          <a:srcRect b="12190"/>
          <a:stretch>
            <a:fillRect/>
          </a:stretch>
        </p:blipFill>
        <p:spPr bwMode="auto">
          <a:xfrm>
            <a:off x="0" y="384175"/>
            <a:ext cx="81280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C:\Users\siekei\Desktop\Bone photos\20141022_124456.jpg"/>
          <p:cNvPicPr>
            <a:picLocks noChangeAspect="1" noChangeArrowheads="1"/>
          </p:cNvPicPr>
          <p:nvPr/>
        </p:nvPicPr>
        <p:blipFill>
          <a:blip r:embed="rId3">
            <a:extLst>
              <a:ext uri="{28A0092B-C50C-407E-A947-70E740481C1C}">
                <a14:useLocalDpi xmlns:a14="http://schemas.microsoft.com/office/drawing/2010/main" val="0"/>
              </a:ext>
            </a:extLst>
          </a:blip>
          <a:srcRect t="6190" b="18713"/>
          <a:stretch>
            <a:fillRect/>
          </a:stretch>
        </p:blipFill>
        <p:spPr bwMode="auto">
          <a:xfrm>
            <a:off x="0" y="3328988"/>
            <a:ext cx="81280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5C8CCD5-D764-4695-BE40-23951FA0E7CA}" type="slidenum">
              <a:rPr lang="en-US" smtClean="0"/>
              <a:pPr eaLnBrk="1" hangingPunct="1"/>
              <a:t>50</a:t>
            </a:fld>
            <a:endParaRPr lang="en-US"/>
          </a:p>
        </p:txBody>
      </p:sp>
    </p:spTree>
    <p:extLst>
      <p:ext uri="{BB962C8B-B14F-4D97-AF65-F5344CB8AC3E}">
        <p14:creationId xmlns:p14="http://schemas.microsoft.com/office/powerpoint/2010/main" val="38467562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descr="Cordray,Matthew Aug15-02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1079500"/>
            <a:ext cx="437197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9" descr="Cordray,Matthew Jul05-02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4391025"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10"/>
          <p:cNvSpPr>
            <a:spLocks noChangeArrowheads="1"/>
          </p:cNvSpPr>
          <p:nvPr/>
        </p:nvSpPr>
        <p:spPr bwMode="auto">
          <a:xfrm rot="5400000">
            <a:off x="4443413" y="-25400"/>
            <a:ext cx="1066800" cy="1143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28639144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26"/>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1295400" y="-152400"/>
            <a:ext cx="64817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4439D83-6397-46A5-A29C-8BF77768EF60}" type="slidenum">
              <a:rPr lang="en-US" smtClean="0"/>
              <a:pPr eaLnBrk="1" hangingPunct="1"/>
              <a:t>52</a:t>
            </a:fld>
            <a:endParaRPr lang="en-US"/>
          </a:p>
        </p:txBody>
      </p:sp>
    </p:spTree>
    <p:extLst>
      <p:ext uri="{BB962C8B-B14F-4D97-AF65-F5344CB8AC3E}">
        <p14:creationId xmlns:p14="http://schemas.microsoft.com/office/powerpoint/2010/main" val="14186460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august 18 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58800" y="762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57663" y="152400"/>
            <a:ext cx="8129137" cy="609600"/>
          </a:xfrm>
        </p:spPr>
        <p:txBody>
          <a:bodyPr>
            <a:normAutofit fontScale="90000"/>
          </a:bodyPr>
          <a:lstStyle/>
          <a:p>
            <a:r>
              <a:rPr lang="en-US" dirty="0" smtClean="0"/>
              <a:t>Isolated Injuries of Forearm</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69376741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762000"/>
            <a:ext cx="36528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81600"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46F2C28-8F25-4085-B349-CC021A36FD00}" type="slidenum">
              <a:rPr lang="en-US" smtClean="0"/>
              <a:pPr eaLnBrk="1" hangingPunct="1"/>
              <a:t>54</a:t>
            </a:fld>
            <a:endParaRPr lang="en-US"/>
          </a:p>
        </p:txBody>
      </p:sp>
      <p:sp>
        <p:nvSpPr>
          <p:cNvPr id="2" name="TextBox 1"/>
          <p:cNvSpPr txBox="1"/>
          <p:nvPr/>
        </p:nvSpPr>
        <p:spPr>
          <a:xfrm>
            <a:off x="1295400" y="4267200"/>
            <a:ext cx="1851325" cy="461665"/>
          </a:xfrm>
          <a:prstGeom prst="rect">
            <a:avLst/>
          </a:prstGeom>
          <a:noFill/>
        </p:spPr>
        <p:txBody>
          <a:bodyPr wrap="square" rtlCol="0">
            <a:spAutoFit/>
          </a:bodyPr>
          <a:lstStyle/>
          <a:p>
            <a:r>
              <a:rPr lang="en-US" sz="2400" dirty="0" smtClean="0"/>
              <a:t>Bullet injury</a:t>
            </a:r>
            <a:endParaRPr lang="en-US" sz="2400" dirty="0"/>
          </a:p>
        </p:txBody>
      </p:sp>
    </p:spTree>
    <p:extLst>
      <p:ext uri="{BB962C8B-B14F-4D97-AF65-F5344CB8AC3E}">
        <p14:creationId xmlns:p14="http://schemas.microsoft.com/office/powerpoint/2010/main" val="30339794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18197"/>
            <a:ext cx="8229600" cy="868362"/>
          </a:xfrm>
        </p:spPr>
        <p:txBody>
          <a:bodyPr/>
          <a:lstStyle/>
          <a:p>
            <a:pPr eaLnBrk="1" hangingPunct="1"/>
            <a:r>
              <a:rPr lang="en-US" dirty="0" smtClean="0"/>
              <a:t>Rash pin for Radius</a:t>
            </a:r>
            <a:endParaRPr lang="en-US" dirty="0"/>
          </a:p>
        </p:txBody>
      </p:sp>
      <p:pic>
        <p:nvPicPr>
          <p:cNvPr id="65540" name="Picture 5" descr="august 18 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39" y="741528"/>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55</a:t>
            </a:fld>
            <a:endParaRPr lang="en-US"/>
          </a:p>
        </p:txBody>
      </p:sp>
    </p:spTree>
    <p:extLst>
      <p:ext uri="{BB962C8B-B14F-4D97-AF65-F5344CB8AC3E}">
        <p14:creationId xmlns:p14="http://schemas.microsoft.com/office/powerpoint/2010/main" val="4205337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Nightstick Fracture</a:t>
            </a:r>
            <a:endParaRPr lang="en-US" dirty="0"/>
          </a:p>
        </p:txBody>
      </p:sp>
      <p:sp>
        <p:nvSpPr>
          <p:cNvPr id="3891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FDC6110-0516-46CF-A2F2-1316BE0D06EF}" type="slidenum">
              <a:rPr lang="en-US" smtClean="0"/>
              <a:pPr eaLnBrk="1" hangingPunct="1"/>
              <a:t>56</a:t>
            </a:fld>
            <a:endParaRPr lang="en-US"/>
          </a:p>
        </p:txBody>
      </p:sp>
      <p:pic>
        <p:nvPicPr>
          <p:cNvPr id="38914" name="Picture 2" descr="Pb20017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rot="16200000" flipV="1">
            <a:off x="2660650" y="-539750"/>
            <a:ext cx="3886200" cy="908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717549" y="1450366"/>
            <a:ext cx="7772400" cy="461665"/>
          </a:xfrm>
          <a:prstGeom prst="rect">
            <a:avLst/>
          </a:prstGeom>
          <a:noFill/>
        </p:spPr>
        <p:txBody>
          <a:bodyPr wrap="square" rtlCol="0">
            <a:spAutoFit/>
          </a:bodyPr>
          <a:lstStyle/>
          <a:p>
            <a:r>
              <a:rPr lang="en-US" sz="2400" dirty="0" smtClean="0"/>
              <a:t>Direct hit, minimally displaced distal ulnar shaft fracture only</a:t>
            </a:r>
            <a:endParaRPr lang="en-US" sz="2400" dirty="0"/>
          </a:p>
        </p:txBody>
      </p:sp>
    </p:spTree>
    <p:extLst>
      <p:ext uri="{BB962C8B-B14F-4D97-AF65-F5344CB8AC3E}">
        <p14:creationId xmlns:p14="http://schemas.microsoft.com/office/powerpoint/2010/main" val="28100763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orearm classification pics 004"/>
          <p:cNvPicPr>
            <a:picLocks noChangeAspect="1" noChangeArrowheads="1"/>
          </p:cNvPicPr>
          <p:nvPr/>
        </p:nvPicPr>
        <p:blipFill>
          <a:blip r:embed="rId2">
            <a:extLst>
              <a:ext uri="{28A0092B-C50C-407E-A947-70E740481C1C}">
                <a14:useLocalDpi xmlns:a14="http://schemas.microsoft.com/office/drawing/2010/main" val="0"/>
              </a:ext>
            </a:extLst>
          </a:blip>
          <a:srcRect l="12962" t="16049" r="6482" b="20395"/>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0" y="5791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Completed above elbow PoP to immobilize a forearm fracture</a:t>
            </a:r>
          </a:p>
        </p:txBody>
      </p:sp>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a:p>
        </p:txBody>
      </p:sp>
    </p:spTree>
    <p:extLst>
      <p:ext uri="{BB962C8B-B14F-4D97-AF65-F5344CB8AC3E}">
        <p14:creationId xmlns:p14="http://schemas.microsoft.com/office/powerpoint/2010/main" val="38310272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GB" dirty="0" smtClean="0"/>
              <a:t>Distal Radius Imaging</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676400"/>
            <a:ext cx="8737600" cy="417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15461936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 y="0"/>
            <a:ext cx="806823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344359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90" t="42224" r="32832" b="25655"/>
          <a:stretch/>
        </p:blipFill>
        <p:spPr bwMode="auto">
          <a:xfrm>
            <a:off x="0" y="0"/>
            <a:ext cx="2507673" cy="2202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113" t="3977" r="42596" b="65569"/>
          <a:stretch/>
        </p:blipFill>
        <p:spPr bwMode="auto">
          <a:xfrm>
            <a:off x="2590800" y="1"/>
            <a:ext cx="2410691" cy="220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100" t="25735" r="32005" b="24664"/>
          <a:stretch/>
        </p:blipFill>
        <p:spPr bwMode="auto">
          <a:xfrm>
            <a:off x="5529156" y="34637"/>
            <a:ext cx="3614844" cy="28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349" t="10277" b="16686"/>
          <a:stretch/>
        </p:blipFill>
        <p:spPr bwMode="auto">
          <a:xfrm>
            <a:off x="0" y="2202873"/>
            <a:ext cx="3588327" cy="253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1730" t="25795" r="26823" b="9204"/>
          <a:stretch/>
        </p:blipFill>
        <p:spPr bwMode="auto">
          <a:xfrm>
            <a:off x="5391499" y="3276600"/>
            <a:ext cx="3752501" cy="355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15606" t="33156" r="4697" b="7636"/>
          <a:stretch/>
        </p:blipFill>
        <p:spPr bwMode="auto">
          <a:xfrm>
            <a:off x="29441" y="4733666"/>
            <a:ext cx="5122718" cy="21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11314201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1"/>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60</a:t>
            </a:fld>
            <a:endParaRPr lang="en-US"/>
          </a:p>
        </p:txBody>
      </p:sp>
    </p:spTree>
    <p:extLst>
      <p:ext uri="{BB962C8B-B14F-4D97-AF65-F5344CB8AC3E}">
        <p14:creationId xmlns:p14="http://schemas.microsoft.com/office/powerpoint/2010/main" val="28992763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GB" sz="3600" b="1">
                <a:latin typeface="Tahoma" pitchFamily="34" charset="0"/>
              </a:rPr>
              <a:t>VOLAR TILT</a:t>
            </a:r>
            <a:endParaRPr lang="en-US" sz="3600" b="1">
              <a:latin typeface="Tahoma" pitchFamily="34" charset="0"/>
            </a:endParaRPr>
          </a:p>
        </p:txBody>
      </p:sp>
      <p:sp>
        <p:nvSpPr>
          <p:cNvPr id="13315" name="Rectangle 3"/>
          <p:cNvSpPr>
            <a:spLocks noGrp="1" noChangeArrowheads="1"/>
          </p:cNvSpPr>
          <p:nvPr>
            <p:ph type="body" sz="half" idx="2"/>
          </p:nvPr>
        </p:nvSpPr>
        <p:spPr>
          <a:xfrm>
            <a:off x="4648200" y="1752600"/>
            <a:ext cx="3810000" cy="4114800"/>
          </a:xfrm>
        </p:spPr>
        <p:txBody>
          <a:bodyPr/>
          <a:lstStyle/>
          <a:p>
            <a:pPr marL="0" indent="0">
              <a:lnSpc>
                <a:spcPct val="90000"/>
              </a:lnSpc>
              <a:buNone/>
            </a:pPr>
            <a:endParaRPr lang="en-GB" dirty="0">
              <a:latin typeface="Tahoma" pitchFamily="34" charset="0"/>
            </a:endParaRPr>
          </a:p>
          <a:p>
            <a:pPr>
              <a:lnSpc>
                <a:spcPct val="90000"/>
              </a:lnSpc>
            </a:pPr>
            <a:endParaRPr lang="en-US" sz="2800" dirty="0"/>
          </a:p>
        </p:txBody>
      </p:sp>
      <p:pic>
        <p:nvPicPr>
          <p:cNvPr id="13316" name="Picture 4"/>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l="6451" t="1961" r="6451"/>
          <a:stretch>
            <a:fillRect/>
          </a:stretch>
        </p:blipFill>
        <p:spPr>
          <a:xfrm>
            <a:off x="0" y="931333"/>
            <a:ext cx="3200400" cy="5926667"/>
          </a:xfrm>
          <a:noFill/>
          <a:ln w="38100">
            <a:solidFill>
              <a:schemeClr val="tx1"/>
            </a:solidFill>
            <a:miter lim="800000"/>
            <a:headEnd/>
            <a:tailEnd/>
          </a:ln>
        </p:spPr>
      </p:pic>
      <p:sp>
        <p:nvSpPr>
          <p:cNvPr id="2" name="Slide Number Placeholder 1"/>
          <p:cNvSpPr>
            <a:spLocks noGrp="1"/>
          </p:cNvSpPr>
          <p:nvPr>
            <p:ph type="sldNum" sz="quarter" idx="12"/>
          </p:nvPr>
        </p:nvSpPr>
        <p:spPr/>
        <p:txBody>
          <a:bodyPr/>
          <a:lstStyle/>
          <a:p>
            <a:fld id="{56C2D2BA-1757-463C-B3FC-91FF85C2B2B8}" type="slidenum">
              <a:rPr lang="en-US" smtClean="0"/>
              <a:pPr/>
              <a:t>61</a:t>
            </a:fld>
            <a:endParaRPr lang="en-US"/>
          </a:p>
        </p:txBody>
      </p:sp>
    </p:spTree>
    <p:extLst>
      <p:ext uri="{BB962C8B-B14F-4D97-AF65-F5344CB8AC3E}">
        <p14:creationId xmlns:p14="http://schemas.microsoft.com/office/powerpoint/2010/main" val="39358797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28" r="23218"/>
          <a:stretch/>
        </p:blipFill>
        <p:spPr bwMode="auto">
          <a:xfrm>
            <a:off x="152400" y="145186"/>
            <a:ext cx="7620000" cy="673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62</a:t>
            </a:fld>
            <a:endParaRPr lang="en-US"/>
          </a:p>
        </p:txBody>
      </p:sp>
    </p:spTree>
    <p:extLst>
      <p:ext uri="{BB962C8B-B14F-4D97-AF65-F5344CB8AC3E}">
        <p14:creationId xmlns:p14="http://schemas.microsoft.com/office/powerpoint/2010/main" val="15892366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1143000"/>
          </a:xfrm>
        </p:spPr>
        <p:txBody>
          <a:bodyPr/>
          <a:lstStyle/>
          <a:p>
            <a:r>
              <a:rPr lang="en-GB" sz="3600" b="1">
                <a:latin typeface="Tahoma" pitchFamily="34" charset="0"/>
              </a:rPr>
              <a:t>RADIAL INCLINATION</a:t>
            </a:r>
            <a:endParaRPr lang="en-US" sz="3600" b="1">
              <a:latin typeface="Tahoma" pitchFamily="34" charset="0"/>
            </a:endParaRPr>
          </a:p>
        </p:txBody>
      </p:sp>
      <p:sp>
        <p:nvSpPr>
          <p:cNvPr id="12291" name="Rectangle 3"/>
          <p:cNvSpPr>
            <a:spLocks noGrp="1" noChangeArrowheads="1"/>
          </p:cNvSpPr>
          <p:nvPr>
            <p:ph type="body" sz="half" idx="2"/>
          </p:nvPr>
        </p:nvSpPr>
        <p:spPr>
          <a:xfrm>
            <a:off x="4652963" y="1600200"/>
            <a:ext cx="4033837" cy="4525963"/>
          </a:xfrm>
        </p:spPr>
        <p:txBody>
          <a:bodyPr/>
          <a:lstStyle/>
          <a:p>
            <a:pPr>
              <a:buFontTx/>
              <a:buNone/>
            </a:pPr>
            <a:endParaRPr lang="en-GB" dirty="0">
              <a:latin typeface="Tahoma" pitchFamily="34" charset="0"/>
            </a:endParaRPr>
          </a:p>
          <a:p>
            <a:endParaRPr lang="en-US" sz="2800" dirty="0"/>
          </a:p>
        </p:txBody>
      </p:sp>
      <p:pic>
        <p:nvPicPr>
          <p:cNvPr id="12292" name="Picture 4"/>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l="1706" t="3705" r="3806" b="1852"/>
          <a:stretch>
            <a:fillRect/>
          </a:stretch>
        </p:blipFill>
        <p:spPr>
          <a:xfrm>
            <a:off x="1447800" y="1070919"/>
            <a:ext cx="5106248" cy="5787081"/>
          </a:xfrm>
          <a:noFill/>
          <a:ln w="38100">
            <a:solidFill>
              <a:schemeClr val="tx1"/>
            </a:solidFill>
            <a:miter lim="800000"/>
            <a:headEnd/>
            <a:tailEnd/>
          </a:ln>
        </p:spPr>
      </p:pic>
      <p:sp>
        <p:nvSpPr>
          <p:cNvPr id="2" name="Slide Number Placeholder 1"/>
          <p:cNvSpPr>
            <a:spLocks noGrp="1"/>
          </p:cNvSpPr>
          <p:nvPr>
            <p:ph type="sldNum" sz="quarter" idx="12"/>
          </p:nvPr>
        </p:nvSpPr>
        <p:spPr/>
        <p:txBody>
          <a:bodyPr/>
          <a:lstStyle/>
          <a:p>
            <a:fld id="{56C2D2BA-1757-463C-B3FC-91FF85C2B2B8}" type="slidenum">
              <a:rPr lang="en-US" smtClean="0"/>
              <a:pPr/>
              <a:t>63</a:t>
            </a:fld>
            <a:endParaRPr lang="en-US"/>
          </a:p>
        </p:txBody>
      </p:sp>
    </p:spTree>
    <p:extLst>
      <p:ext uri="{BB962C8B-B14F-4D97-AF65-F5344CB8AC3E}">
        <p14:creationId xmlns:p14="http://schemas.microsoft.com/office/powerpoint/2010/main" val="28016031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64</a:t>
            </a:fld>
            <a:endParaRPr lang="en-US"/>
          </a:p>
        </p:txBody>
      </p:sp>
    </p:spTree>
    <p:extLst>
      <p:ext uri="{BB962C8B-B14F-4D97-AF65-F5344CB8AC3E}">
        <p14:creationId xmlns:p14="http://schemas.microsoft.com/office/powerpoint/2010/main" val="35381259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0" y="228600"/>
            <a:ext cx="7772400" cy="1143000"/>
          </a:xfrm>
        </p:spPr>
        <p:txBody>
          <a:bodyPr/>
          <a:lstStyle/>
          <a:p>
            <a:r>
              <a:rPr lang="en-GB" sz="3600" b="1">
                <a:latin typeface="Tahoma" pitchFamily="34" charset="0"/>
              </a:rPr>
              <a:t>RADIAL HEIGHT</a:t>
            </a:r>
            <a:endParaRPr lang="en-US" sz="3600" b="1">
              <a:latin typeface="Tahoma" pitchFamily="34" charset="0"/>
            </a:endParaRPr>
          </a:p>
        </p:txBody>
      </p:sp>
      <p:pic>
        <p:nvPicPr>
          <p:cNvPr id="14340" name="Picture 4"/>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1371600" y="1447800"/>
            <a:ext cx="3035300" cy="4114800"/>
          </a:xfrm>
          <a:noFill/>
          <a:ln w="38100">
            <a:solidFill>
              <a:schemeClr val="tx1"/>
            </a:solidFill>
            <a:miter lim="800000"/>
            <a:headEnd/>
            <a:tailEnd/>
          </a:ln>
        </p:spPr>
      </p:pic>
      <p:sp>
        <p:nvSpPr>
          <p:cNvPr id="2" name="Slide Number Placeholder 1"/>
          <p:cNvSpPr>
            <a:spLocks noGrp="1"/>
          </p:cNvSpPr>
          <p:nvPr>
            <p:ph type="sldNum" sz="quarter" idx="12"/>
          </p:nvPr>
        </p:nvSpPr>
        <p:spPr/>
        <p:txBody>
          <a:bodyPr/>
          <a:lstStyle/>
          <a:p>
            <a:fld id="{56C2D2BA-1757-463C-B3FC-91FF85C2B2B8}" type="slidenum">
              <a:rPr lang="en-US" smtClean="0"/>
              <a:pPr/>
              <a:t>65</a:t>
            </a:fld>
            <a:endParaRPr lang="en-US"/>
          </a:p>
        </p:txBody>
      </p:sp>
    </p:spTree>
    <p:extLst>
      <p:ext uri="{BB962C8B-B14F-4D97-AF65-F5344CB8AC3E}">
        <p14:creationId xmlns:p14="http://schemas.microsoft.com/office/powerpoint/2010/main" val="32917002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66</a:t>
            </a:fld>
            <a:endParaRPr lang="en-US"/>
          </a:p>
        </p:txBody>
      </p:sp>
    </p:spTree>
    <p:extLst>
      <p:ext uri="{BB962C8B-B14F-4D97-AF65-F5344CB8AC3E}">
        <p14:creationId xmlns:p14="http://schemas.microsoft.com/office/powerpoint/2010/main" val="13244714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4163"/>
            <a:ext cx="8229600" cy="657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4EF06A2-D62D-4E9C-8E1C-95683CE3371C}" type="slidenum">
              <a:rPr lang="en-US" smtClean="0"/>
              <a:pPr eaLnBrk="1" hangingPunct="1"/>
              <a:t>67</a:t>
            </a:fld>
            <a:endParaRPr lang="en-US"/>
          </a:p>
        </p:txBody>
      </p:sp>
    </p:spTree>
    <p:extLst>
      <p:ext uri="{BB962C8B-B14F-4D97-AF65-F5344CB8AC3E}">
        <p14:creationId xmlns:p14="http://schemas.microsoft.com/office/powerpoint/2010/main" val="7360030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68</a:t>
            </a:fld>
            <a:endParaRPr lang="en-US"/>
          </a:p>
        </p:txBody>
      </p:sp>
      <p:pic>
        <p:nvPicPr>
          <p:cNvPr id="3" name="Picture 4" descr="PAH1 177"/>
          <p:cNvPicPr>
            <a:picLocks noChangeAspect="1" noChangeArrowheads="1"/>
          </p:cNvPicPr>
          <p:nvPr/>
        </p:nvPicPr>
        <p:blipFill rotWithShape="1">
          <a:blip r:embed="rId2">
            <a:extLst>
              <a:ext uri="{28A0092B-C50C-407E-A947-70E740481C1C}">
                <a14:useLocalDpi xmlns:a14="http://schemas.microsoft.com/office/drawing/2010/main" val="0"/>
              </a:ext>
            </a:extLst>
          </a:blip>
          <a:srcRect l="17630" t="22403" r="15714" b="26479"/>
          <a:stretch/>
        </p:blipFill>
        <p:spPr bwMode="auto">
          <a:xfrm>
            <a:off x="10510" y="0"/>
            <a:ext cx="6085489" cy="349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opy of PAH1 012"/>
          <p:cNvPicPr>
            <a:picLocks noChangeAspect="1" noChangeArrowheads="1"/>
          </p:cNvPicPr>
          <p:nvPr/>
        </p:nvPicPr>
        <p:blipFill rotWithShape="1">
          <a:blip r:embed="rId3">
            <a:extLst>
              <a:ext uri="{28A0092B-C50C-407E-A947-70E740481C1C}">
                <a14:useLocalDpi xmlns:a14="http://schemas.microsoft.com/office/drawing/2010/main" val="0"/>
              </a:ext>
            </a:extLst>
          </a:blip>
          <a:srcRect t="39268" b="13146"/>
          <a:stretch/>
        </p:blipFill>
        <p:spPr bwMode="auto">
          <a:xfrm>
            <a:off x="10510" y="3657600"/>
            <a:ext cx="8128000" cy="290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6574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8980227"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41992561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
          <p:cNvGraphicFramePr>
            <a:graphicFrameLocks noChangeAspect="1"/>
          </p:cNvGraphicFramePr>
          <p:nvPr/>
        </p:nvGraphicFramePr>
        <p:xfrm>
          <a:off x="-304800" y="0"/>
          <a:ext cx="9448800" cy="6972300"/>
        </p:xfrm>
        <a:graphic>
          <a:graphicData uri="http://schemas.openxmlformats.org/presentationml/2006/ole">
            <mc:AlternateContent xmlns:mc="http://schemas.openxmlformats.org/markup-compatibility/2006">
              <mc:Choice xmlns:v="urn:schemas-microsoft-com:vml" Requires="v">
                <p:oleObj spid="_x0000_s1030" name="Slide" r:id="rId3" imgW="4572000" imgH="3429000" progId="PowerPoint.Slide.8">
                  <p:embed/>
                </p:oleObj>
              </mc:Choice>
              <mc:Fallback>
                <p:oleObj name="Slide" r:id="rId3" imgW="4572000" imgH="3429000" progId="PowerPoint.Slide.8">
                  <p:embed/>
                  <p:pic>
                    <p:nvPicPr>
                      <p:cNvPr id="39938" name="Object 4"/>
                      <p:cNvPicPr>
                        <a:picLocks noChangeAspect="1" noChangeArrowheads="1"/>
                      </p:cNvPicPr>
                      <p:nvPr/>
                    </p:nvPicPr>
                    <p:blipFill>
                      <a:blip r:embed="rId4">
                        <a:extLst>
                          <a:ext uri="{28A0092B-C50C-407E-A947-70E740481C1C}">
                            <a14:useLocalDpi xmlns:a14="http://schemas.microsoft.com/office/drawing/2010/main" val="0"/>
                          </a:ext>
                        </a:extLst>
                      </a:blip>
                      <a:srcRect l="6122" r="2040"/>
                      <a:stretch>
                        <a:fillRect/>
                      </a:stretch>
                    </p:blipFill>
                    <p:spPr bwMode="auto">
                      <a:xfrm>
                        <a:off x="-304800" y="0"/>
                        <a:ext cx="9448800" cy="69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A5CB638-AE47-4003-96E1-827B3F1B6A5E}" type="slidenum">
              <a:rPr lang="en-US" smtClean="0"/>
              <a:pPr eaLnBrk="1" hangingPunct="1"/>
              <a:t>7</a:t>
            </a:fld>
            <a:endParaRPr lang="en-US"/>
          </a:p>
        </p:txBody>
      </p:sp>
    </p:spTree>
    <p:extLst>
      <p:ext uri="{BB962C8B-B14F-4D97-AF65-F5344CB8AC3E}">
        <p14:creationId xmlns:p14="http://schemas.microsoft.com/office/powerpoint/2010/main" val="2325218185"/>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1" name="Rectangle 3"/>
          <p:cNvSpPr>
            <a:spLocks noGrp="1" noChangeArrowheads="1"/>
          </p:cNvSpPr>
          <p:nvPr>
            <p:ph type="body" sz="half" idx="1"/>
          </p:nvPr>
        </p:nvSpPr>
        <p:spPr>
          <a:xfrm>
            <a:off x="457200" y="762000"/>
            <a:ext cx="3886200" cy="5334000"/>
          </a:xfrm>
        </p:spPr>
        <p:txBody>
          <a:bodyPr/>
          <a:lstStyle/>
          <a:p>
            <a:pPr marL="533400" indent="-533400">
              <a:buFontTx/>
              <a:buNone/>
            </a:pPr>
            <a:r>
              <a:rPr lang="en-ZA" dirty="0">
                <a:latin typeface="Tahoma" pitchFamily="34" charset="0"/>
              </a:rPr>
              <a:t> OA </a:t>
            </a:r>
            <a:r>
              <a:rPr lang="en-GB" dirty="0">
                <a:latin typeface="Tahoma" pitchFamily="34" charset="0"/>
                <a:cs typeface="Times New Roman" pitchFamily="18" charset="0"/>
              </a:rPr>
              <a:t>classification</a:t>
            </a:r>
          </a:p>
          <a:p>
            <a:pPr marL="914400" lvl="1" indent="-457200">
              <a:buFontTx/>
              <a:buAutoNum type="arabicPeriod"/>
            </a:pPr>
            <a:r>
              <a:rPr lang="en-GB" dirty="0">
                <a:latin typeface="Tahoma" pitchFamily="34" charset="0"/>
                <a:cs typeface="Times New Roman" pitchFamily="18" charset="0"/>
              </a:rPr>
              <a:t>Type A </a:t>
            </a:r>
            <a:r>
              <a:rPr lang="en-GB" dirty="0">
                <a:latin typeface="Tahoma" pitchFamily="34" charset="0"/>
              </a:rPr>
              <a:t> – Extra </a:t>
            </a:r>
            <a:r>
              <a:rPr lang="en-GB" dirty="0" err="1">
                <a:latin typeface="Tahoma" pitchFamily="34" charset="0"/>
              </a:rPr>
              <a:t>articularType</a:t>
            </a:r>
            <a:r>
              <a:rPr lang="en-GB" dirty="0">
                <a:latin typeface="Tahoma" pitchFamily="34" charset="0"/>
              </a:rPr>
              <a:t> </a:t>
            </a:r>
          </a:p>
          <a:p>
            <a:pPr marL="914400" lvl="1" indent="-457200">
              <a:buFontTx/>
              <a:buAutoNum type="arabicPeriod"/>
            </a:pPr>
            <a:endParaRPr lang="en-GB" dirty="0">
              <a:latin typeface="Tahoma" pitchFamily="34" charset="0"/>
            </a:endParaRPr>
          </a:p>
          <a:p>
            <a:pPr marL="914400" lvl="1" indent="-457200">
              <a:buFontTx/>
              <a:buAutoNum type="arabicPeriod"/>
            </a:pPr>
            <a:r>
              <a:rPr lang="en-GB" dirty="0">
                <a:latin typeface="Tahoma" pitchFamily="34" charset="0"/>
                <a:cs typeface="Times New Roman" pitchFamily="18" charset="0"/>
              </a:rPr>
              <a:t>Type</a:t>
            </a:r>
            <a:r>
              <a:rPr lang="en-GB" dirty="0">
                <a:latin typeface="Tahoma" pitchFamily="34" charset="0"/>
              </a:rPr>
              <a:t> B – Partial </a:t>
            </a:r>
            <a:r>
              <a:rPr lang="en-GB" dirty="0" err="1">
                <a:latin typeface="Tahoma" pitchFamily="34" charset="0"/>
              </a:rPr>
              <a:t>articularType</a:t>
            </a:r>
            <a:r>
              <a:rPr lang="en-GB" dirty="0">
                <a:latin typeface="Tahoma" pitchFamily="34" charset="0"/>
              </a:rPr>
              <a:t> </a:t>
            </a:r>
          </a:p>
          <a:p>
            <a:pPr marL="914400" lvl="1" indent="-457200">
              <a:buFontTx/>
              <a:buAutoNum type="arabicPeriod"/>
            </a:pPr>
            <a:endParaRPr lang="en-GB" dirty="0">
              <a:latin typeface="Tahoma" pitchFamily="34" charset="0"/>
            </a:endParaRPr>
          </a:p>
          <a:p>
            <a:pPr marL="914400" lvl="1" indent="-457200">
              <a:buFontTx/>
              <a:buAutoNum type="arabicPeriod"/>
            </a:pPr>
            <a:r>
              <a:rPr lang="en-GB" dirty="0">
                <a:latin typeface="Tahoma" pitchFamily="34" charset="0"/>
                <a:cs typeface="Times New Roman" pitchFamily="18" charset="0"/>
              </a:rPr>
              <a:t>Type</a:t>
            </a:r>
            <a:r>
              <a:rPr lang="en-GB" dirty="0">
                <a:latin typeface="Tahoma" pitchFamily="34" charset="0"/>
              </a:rPr>
              <a:t> C – Complete /   complex articular</a:t>
            </a:r>
          </a:p>
          <a:p>
            <a:pPr marL="533400" indent="-533400">
              <a:buClr>
                <a:schemeClr val="tx2"/>
              </a:buClr>
              <a:buFont typeface="Wingdings" pitchFamily="2" charset="2"/>
              <a:buChar char="v"/>
            </a:pPr>
            <a:endParaRPr lang="en-GB" sz="2800" dirty="0">
              <a:latin typeface="Tahoma" pitchFamily="34" charset="0"/>
              <a:cs typeface="Times New Roman" pitchFamily="18" charset="0"/>
            </a:endParaRPr>
          </a:p>
          <a:p>
            <a:pPr marL="914400" lvl="1" indent="-457200"/>
            <a:endParaRPr lang="en-US" dirty="0">
              <a:latin typeface="Tahoma" pitchFamily="34" charset="0"/>
              <a:cs typeface="Times New Roman" pitchFamily="18" charset="0"/>
            </a:endParaRPr>
          </a:p>
        </p:txBody>
      </p:sp>
      <p:pic>
        <p:nvPicPr>
          <p:cNvPr id="17412" name="Picture 4" descr="Graphic"/>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495800" y="1295400"/>
            <a:ext cx="4191000" cy="3962400"/>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BA1C3553-CADC-48AF-B985-DCE6B9ACA8F7}" type="slidenum">
              <a:rPr lang="en-US" smtClean="0"/>
              <a:pPr/>
              <a:t>70</a:t>
            </a:fld>
            <a:endParaRPr lang="en-US"/>
          </a:p>
        </p:txBody>
      </p:sp>
    </p:spTree>
    <p:extLst>
      <p:ext uri="{BB962C8B-B14F-4D97-AF65-F5344CB8AC3E}">
        <p14:creationId xmlns:p14="http://schemas.microsoft.com/office/powerpoint/2010/main" val="105688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2286000" y="152400"/>
            <a:ext cx="252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tx2"/>
                </a:solidFill>
              </a:rPr>
              <a:t>AO/ OTA Classification</a:t>
            </a:r>
          </a:p>
        </p:txBody>
      </p:sp>
      <p:graphicFrame>
        <p:nvGraphicFramePr>
          <p:cNvPr id="40963" name="Object 5"/>
          <p:cNvGraphicFramePr>
            <a:graphicFrameLocks noChangeAspect="1"/>
          </p:cNvGraphicFramePr>
          <p:nvPr>
            <p:extLst>
              <p:ext uri="{D42A27DB-BD31-4B8C-83A1-F6EECF244321}">
                <p14:modId xmlns:p14="http://schemas.microsoft.com/office/powerpoint/2010/main" val="2073775529"/>
              </p:ext>
            </p:extLst>
          </p:nvPr>
        </p:nvGraphicFramePr>
        <p:xfrm>
          <a:off x="1524000" y="71661"/>
          <a:ext cx="4572000" cy="6802438"/>
        </p:xfrm>
        <a:graphic>
          <a:graphicData uri="http://schemas.openxmlformats.org/presentationml/2006/ole">
            <mc:AlternateContent xmlns:mc="http://schemas.openxmlformats.org/markup-compatibility/2006">
              <mc:Choice xmlns:v="urn:schemas-microsoft-com:vml" Requires="v">
                <p:oleObj spid="_x0000_s2054" name="Photo Editor Photo" r:id="rId3" imgW="3635055" imgH="5768840" progId="MSPhotoEd.3">
                  <p:embed/>
                </p:oleObj>
              </mc:Choice>
              <mc:Fallback>
                <p:oleObj name="Photo Editor Photo" r:id="rId3" imgW="3635055" imgH="5768840" progId="MSPhotoEd.3">
                  <p:embed/>
                  <p:pic>
                    <p:nvPicPr>
                      <p:cNvPr id="40963" name="Object 5"/>
                      <p:cNvPicPr>
                        <a:picLocks noChangeAspect="1" noChangeArrowheads="1"/>
                      </p:cNvPicPr>
                      <p:nvPr/>
                    </p:nvPicPr>
                    <p:blipFill>
                      <a:blip r:embed="rId4">
                        <a:extLst>
                          <a:ext uri="{28A0092B-C50C-407E-A947-70E740481C1C}">
                            <a14:useLocalDpi xmlns:a14="http://schemas.microsoft.com/office/drawing/2010/main" val="0"/>
                          </a:ext>
                        </a:extLst>
                      </a:blip>
                      <a:srcRect t="1128" b="5090"/>
                      <a:stretch>
                        <a:fillRect/>
                      </a:stretch>
                    </p:blipFill>
                    <p:spPr bwMode="auto">
                      <a:xfrm>
                        <a:off x="1524000" y="71661"/>
                        <a:ext cx="4572000"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4"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3672253-56D1-4A06-BED7-1B13303CCE2C}" type="slidenum">
              <a:rPr lang="en-US" smtClean="0"/>
              <a:pPr eaLnBrk="1" hangingPunct="1"/>
              <a:t>71</a:t>
            </a:fld>
            <a:endParaRPr lang="en-US"/>
          </a:p>
        </p:txBody>
      </p:sp>
    </p:spTree>
    <p:extLst>
      <p:ext uri="{BB962C8B-B14F-4D97-AF65-F5344CB8AC3E}">
        <p14:creationId xmlns:p14="http://schemas.microsoft.com/office/powerpoint/2010/main" val="36220354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1744964"/>
            <a:ext cx="2743200" cy="3124200"/>
          </a:xfrm>
        </p:spPr>
        <p:txBody>
          <a:bodyPr>
            <a:normAutofit/>
          </a:bodyPr>
          <a:lstStyle/>
          <a:p>
            <a:pPr eaLnBrk="1" hangingPunct="1"/>
            <a:r>
              <a:rPr lang="en-US" sz="3200" dirty="0" smtClean="0">
                <a:latin typeface="+mn-lt"/>
                <a:cs typeface="Aldhabi" panose="01000000000000000000" pitchFamily="2" charset="-78"/>
              </a:rPr>
              <a:t>Salter Harris Type 2 – Involving physeal growth plate through metaphysis</a:t>
            </a:r>
            <a:endParaRPr lang="en-US" sz="3200" dirty="0">
              <a:latin typeface="+mn-lt"/>
              <a:cs typeface="Aldhabi" panose="01000000000000000000" pitchFamily="2" charset="-78"/>
            </a:endParaRPr>
          </a:p>
        </p:txBody>
      </p:sp>
      <p:pic>
        <p:nvPicPr>
          <p:cNvPr id="62468" name="Picture 4" descr="DSC00363"/>
          <p:cNvPicPr>
            <a:picLocks noChangeAspect="1" noChangeArrowheads="1"/>
          </p:cNvPicPr>
          <p:nvPr/>
        </p:nvPicPr>
        <p:blipFill rotWithShape="1">
          <a:blip r:embed="rId2">
            <a:extLst>
              <a:ext uri="{28A0092B-C50C-407E-A947-70E740481C1C}">
                <a14:useLocalDpi xmlns:a14="http://schemas.microsoft.com/office/drawing/2010/main" val="0"/>
              </a:ext>
            </a:extLst>
          </a:blip>
          <a:srcRect l="26813" t="12807" r="23006"/>
          <a:stretch/>
        </p:blipFill>
        <p:spPr bwMode="auto">
          <a:xfrm>
            <a:off x="3429000" y="30051"/>
            <a:ext cx="5029200" cy="655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p14="http://schemas.microsoft.com/office/powerpoint/2010/main" val="11534488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 y="1704109"/>
            <a:ext cx="9181020" cy="5153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7200" y="122014"/>
            <a:ext cx="8229600" cy="639762"/>
          </a:xfrm>
        </p:spPr>
        <p:txBody>
          <a:bodyPr>
            <a:normAutofit fontScale="90000"/>
          </a:bodyPr>
          <a:lstStyle/>
          <a:p>
            <a:r>
              <a:rPr lang="en-US" dirty="0" smtClean="0"/>
              <a:t>Colle’s Fracture</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73</a:t>
            </a:fld>
            <a:endParaRPr lang="en-US"/>
          </a:p>
        </p:txBody>
      </p:sp>
      <p:sp>
        <p:nvSpPr>
          <p:cNvPr id="5" name="TextBox 4"/>
          <p:cNvSpPr txBox="1"/>
          <p:nvPr/>
        </p:nvSpPr>
        <p:spPr>
          <a:xfrm>
            <a:off x="190500" y="774655"/>
            <a:ext cx="8763000" cy="1015663"/>
          </a:xfrm>
          <a:prstGeom prst="rect">
            <a:avLst/>
          </a:prstGeom>
          <a:noFill/>
        </p:spPr>
        <p:txBody>
          <a:bodyPr wrap="square" rtlCol="0">
            <a:spAutoFit/>
          </a:bodyPr>
          <a:lstStyle/>
          <a:p>
            <a:r>
              <a:rPr lang="en-US" sz="2000" dirty="0"/>
              <a:t>Extra-articular, </a:t>
            </a:r>
            <a:r>
              <a:rPr lang="en-US" sz="2000" dirty="0" smtClean="0"/>
              <a:t>due to fall on outstretched hand, extension Injury leading to fracture of distal forearm, radius bent backwards/dorsally leading to dinner fork deformity</a:t>
            </a:r>
            <a:endParaRPr lang="en-US" sz="2000" dirty="0"/>
          </a:p>
        </p:txBody>
      </p:sp>
    </p:spTree>
    <p:extLst>
      <p:ext uri="{BB962C8B-B14F-4D97-AF65-F5344CB8AC3E}">
        <p14:creationId xmlns:p14="http://schemas.microsoft.com/office/powerpoint/2010/main" val="27250435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C:\Users\siekei\Desktop\Bone photos\20150126_1741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ECC603-E0A6-427D-9240-BC3BB9101633}" type="slidenum">
              <a:rPr lang="en-US" smtClean="0"/>
              <a:pPr eaLnBrk="1" hangingPunct="1"/>
              <a:t>74</a:t>
            </a:fld>
            <a:endParaRPr lang="en-US"/>
          </a:p>
        </p:txBody>
      </p:sp>
    </p:spTree>
    <p:extLst>
      <p:ext uri="{BB962C8B-B14F-4D97-AF65-F5344CB8AC3E}">
        <p14:creationId xmlns:p14="http://schemas.microsoft.com/office/powerpoint/2010/main" val="8459813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5" y="1650269"/>
            <a:ext cx="9178193" cy="488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7200" y="152400"/>
            <a:ext cx="8229600" cy="648348"/>
          </a:xfrm>
        </p:spPr>
        <p:txBody>
          <a:bodyPr>
            <a:normAutofit fontScale="90000"/>
          </a:bodyPr>
          <a:lstStyle/>
          <a:p>
            <a:r>
              <a:rPr lang="en-US" dirty="0" smtClean="0"/>
              <a:t>Smith’s Fracture</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75</a:t>
            </a:fld>
            <a:endParaRPr lang="en-US"/>
          </a:p>
        </p:txBody>
      </p:sp>
      <p:sp>
        <p:nvSpPr>
          <p:cNvPr id="4" name="TextBox 3"/>
          <p:cNvSpPr txBox="1"/>
          <p:nvPr/>
        </p:nvSpPr>
        <p:spPr>
          <a:xfrm>
            <a:off x="76200" y="800748"/>
            <a:ext cx="8915401" cy="707886"/>
          </a:xfrm>
          <a:prstGeom prst="rect">
            <a:avLst/>
          </a:prstGeom>
          <a:noFill/>
        </p:spPr>
        <p:txBody>
          <a:bodyPr wrap="square" rtlCol="0">
            <a:spAutoFit/>
          </a:bodyPr>
          <a:lstStyle/>
          <a:p>
            <a:r>
              <a:rPr lang="en-US" sz="2000" dirty="0"/>
              <a:t>Extra-articular, </a:t>
            </a:r>
            <a:r>
              <a:rPr lang="en-US" sz="2000" dirty="0" smtClean="0"/>
              <a:t>due to Flexion of wrists leading to fracture of distal radius </a:t>
            </a:r>
            <a:r>
              <a:rPr lang="en-US" sz="2000" dirty="0"/>
              <a:t>featuring a </a:t>
            </a:r>
            <a:r>
              <a:rPr lang="en-US" sz="2000" dirty="0" smtClean="0"/>
              <a:t>volar/forward displacement </a:t>
            </a:r>
            <a:r>
              <a:rPr lang="en-US" sz="2000" dirty="0"/>
              <a:t>or angulation of the distal fragment</a:t>
            </a:r>
            <a:endParaRPr lang="en-US" sz="2000" dirty="0"/>
          </a:p>
        </p:txBody>
      </p:sp>
    </p:spTree>
    <p:extLst>
      <p:ext uri="{BB962C8B-B14F-4D97-AF65-F5344CB8AC3E}">
        <p14:creationId xmlns:p14="http://schemas.microsoft.com/office/powerpoint/2010/main" val="29744721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228600"/>
            <a:ext cx="9192228" cy="660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76</a:t>
            </a:fld>
            <a:endParaRPr lang="en-US"/>
          </a:p>
        </p:txBody>
      </p:sp>
    </p:spTree>
    <p:extLst>
      <p:ext uri="{BB962C8B-B14F-4D97-AF65-F5344CB8AC3E}">
        <p14:creationId xmlns:p14="http://schemas.microsoft.com/office/powerpoint/2010/main" val="13028495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GB" sz="3600" b="1">
                <a:latin typeface="Tahoma" pitchFamily="34" charset="0"/>
              </a:rPr>
              <a:t>EXTRA ARTICULAR CRITERIA</a:t>
            </a:r>
            <a:endParaRPr lang="en-US" sz="3600" b="1">
              <a:latin typeface="Tahoma" pitchFamily="34" charset="0"/>
            </a:endParaRPr>
          </a:p>
        </p:txBody>
      </p:sp>
      <p:sp>
        <p:nvSpPr>
          <p:cNvPr id="25603" name="Rectangle 3"/>
          <p:cNvSpPr>
            <a:spLocks noGrp="1" noChangeArrowheads="1"/>
          </p:cNvSpPr>
          <p:nvPr>
            <p:ph type="body" idx="1"/>
          </p:nvPr>
        </p:nvSpPr>
        <p:spPr/>
        <p:txBody>
          <a:bodyPr/>
          <a:lstStyle/>
          <a:p>
            <a:pPr>
              <a:buClr>
                <a:schemeClr val="tx2"/>
              </a:buClr>
              <a:buFont typeface="Wingdings" pitchFamily="2" charset="2"/>
              <a:buChar char="v"/>
            </a:pPr>
            <a:r>
              <a:rPr lang="en-GB" sz="3600" dirty="0">
                <a:latin typeface="Tahoma" pitchFamily="34" charset="0"/>
              </a:rPr>
              <a:t>Radial </a:t>
            </a:r>
            <a:r>
              <a:rPr lang="en-GB" sz="3600" dirty="0" smtClean="0">
                <a:latin typeface="Tahoma" pitchFamily="34" charset="0"/>
              </a:rPr>
              <a:t>inclination upto 11 degrees</a:t>
            </a:r>
            <a:endParaRPr lang="en-GB" sz="3600" dirty="0">
              <a:latin typeface="Tahoma" pitchFamily="34" charset="0"/>
            </a:endParaRPr>
          </a:p>
          <a:p>
            <a:pPr>
              <a:buClr>
                <a:schemeClr val="tx2"/>
              </a:buClr>
              <a:buFont typeface="Wingdings" pitchFamily="2" charset="2"/>
              <a:buChar char="v"/>
            </a:pPr>
            <a:r>
              <a:rPr lang="en-GB" sz="3600" dirty="0">
                <a:latin typeface="Tahoma" pitchFamily="34" charset="0"/>
              </a:rPr>
              <a:t>Radial </a:t>
            </a:r>
            <a:r>
              <a:rPr lang="en-GB" sz="3600" dirty="0" smtClean="0">
                <a:latin typeface="Tahoma" pitchFamily="34" charset="0"/>
              </a:rPr>
              <a:t>height upto 5mm</a:t>
            </a:r>
            <a:endParaRPr lang="en-GB" sz="3600" dirty="0">
              <a:latin typeface="Tahoma" pitchFamily="34" charset="0"/>
            </a:endParaRPr>
          </a:p>
          <a:p>
            <a:pPr>
              <a:buClr>
                <a:schemeClr val="tx2"/>
              </a:buClr>
              <a:buFont typeface="Wingdings" pitchFamily="2" charset="2"/>
              <a:buChar char="v"/>
            </a:pPr>
            <a:r>
              <a:rPr lang="en-GB" sz="3600" dirty="0">
                <a:latin typeface="Tahoma" pitchFamily="34" charset="0"/>
              </a:rPr>
              <a:t>Volar </a:t>
            </a:r>
            <a:r>
              <a:rPr lang="en-GB" sz="3600" dirty="0" smtClean="0">
                <a:latin typeface="Tahoma" pitchFamily="34" charset="0"/>
              </a:rPr>
              <a:t>tilt upto 10 degrees</a:t>
            </a:r>
            <a:endParaRPr lang="en-GB" sz="3600" dirty="0">
              <a:latin typeface="Tahoma" pitchFamily="34" charset="0"/>
            </a:endParaRPr>
          </a:p>
          <a:p>
            <a:pPr>
              <a:buClr>
                <a:schemeClr val="tx2"/>
              </a:buClr>
              <a:buFont typeface="Wingdings" pitchFamily="2" charset="2"/>
              <a:buChar char="v"/>
            </a:pPr>
            <a:r>
              <a:rPr lang="en-GB" sz="3600" dirty="0">
                <a:latin typeface="Tahoma" pitchFamily="34" charset="0"/>
              </a:rPr>
              <a:t>Radio-ulnar joint</a:t>
            </a:r>
            <a:endParaRPr lang="en-US" sz="3600" dirty="0">
              <a:latin typeface="Tahoma"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77</a:t>
            </a:fld>
            <a:endParaRPr lang="en-US"/>
          </a:p>
        </p:txBody>
      </p:sp>
    </p:spTree>
    <p:extLst>
      <p:ext uri="{BB962C8B-B14F-4D97-AF65-F5344CB8AC3E}">
        <p14:creationId xmlns:p14="http://schemas.microsoft.com/office/powerpoint/2010/main" val="26471991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01958" cy="599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78</a:t>
            </a:fld>
            <a:endParaRPr lang="en-US"/>
          </a:p>
        </p:txBody>
      </p:sp>
    </p:spTree>
    <p:extLst>
      <p:ext uri="{BB962C8B-B14F-4D97-AF65-F5344CB8AC3E}">
        <p14:creationId xmlns:p14="http://schemas.microsoft.com/office/powerpoint/2010/main" val="1895291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iekei\Documents\Dr.T.S.Mogire-ORTHOPAEDICS\medical photos\Forearm Fractures\PAH1 014.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879" b="21234"/>
          <a:stretch/>
        </p:blipFill>
        <p:spPr bwMode="auto">
          <a:xfrm rot="16200000">
            <a:off x="113070" y="2133801"/>
            <a:ext cx="6034617" cy="28914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siekei\Documents\Dr.T.S.Mogire-ORTHOPAEDICS\medical photos\Forearm Fractures\PAH1 015.jpg"/>
          <p:cNvPicPr>
            <a:picLocks noChangeAspect="1" noChangeArrowheads="1"/>
          </p:cNvPicPr>
          <p:nvPr/>
        </p:nvPicPr>
        <p:blipFill rotWithShape="1">
          <a:blip r:embed="rId3">
            <a:extLst>
              <a:ext uri="{28A0092B-C50C-407E-A947-70E740481C1C}">
                <a14:useLocalDpi xmlns:a14="http://schemas.microsoft.com/office/drawing/2010/main" val="0"/>
              </a:ext>
            </a:extLst>
          </a:blip>
          <a:srcRect t="14607" b="6218"/>
          <a:stretch/>
        </p:blipFill>
        <p:spPr bwMode="auto">
          <a:xfrm rot="16200000">
            <a:off x="3350541" y="1758979"/>
            <a:ext cx="6034617" cy="35834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79</a:t>
            </a:fld>
            <a:endParaRPr lang="en-US"/>
          </a:p>
        </p:txBody>
      </p:sp>
    </p:spTree>
    <p:extLst>
      <p:ext uri="{BB962C8B-B14F-4D97-AF65-F5344CB8AC3E}">
        <p14:creationId xmlns:p14="http://schemas.microsoft.com/office/powerpoint/2010/main" val="4196708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09600"/>
            <a:ext cx="61722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28714433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4"/>
          <p:cNvGraphicFramePr>
            <a:graphicFrameLocks noChangeAspect="1"/>
          </p:cNvGraphicFramePr>
          <p:nvPr>
            <p:extLst>
              <p:ext uri="{D42A27DB-BD31-4B8C-83A1-F6EECF244321}">
                <p14:modId xmlns:p14="http://schemas.microsoft.com/office/powerpoint/2010/main" val="3069870419"/>
              </p:ext>
            </p:extLst>
          </p:nvPr>
        </p:nvGraphicFramePr>
        <p:xfrm>
          <a:off x="5923086" y="890342"/>
          <a:ext cx="2927350" cy="5486400"/>
        </p:xfrm>
        <a:graphic>
          <a:graphicData uri="http://schemas.openxmlformats.org/presentationml/2006/ole">
            <mc:AlternateContent xmlns:mc="http://schemas.openxmlformats.org/markup-compatibility/2006">
              <mc:Choice xmlns:v="urn:schemas-microsoft-com:vml" Requires="v">
                <p:oleObj spid="_x0000_s3085" name="HP Deskscan" r:id="rId3" imgW="3024390" imgH="11292683" progId="HP.DeskScan.2">
                  <p:embed/>
                </p:oleObj>
              </mc:Choice>
              <mc:Fallback>
                <p:oleObj name="HP Deskscan" r:id="rId3" imgW="3024390" imgH="11292683" progId="HP.DeskScan.2">
                  <p:embed/>
                  <p:pic>
                    <p:nvPicPr>
                      <p:cNvPr id="49154" name="Object 4"/>
                      <p:cNvPicPr>
                        <a:picLocks noChangeAspect="1" noChangeArrowheads="1"/>
                      </p:cNvPicPr>
                      <p:nvPr/>
                    </p:nvPicPr>
                    <p:blipFill>
                      <a:blip r:embed="rId4">
                        <a:extLst>
                          <a:ext uri="{28A0092B-C50C-407E-A947-70E740481C1C}">
                            <a14:useLocalDpi xmlns:a14="http://schemas.microsoft.com/office/drawing/2010/main" val="0"/>
                          </a:ext>
                        </a:extLst>
                      </a:blip>
                      <a:srcRect t="49786"/>
                      <a:stretch>
                        <a:fillRect/>
                      </a:stretch>
                    </p:blipFill>
                    <p:spPr bwMode="auto">
                      <a:xfrm>
                        <a:off x="5923086" y="890342"/>
                        <a:ext cx="292735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5" name="Object 5"/>
          <p:cNvGraphicFramePr>
            <a:graphicFrameLocks noChangeAspect="1"/>
          </p:cNvGraphicFramePr>
          <p:nvPr/>
        </p:nvGraphicFramePr>
        <p:xfrm>
          <a:off x="228600" y="1752600"/>
          <a:ext cx="5562600" cy="2755900"/>
        </p:xfrm>
        <a:graphic>
          <a:graphicData uri="http://schemas.openxmlformats.org/presentationml/2006/ole">
            <mc:AlternateContent xmlns:mc="http://schemas.openxmlformats.org/markup-compatibility/2006">
              <mc:Choice xmlns:v="urn:schemas-microsoft-com:vml" Requires="v">
                <p:oleObj spid="_x0000_s3086" name="HP Deskscan" r:id="rId5" imgW="5853659" imgH="2902439" progId="HP.DeskScan.2">
                  <p:embed/>
                </p:oleObj>
              </mc:Choice>
              <mc:Fallback>
                <p:oleObj name="HP Deskscan" r:id="rId5" imgW="5853659" imgH="2902439" progId="HP.DeskScan.2">
                  <p:embed/>
                  <p:pic>
                    <p:nvPicPr>
                      <p:cNvPr id="4915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752600"/>
                        <a:ext cx="5562600" cy="275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6D65883-B891-42DF-A494-C34781640E11}" type="slidenum">
              <a:rPr lang="en-US" smtClean="0"/>
              <a:pPr eaLnBrk="1" hangingPunct="1"/>
              <a:t>80</a:t>
            </a:fld>
            <a:endParaRPr lang="en-US"/>
          </a:p>
        </p:txBody>
      </p:sp>
      <p:sp>
        <p:nvSpPr>
          <p:cNvPr id="2" name="TextBox 1"/>
          <p:cNvSpPr txBox="1"/>
          <p:nvPr/>
        </p:nvSpPr>
        <p:spPr>
          <a:xfrm>
            <a:off x="6553200" y="345554"/>
            <a:ext cx="1833066" cy="400110"/>
          </a:xfrm>
          <a:prstGeom prst="rect">
            <a:avLst/>
          </a:prstGeom>
          <a:noFill/>
        </p:spPr>
        <p:txBody>
          <a:bodyPr wrap="none" rtlCol="0">
            <a:spAutoFit/>
          </a:bodyPr>
          <a:lstStyle/>
          <a:p>
            <a:r>
              <a:rPr lang="en-US" sz="2000" dirty="0" smtClean="0"/>
              <a:t>Crossed K-wires</a:t>
            </a:r>
            <a:endParaRPr lang="en-US" sz="2000" dirty="0"/>
          </a:p>
        </p:txBody>
      </p:sp>
    </p:spTree>
    <p:extLst>
      <p:ext uri="{BB962C8B-B14F-4D97-AF65-F5344CB8AC3E}">
        <p14:creationId xmlns:p14="http://schemas.microsoft.com/office/powerpoint/2010/main" val="6059494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p:txBody>
          <a:bodyPr/>
          <a:lstStyle/>
          <a:p>
            <a:pPr eaLnBrk="1" hangingPunct="1"/>
            <a:endParaRPr lang="en-US" dirty="0"/>
          </a:p>
        </p:txBody>
      </p:sp>
      <p:graphicFrame>
        <p:nvGraphicFramePr>
          <p:cNvPr id="60419" name="Object 3"/>
          <p:cNvGraphicFramePr>
            <a:graphicFrameLocks noGrp="1" noChangeAspect="1"/>
          </p:cNvGraphicFramePr>
          <p:nvPr>
            <p:ph idx="1"/>
            <p:extLst>
              <p:ext uri="{D42A27DB-BD31-4B8C-83A1-F6EECF244321}">
                <p14:modId xmlns:p14="http://schemas.microsoft.com/office/powerpoint/2010/main" val="3473548770"/>
              </p:ext>
            </p:extLst>
          </p:nvPr>
        </p:nvGraphicFramePr>
        <p:xfrm>
          <a:off x="381000" y="76200"/>
          <a:ext cx="8648700" cy="6486525"/>
        </p:xfrm>
        <a:graphic>
          <a:graphicData uri="http://schemas.openxmlformats.org/presentationml/2006/ole">
            <mc:AlternateContent xmlns:mc="http://schemas.openxmlformats.org/markup-compatibility/2006">
              <mc:Choice xmlns:v="urn:schemas-microsoft-com:vml" Requires="v">
                <p:oleObj spid="_x0000_s4103" name="Slide" r:id="rId3" imgW="4838700" imgH="3629025" progId="PowerPoint.Slide.8">
                  <p:embed/>
                </p:oleObj>
              </mc:Choice>
              <mc:Fallback>
                <p:oleObj name="Slide" r:id="rId3" imgW="4838700" imgH="3629025" progId="PowerPoint.Slide.8">
                  <p:embed/>
                  <p:pic>
                    <p:nvPicPr>
                      <p:cNvPr id="6041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
                        <a:ext cx="8648700" cy="6486525"/>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fld id="{B6F15528-21DE-4FAA-801E-634DDDAF4B2B}" type="slidenum">
              <a:rPr lang="en-US" smtClean="0"/>
              <a:pPr/>
              <a:t>81</a:t>
            </a:fld>
            <a:endParaRPr lang="en-US"/>
          </a:p>
        </p:txBody>
      </p:sp>
      <p:sp>
        <p:nvSpPr>
          <p:cNvPr id="3" name="TextBox 2"/>
          <p:cNvSpPr txBox="1"/>
          <p:nvPr/>
        </p:nvSpPr>
        <p:spPr>
          <a:xfrm>
            <a:off x="1037387" y="846138"/>
            <a:ext cx="1248613" cy="1631216"/>
          </a:xfrm>
          <a:prstGeom prst="rect">
            <a:avLst/>
          </a:prstGeom>
          <a:noFill/>
        </p:spPr>
        <p:txBody>
          <a:bodyPr wrap="square" rtlCol="0">
            <a:spAutoFit/>
          </a:bodyPr>
          <a:lstStyle/>
          <a:p>
            <a:r>
              <a:rPr lang="en-US" sz="2000" dirty="0" smtClean="0"/>
              <a:t>Buttress plate – fix fragments back in position</a:t>
            </a:r>
            <a:endParaRPr lang="en-US" sz="2000" dirty="0"/>
          </a:p>
        </p:txBody>
      </p:sp>
    </p:spTree>
    <p:extLst>
      <p:ext uri="{BB962C8B-B14F-4D97-AF65-F5344CB8AC3E}">
        <p14:creationId xmlns:p14="http://schemas.microsoft.com/office/powerpoint/2010/main" val="2663053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post op ap"/>
          <p:cNvPicPr>
            <a:picLocks noChangeAspect="1" noChangeArrowheads="1"/>
          </p:cNvPicPr>
          <p:nvPr/>
        </p:nvPicPr>
        <p:blipFill>
          <a:blip r:embed="rId2">
            <a:extLst>
              <a:ext uri="{28A0092B-C50C-407E-A947-70E740481C1C}">
                <a14:useLocalDpi xmlns:a14="http://schemas.microsoft.com/office/drawing/2010/main" val="0"/>
              </a:ext>
            </a:extLst>
          </a:blip>
          <a:srcRect l="4893" r="3772"/>
          <a:stretch>
            <a:fillRect/>
          </a:stretch>
        </p:blipFill>
        <p:spPr bwMode="auto">
          <a:xfrm>
            <a:off x="762000" y="609600"/>
            <a:ext cx="38877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descr="post  op lat 1"/>
          <p:cNvPicPr>
            <a:picLocks noChangeAspect="1" noChangeArrowheads="1"/>
          </p:cNvPicPr>
          <p:nvPr/>
        </p:nvPicPr>
        <p:blipFill>
          <a:blip r:embed="rId3">
            <a:extLst>
              <a:ext uri="{28A0092B-C50C-407E-A947-70E740481C1C}">
                <a14:useLocalDpi xmlns:a14="http://schemas.microsoft.com/office/drawing/2010/main" val="0"/>
              </a:ext>
            </a:extLst>
          </a:blip>
          <a:srcRect l="8229"/>
          <a:stretch>
            <a:fillRect/>
          </a:stretch>
        </p:blipFill>
        <p:spPr bwMode="auto">
          <a:xfrm>
            <a:off x="5340350" y="609600"/>
            <a:ext cx="31940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48FEDAC-4DE3-451B-AF70-125A49B7974B}" type="slidenum">
              <a:rPr lang="en-US" smtClean="0"/>
              <a:pPr eaLnBrk="1" hangingPunct="1"/>
              <a:t>82</a:t>
            </a:fld>
            <a:endParaRPr lang="en-US"/>
          </a:p>
        </p:txBody>
      </p:sp>
      <p:sp>
        <p:nvSpPr>
          <p:cNvPr id="2" name="TextBox 1"/>
          <p:cNvSpPr txBox="1"/>
          <p:nvPr/>
        </p:nvSpPr>
        <p:spPr>
          <a:xfrm>
            <a:off x="1676400" y="152400"/>
            <a:ext cx="4249433" cy="400110"/>
          </a:xfrm>
          <a:prstGeom prst="rect">
            <a:avLst/>
          </a:prstGeom>
          <a:noFill/>
        </p:spPr>
        <p:txBody>
          <a:bodyPr wrap="none" rtlCol="0">
            <a:spAutoFit/>
          </a:bodyPr>
          <a:lstStyle/>
          <a:p>
            <a:r>
              <a:rPr lang="en-US" sz="2000" dirty="0" smtClean="0"/>
              <a:t>Locking plate for comminution fracture</a:t>
            </a:r>
            <a:endParaRPr lang="en-US" sz="2000" dirty="0"/>
          </a:p>
        </p:txBody>
      </p:sp>
    </p:spTree>
    <p:extLst>
      <p:ext uri="{BB962C8B-B14F-4D97-AF65-F5344CB8AC3E}">
        <p14:creationId xmlns:p14="http://schemas.microsoft.com/office/powerpoint/2010/main" val="14249632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 y="0"/>
            <a:ext cx="5035341"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155315"/>
            <a:ext cx="594360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83</a:t>
            </a:fld>
            <a:endParaRPr lang="en-US"/>
          </a:p>
        </p:txBody>
      </p:sp>
    </p:spTree>
    <p:extLst>
      <p:ext uri="{BB962C8B-B14F-4D97-AF65-F5344CB8AC3E}">
        <p14:creationId xmlns:p14="http://schemas.microsoft.com/office/powerpoint/2010/main" val="31178606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20782"/>
            <a:ext cx="5594684" cy="386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771" y="3886200"/>
            <a:ext cx="4534829" cy="295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84</a:t>
            </a:fld>
            <a:endParaRPr lang="en-US"/>
          </a:p>
        </p:txBody>
      </p:sp>
    </p:spTree>
    <p:extLst>
      <p:ext uri="{BB962C8B-B14F-4D97-AF65-F5344CB8AC3E}">
        <p14:creationId xmlns:p14="http://schemas.microsoft.com/office/powerpoint/2010/main" val="36356611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03088" cy="616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85</a:t>
            </a:fld>
            <a:endParaRPr lang="en-US"/>
          </a:p>
        </p:txBody>
      </p:sp>
    </p:spTree>
    <p:extLst>
      <p:ext uri="{BB962C8B-B14F-4D97-AF65-F5344CB8AC3E}">
        <p14:creationId xmlns:p14="http://schemas.microsoft.com/office/powerpoint/2010/main" val="19137939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2" y="1219200"/>
            <a:ext cx="9187962"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86</a:t>
            </a:fld>
            <a:endParaRPr lang="en-US"/>
          </a:p>
        </p:txBody>
      </p:sp>
    </p:spTree>
    <p:extLst>
      <p:ext uri="{BB962C8B-B14F-4D97-AF65-F5344CB8AC3E}">
        <p14:creationId xmlns:p14="http://schemas.microsoft.com/office/powerpoint/2010/main" val="10742867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88" y="1981200"/>
            <a:ext cx="8876647" cy="470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87</a:t>
            </a:fld>
            <a:endParaRPr lang="en-US"/>
          </a:p>
        </p:txBody>
      </p:sp>
    </p:spTree>
    <p:extLst>
      <p:ext uri="{BB962C8B-B14F-4D97-AF65-F5344CB8AC3E}">
        <p14:creationId xmlns:p14="http://schemas.microsoft.com/office/powerpoint/2010/main" val="19581189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b20015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209800" y="68476"/>
            <a:ext cx="3810000" cy="6486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pPr>
              <a:defRPr/>
            </a:pPr>
            <a:fld id="{32CE8213-D375-4879-B4EA-51027F2EF2FC}" type="slidenum">
              <a:rPr lang="en-US" smtClean="0"/>
              <a:pPr>
                <a:defRPr/>
              </a:pPr>
              <a:t>88</a:t>
            </a:fld>
            <a:endParaRPr lang="en-US"/>
          </a:p>
        </p:txBody>
      </p:sp>
    </p:spTree>
    <p:extLst>
      <p:ext uri="{BB962C8B-B14F-4D97-AF65-F5344CB8AC3E}">
        <p14:creationId xmlns:p14="http://schemas.microsoft.com/office/powerpoint/2010/main" val="22110218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43" y="914400"/>
            <a:ext cx="8821057"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89</a:t>
            </a:fld>
            <a:endParaRPr lang="en-US"/>
          </a:p>
        </p:txBody>
      </p:sp>
    </p:spTree>
    <p:extLst>
      <p:ext uri="{BB962C8B-B14F-4D97-AF65-F5344CB8AC3E}">
        <p14:creationId xmlns:p14="http://schemas.microsoft.com/office/powerpoint/2010/main" val="2167233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a:p>
        </p:txBody>
      </p:sp>
      <p:pic>
        <p:nvPicPr>
          <p:cNvPr id="717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7503" t="11491" r="20259" b="13866"/>
          <a:stretch>
            <a:fillRect/>
          </a:stretch>
        </p:blipFill>
        <p:spPr>
          <a:xfrm rot="16200000">
            <a:off x="1385552" y="-1156951"/>
            <a:ext cx="6372897" cy="9144000"/>
          </a:xfrm>
          <a:ln w="228600" cap="sq" cmpd="thickThin">
            <a:solidFill>
              <a:srgbClr val="000000"/>
            </a:solidFill>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196"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F6357CE-43F7-4C2D-A260-982F1DE342BF}" type="slidenum">
              <a:rPr lang="en-US" smtClean="0"/>
              <a:pPr eaLnBrk="1" hangingPunct="1"/>
              <a:t>9</a:t>
            </a:fld>
            <a:endParaRPr lang="en-US"/>
          </a:p>
        </p:txBody>
      </p:sp>
    </p:spTree>
    <p:extLst>
      <p:ext uri="{BB962C8B-B14F-4D97-AF65-F5344CB8AC3E}">
        <p14:creationId xmlns:p14="http://schemas.microsoft.com/office/powerpoint/2010/main" val="3146532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 y="623455"/>
            <a:ext cx="9174581" cy="623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6127" y="56673"/>
            <a:ext cx="8229600" cy="563562"/>
          </a:xfrm>
        </p:spPr>
        <p:txBody>
          <a:bodyPr>
            <a:normAutofit fontScale="90000"/>
          </a:bodyPr>
          <a:lstStyle/>
          <a:p>
            <a:r>
              <a:rPr lang="en-US" dirty="0" smtClean="0"/>
              <a:t>Styloid Fracture</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90</a:t>
            </a:fld>
            <a:endParaRPr lang="en-US"/>
          </a:p>
        </p:txBody>
      </p:sp>
    </p:spTree>
    <p:extLst>
      <p:ext uri="{BB962C8B-B14F-4D97-AF65-F5344CB8AC3E}">
        <p14:creationId xmlns:p14="http://schemas.microsoft.com/office/powerpoint/2010/main" val="1332208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iekei\Documents\Dr.T.S.Mogire-ORTHOPAEDICS\medical photos\Forearm Fractures\PAH1 17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91</a:t>
            </a:fld>
            <a:endParaRPr lang="en-US"/>
          </a:p>
        </p:txBody>
      </p:sp>
    </p:spTree>
    <p:extLst>
      <p:ext uri="{BB962C8B-B14F-4D97-AF65-F5344CB8AC3E}">
        <p14:creationId xmlns:p14="http://schemas.microsoft.com/office/powerpoint/2010/main" val="36676624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iekei\Documents\Dr.T.S.Mogire-ORTHOPAEDICS\medical photos\Forearm Fractures\PAH1 17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92</a:t>
            </a:fld>
            <a:endParaRPr lang="en-US"/>
          </a:p>
        </p:txBody>
      </p:sp>
    </p:spTree>
    <p:extLst>
      <p:ext uri="{BB962C8B-B14F-4D97-AF65-F5344CB8AC3E}">
        <p14:creationId xmlns:p14="http://schemas.microsoft.com/office/powerpoint/2010/main" val="32136523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5A0769A-9F18-4334-8656-50543F4EABFE}" type="slidenum">
              <a:rPr lang="en-US" smtClean="0"/>
              <a:pPr eaLnBrk="1" hangingPunct="1"/>
              <a:t>93</a:t>
            </a:fld>
            <a:endParaRPr lang="en-US"/>
          </a:p>
        </p:txBody>
      </p:sp>
      <p:pic>
        <p:nvPicPr>
          <p:cNvPr id="56324" name="Picture 4" descr="PAH1 1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87897" y="845099"/>
            <a:ext cx="5541579" cy="41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AH1 1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68288" y="845098"/>
            <a:ext cx="5541580" cy="415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1099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5796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94</a:t>
            </a:fld>
            <a:endParaRPr lang="en-US"/>
          </a:p>
        </p:txBody>
      </p:sp>
    </p:spTree>
    <p:extLst>
      <p:ext uri="{BB962C8B-B14F-4D97-AF65-F5344CB8AC3E}">
        <p14:creationId xmlns:p14="http://schemas.microsoft.com/office/powerpoint/2010/main" val="13166756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4072" y="113658"/>
            <a:ext cx="41910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79" y="2618733"/>
            <a:ext cx="7208693" cy="432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7200" y="274638"/>
            <a:ext cx="3505200" cy="1143000"/>
          </a:xfrm>
        </p:spPr>
        <p:txBody>
          <a:bodyPr>
            <a:normAutofit fontScale="90000"/>
          </a:bodyPr>
          <a:lstStyle/>
          <a:p>
            <a:r>
              <a:rPr lang="en-US" dirty="0" smtClean="0"/>
              <a:t>Die-Punch Injury</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95</a:t>
            </a:fld>
            <a:endParaRPr lang="en-US"/>
          </a:p>
        </p:txBody>
      </p:sp>
    </p:spTree>
    <p:extLst>
      <p:ext uri="{BB962C8B-B14F-4D97-AF65-F5344CB8AC3E}">
        <p14:creationId xmlns:p14="http://schemas.microsoft.com/office/powerpoint/2010/main" val="9511574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9220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96</a:t>
            </a:fld>
            <a:endParaRPr lang="en-US"/>
          </a:p>
        </p:txBody>
      </p:sp>
    </p:spTree>
    <p:extLst>
      <p:ext uri="{BB962C8B-B14F-4D97-AF65-F5344CB8AC3E}">
        <p14:creationId xmlns:p14="http://schemas.microsoft.com/office/powerpoint/2010/main" val="28955556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8309"/>
            <a:ext cx="9144001" cy="583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7200" y="274638"/>
            <a:ext cx="8229600" cy="743671"/>
          </a:xfrm>
        </p:spPr>
        <p:txBody>
          <a:bodyPr>
            <a:normAutofit fontScale="90000"/>
          </a:bodyPr>
          <a:lstStyle/>
          <a:p>
            <a:r>
              <a:rPr lang="en-US" dirty="0" smtClean="0"/>
              <a:t>Greenstick Fracture</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97</a:t>
            </a:fld>
            <a:endParaRPr lang="en-US"/>
          </a:p>
        </p:txBody>
      </p:sp>
    </p:spTree>
    <p:extLst>
      <p:ext uri="{BB962C8B-B14F-4D97-AF65-F5344CB8AC3E}">
        <p14:creationId xmlns:p14="http://schemas.microsoft.com/office/powerpoint/2010/main" val="9109008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382"/>
            <a:ext cx="9144000" cy="621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98</a:t>
            </a:fld>
            <a:endParaRPr lang="en-US"/>
          </a:p>
        </p:txBody>
      </p:sp>
    </p:spTree>
    <p:extLst>
      <p:ext uri="{BB962C8B-B14F-4D97-AF65-F5344CB8AC3E}">
        <p14:creationId xmlns:p14="http://schemas.microsoft.com/office/powerpoint/2010/main" val="26723703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Copy of PAH1 011"/>
          <p:cNvPicPr>
            <a:picLocks noChangeAspect="1" noChangeArrowheads="1"/>
          </p:cNvPicPr>
          <p:nvPr/>
        </p:nvPicPr>
        <p:blipFill rotWithShape="1">
          <a:blip r:embed="rId2">
            <a:extLst>
              <a:ext uri="{28A0092B-C50C-407E-A947-70E740481C1C}">
                <a14:useLocalDpi xmlns:a14="http://schemas.microsoft.com/office/drawing/2010/main" val="0"/>
              </a:ext>
            </a:extLst>
          </a:blip>
          <a:srcRect t="18577" b="13147"/>
          <a:stretch/>
        </p:blipFill>
        <p:spPr bwMode="auto">
          <a:xfrm flipV="1">
            <a:off x="34159" y="838200"/>
            <a:ext cx="9020849" cy="461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Slide Number Placeholder 1"/>
          <p:cNvSpPr>
            <a:spLocks noGrp="1"/>
          </p:cNvSpPr>
          <p:nvPr>
            <p:ph type="sldNum" sz="quarter" idx="12"/>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962889D-703F-4632-BC0E-D9CC843F69E0}" type="slidenum">
              <a:rPr lang="en-US" smtClean="0"/>
              <a:pPr eaLnBrk="1" hangingPunct="1"/>
              <a:t>99</a:t>
            </a:fld>
            <a:endParaRPr lang="en-US"/>
          </a:p>
        </p:txBody>
      </p:sp>
    </p:spTree>
    <p:extLst>
      <p:ext uri="{BB962C8B-B14F-4D97-AF65-F5344CB8AC3E}">
        <p14:creationId xmlns:p14="http://schemas.microsoft.com/office/powerpoint/2010/main" val="34041051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2444</TotalTime>
  <Words>589</Words>
  <Application>Microsoft Office PowerPoint</Application>
  <PresentationFormat>On-screen Show (4:3)</PresentationFormat>
  <Paragraphs>198</Paragraphs>
  <Slides>113</Slides>
  <Notes>7</Notes>
  <HiddenSlides>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4</vt:i4>
      </vt:variant>
      <vt:variant>
        <vt:lpstr>Slide Titles</vt:lpstr>
      </vt:variant>
      <vt:variant>
        <vt:i4>113</vt:i4>
      </vt:variant>
    </vt:vector>
  </HeadingPairs>
  <TitlesOfParts>
    <vt:vector size="124" baseType="lpstr">
      <vt:lpstr>Aldhabi</vt:lpstr>
      <vt:lpstr>Arial</vt:lpstr>
      <vt:lpstr>Calibri</vt:lpstr>
      <vt:lpstr>Tahoma</vt:lpstr>
      <vt:lpstr>Times New Roman</vt:lpstr>
      <vt:lpstr>Wingdings</vt:lpstr>
      <vt:lpstr>Office Theme</vt:lpstr>
      <vt:lpstr>Slide</vt:lpstr>
      <vt:lpstr>Photo Editor Photo</vt:lpstr>
      <vt:lpstr>HP Deskscan</vt:lpstr>
      <vt:lpstr>Image</vt:lpstr>
      <vt:lpstr>Radius and ulnar fractures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Displaced</vt:lpstr>
      <vt:lpstr>Tension band wiring</vt:lpstr>
      <vt:lpstr>Unstable</vt:lpstr>
      <vt:lpstr>PowerPoint Presentation</vt:lpstr>
      <vt:lpstr>Plating Technique</vt:lpstr>
      <vt:lpstr>PowerPoint Presentation</vt:lpstr>
      <vt:lpstr>Radial Head Fractures</vt:lpstr>
      <vt:lpstr>PowerPoint Presentation</vt:lpstr>
      <vt:lpstr>Radial Head Fractures-Simple  Partial Articular</vt:lpstr>
      <vt:lpstr>PowerPoint Presentation</vt:lpstr>
      <vt:lpstr>PowerPoint Presentation</vt:lpstr>
      <vt:lpstr>Radial Neck Fractures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Monteggia Fracture</vt:lpstr>
      <vt:lpstr>PowerPoint Presentation</vt:lpstr>
      <vt:lpstr>Alignment –Radiocapitellar line</vt:lpstr>
      <vt:lpstr>PowerPoint Presentation</vt:lpstr>
      <vt:lpstr>PowerPoint Presentation</vt:lpstr>
      <vt:lpstr>PowerPoint Presentation</vt:lpstr>
      <vt:lpstr>PowerPoint Presentation</vt:lpstr>
      <vt:lpstr>PowerPoint Presentation</vt:lpstr>
      <vt:lpstr>Both Radius and Ulnar Shaft Fractures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Galeazzi Fracture</vt:lpstr>
      <vt:lpstr>PowerPoint Presentation</vt:lpstr>
      <vt:lpstr>PowerPoint Presentation</vt:lpstr>
      <vt:lpstr>PowerPoint Presentation</vt:lpstr>
      <vt:lpstr>PowerPoint Presentation</vt:lpstr>
      <vt:lpstr>PowerPoint Presentation</vt:lpstr>
      <vt:lpstr>Isolated Injuries of Forearm</vt:lpstr>
      <vt:lpstr>PowerPoint Presentation</vt:lpstr>
      <vt:lpstr>Rash pin for Radius</vt:lpstr>
      <vt:lpstr>Nightstick Fracture</vt:lpstr>
      <vt:lpstr>PowerPoint Presentation</vt:lpstr>
      <vt:lpstr>Distal Radius Imaging</vt:lpstr>
      <vt:lpstr>PowerPoint Presentation</vt:lpstr>
      <vt:lpstr>PowerPoint Presentation</vt:lpstr>
      <vt:lpstr>VOLAR TILT</vt:lpstr>
      <vt:lpstr>PowerPoint Presentation</vt:lpstr>
      <vt:lpstr>RADIAL INCLINATION</vt:lpstr>
      <vt:lpstr>PowerPoint Presentation</vt:lpstr>
      <vt:lpstr>RADIAL HEIGHT</vt:lpstr>
      <vt:lpstr>PowerPoint Presentation</vt:lpstr>
      <vt:lpstr>PowerPoint Presentation</vt:lpstr>
      <vt:lpstr>PowerPoint Presentation</vt:lpstr>
      <vt:lpstr>PowerPoint Presentation</vt:lpstr>
      <vt:lpstr>PowerPoint Presentation</vt:lpstr>
      <vt:lpstr>PowerPoint Presentation</vt:lpstr>
      <vt:lpstr>Salter Harris Type 2 – Involving physeal growth plate through metaphysis</vt:lpstr>
      <vt:lpstr>Colle’s Fracture</vt:lpstr>
      <vt:lpstr>PowerPoint Presentation</vt:lpstr>
      <vt:lpstr>Smith’s Fracture</vt:lpstr>
      <vt:lpstr>PowerPoint Presentation</vt:lpstr>
      <vt:lpstr>EXTRA ARTICULAR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Styloid Fracture</vt:lpstr>
      <vt:lpstr>PowerPoint Presentation</vt:lpstr>
      <vt:lpstr>PowerPoint Presentation</vt:lpstr>
      <vt:lpstr>PowerPoint Presentation</vt:lpstr>
      <vt:lpstr>PowerPoint Presentation</vt:lpstr>
      <vt:lpstr>Die-Punch Injury</vt:lpstr>
      <vt:lpstr>PowerPoint Presentation</vt:lpstr>
      <vt:lpstr>Greenstick Fracture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Arthroscopy</vt:lpstr>
      <vt:lpstr>PowerPoint Presentation</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Forearm injuries</dc:title>
  <dc:creator>tom mogire</dc:creator>
  <cp:lastModifiedBy>Shabir</cp:lastModifiedBy>
  <cp:revision>76</cp:revision>
  <dcterms:created xsi:type="dcterms:W3CDTF">2006-08-16T00:00:00Z</dcterms:created>
  <dcterms:modified xsi:type="dcterms:W3CDTF">2021-02-14T12:02:54Z</dcterms:modified>
</cp:coreProperties>
</file>